
<file path=[Content_Types].xml><?xml version="1.0" encoding="utf-8"?>
<Types xmlns="http://schemas.openxmlformats.org/package/2006/content-types">
  <Default Extension="hkz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7" r:id="rId1"/>
    <p:sldMasterId id="2147483770" r:id="rId2"/>
    <p:sldMasterId id="2147483784" r:id="rId3"/>
  </p:sldMasterIdLst>
  <p:notesMasterIdLst>
    <p:notesMasterId r:id="rId26"/>
  </p:notesMasterIdLst>
  <p:sldIdLst>
    <p:sldId id="256" r:id="rId4"/>
    <p:sldId id="800" r:id="rId5"/>
    <p:sldId id="810" r:id="rId6"/>
    <p:sldId id="744" r:id="rId7"/>
    <p:sldId id="809" r:id="rId8"/>
    <p:sldId id="1132" r:id="rId9"/>
    <p:sldId id="807" r:id="rId10"/>
    <p:sldId id="294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885" r:id="rId23"/>
    <p:sldId id="799" r:id="rId24"/>
    <p:sldId id="6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7F"/>
    <a:srgbClr val="A7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0"/>
  </p:normalViewPr>
  <p:slideViewPr>
    <p:cSldViewPr snapToGrid="0">
      <p:cViewPr varScale="1">
        <p:scale>
          <a:sx n="99" d="100"/>
          <a:sy n="9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ladv\Desktop\222\&#1056;&#1099;&#1085;&#1086;&#1082;%20&#1052;&#1048;%20&#1086;&#1094;&#1077;&#1085;&#1082;&#1080;%202022-2024%20(25-03-202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ladv\Desktop\222\&#1056;&#1099;&#1085;&#1086;&#1082;%20&#1052;&#1048;%20&#1086;&#1094;&#1077;&#1085;&#1082;&#1080;%202022-2024%20(25-03-202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os\Downloads\&#1050;&#1086;&#1087;&#1080;&#1103;%20&#1051;&#1072;&#1073;&#1086;&#1088;&#1072;&#1090;&#1086;&#1088;&#1080;&#1103;_&#1057;&#1074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cos\Downloads\&#1050;&#1086;&#1087;&#1080;&#1103;%20&#1051;&#1072;&#1073;&#1086;&#1088;&#1072;&#1090;&#1086;&#1088;&#1080;&#1103;_&#1057;&#1074;&#1086;&#107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346DAFC2AE48A9F/&#1044;&#1086;&#1082;&#1091;&#1084;&#1077;&#1085;&#1090;&#1099;/&#1051;&#1072;&#1073;&#1086;&#1088;&#1072;&#1090;&#1086;&#1088;&#1080;&#1103;_&#1057;&#1074;&#1086;&#107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OneDrive-&#1051;&#1080;&#1095;&#1085;&#1072;&#1103;\&#1051;&#1072;&#1073;\&#1044;&#1083;&#1103;%20&#1087;&#1088;&#1077;&#1079;&#1077;&#1085;&#1090;&#1072;&#1094;&#1080;&#1080;\&#1044;&#1083;&#1103;%20&#1087;&#1088;&#1077;&#1079;&#1077;&#1085;&#1090;&#1072;&#1094;&#108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Российский</a:t>
            </a:r>
            <a:r>
              <a:rPr lang="ru-RU" baseline="0"/>
              <a:t> рынок МИ 2025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171296296296298"/>
          <c:w val="0.93888888888888888"/>
          <c:h val="0.20964895013123361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20-4416-B1D3-C104D7FD1F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20-4416-B1D3-C104D7FD1F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20-4416-B1D3-C104D7FD1F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20-4416-B1D3-C104D7FD1F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20-4416-B1D3-C104D7FD1F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20-4416-B1D3-C104D7FD1F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F20-4416-B1D3-C104D7FD1F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F20-4416-B1D3-C104D7FD1F0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F20-4416-B1D3-C104D7FD1F0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F20-4416-B1D3-C104D7FD1F0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F20-4416-B1D3-C104D7FD1F0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F20-4416-B1D3-C104D7FD1F08}"/>
              </c:ext>
            </c:extLst>
          </c:dPt>
          <c:dLbls>
            <c:dLbl>
              <c:idx val="1"/>
              <c:layout>
                <c:manualLayout>
                  <c:x val="2.7190217910024678E-3"/>
                  <c:y val="2.2393646417030692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0-4416-B1D3-C104D7FD1F08}"/>
                </c:ext>
              </c:extLst>
            </c:dLbl>
            <c:dLbl>
              <c:idx val="2"/>
              <c:layout>
                <c:manualLayout>
                  <c:x val="6.5135639316800708E-3"/>
                  <c:y val="3.964739274813233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20-4416-B1D3-C104D7FD1F08}"/>
                </c:ext>
              </c:extLst>
            </c:dLbl>
            <c:dLbl>
              <c:idx val="3"/>
              <c:layout>
                <c:manualLayout>
                  <c:x val="2.195750441789637E-2"/>
                  <c:y val="-1.4609019311390256E-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20-4416-B1D3-C104D7FD1F08}"/>
                </c:ext>
              </c:extLst>
            </c:dLbl>
            <c:dLbl>
              <c:idx val="6"/>
              <c:layout>
                <c:manualLayout>
                  <c:x val="-2.224671634114285E-2"/>
                  <c:y val="8.019032979189936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20-4416-B1D3-C104D7FD1F08}"/>
                </c:ext>
              </c:extLst>
            </c:dLbl>
            <c:dLbl>
              <c:idx val="11"/>
              <c:layout>
                <c:manualLayout>
                  <c:x val="2.7918509812732497E-2"/>
                  <c:y val="-1.42972726425372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20-4416-B1D3-C104D7FD1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'Баланс 2024'!$L$3:$L$14</c:f>
              <c:strCache>
                <c:ptCount val="12"/>
                <c:pt idx="0">
                  <c:v>МИ для диагностической визуализации</c:v>
                </c:pt>
                <c:pt idx="1">
                  <c:v>МИ для in-vitro диагностики</c:v>
                </c:pt>
                <c:pt idx="2">
                  <c:v>МИ для общей хирургии и эндоскопии</c:v>
                </c:pt>
                <c:pt idx="3">
                  <c:v>МИ для ССХ и нейрохирургии</c:v>
                </c:pt>
                <c:pt idx="4">
                  <c:v>МИ для реанимации, анестезии и неотложной медицины</c:v>
                </c:pt>
                <c:pt idx="5">
                  <c:v>МИ для ортопедии</c:v>
                </c:pt>
                <c:pt idx="6">
                  <c:v>МИ для реабилитации и восстановительной медицины</c:v>
                </c:pt>
                <c:pt idx="7">
                  <c:v>МИ для стоматологии</c:v>
                </c:pt>
                <c:pt idx="8">
                  <c:v>МИ для офтальмологии</c:v>
                </c:pt>
                <c:pt idx="9">
                  <c:v>МИ для функциональной диагностики</c:v>
                </c:pt>
                <c:pt idx="10">
                  <c:v>МИ для ядерной медицины и лучевой терапии</c:v>
                </c:pt>
                <c:pt idx="11">
                  <c:v>Прочие МИ</c:v>
                </c:pt>
              </c:strCache>
            </c:strRef>
          </c:cat>
          <c:val>
            <c:numRef>
              <c:f>'Баланс 2024'!$M$3:$M$14</c:f>
              <c:numCache>
                <c:formatCode>General</c:formatCode>
                <c:ptCount val="12"/>
                <c:pt idx="0">
                  <c:v>87759.94</c:v>
                </c:pt>
                <c:pt idx="1">
                  <c:v>176728.82</c:v>
                </c:pt>
                <c:pt idx="2">
                  <c:v>105014.73</c:v>
                </c:pt>
                <c:pt idx="3">
                  <c:v>80973.61</c:v>
                </c:pt>
                <c:pt idx="4">
                  <c:v>79838.09</c:v>
                </c:pt>
                <c:pt idx="5">
                  <c:v>46708.73</c:v>
                </c:pt>
                <c:pt idx="6">
                  <c:v>74447.229999999981</c:v>
                </c:pt>
                <c:pt idx="7">
                  <c:v>26068.149999999998</c:v>
                </c:pt>
                <c:pt idx="8">
                  <c:v>39318.469999999994</c:v>
                </c:pt>
                <c:pt idx="9">
                  <c:v>9914.4500000000007</c:v>
                </c:pt>
                <c:pt idx="10">
                  <c:v>4746.83</c:v>
                </c:pt>
                <c:pt idx="11">
                  <c:v>118029.33000000002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20-4416-B1D3-C104D7FD1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739005085338706E-2"/>
          <c:y val="0.4268832202042242"/>
          <c:w val="0.84323454090123762"/>
          <c:h val="0.56053816655817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слайды'!$C$24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слайды'!$D$24:$F$24</c:f>
              <c:numCache>
                <c:formatCode>0%</c:formatCode>
                <c:ptCount val="3"/>
                <c:pt idx="0">
                  <c:v>0.79000012051805757</c:v>
                </c:pt>
                <c:pt idx="1">
                  <c:v>0.80668357948085534</c:v>
                </c:pt>
                <c:pt idx="2">
                  <c:v>0.75620780575435342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3-4FDB-A47E-893A10A501D4}"/>
            </c:ext>
          </c:extLst>
        </c:ser>
        <c:ser>
          <c:idx val="1"/>
          <c:order val="1"/>
          <c:tx>
            <c:strRef>
              <c:f>'Графики на слайды'!$C$25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слайды'!$D$25:$F$25</c:f>
              <c:numCache>
                <c:formatCode>0%</c:formatCode>
                <c:ptCount val="3"/>
                <c:pt idx="0">
                  <c:v>0.20999987948194249</c:v>
                </c:pt>
                <c:pt idx="1">
                  <c:v>0.19331642051914461</c:v>
                </c:pt>
                <c:pt idx="2">
                  <c:v>0.24379219424564658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3-4FDB-A47E-893A10A50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слайды'!$C$39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слайды'!$D$39:$F$39</c:f>
              <c:numCache>
                <c:formatCode>#,##0.00</c:formatCode>
                <c:ptCount val="3"/>
                <c:pt idx="0">
                  <c:v>8.2223199999999999</c:v>
                </c:pt>
                <c:pt idx="1">
                  <c:v>10.094899999999999</c:v>
                </c:pt>
                <c:pt idx="2">
                  <c:v>4.9523299999999999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9-4549-ADAA-C9CEA5B78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слайды'!$C$42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слайды'!$D$42:$F$42</c:f>
              <c:numCache>
                <c:formatCode>0%</c:formatCode>
                <c:ptCount val="3"/>
                <c:pt idx="0">
                  <c:v>0.94947168195837672</c:v>
                </c:pt>
                <c:pt idx="1">
                  <c:v>0.90712339894402128</c:v>
                </c:pt>
                <c:pt idx="2">
                  <c:v>0.88793759705027731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C-47EC-90D5-7A5045B6076F}"/>
            </c:ext>
          </c:extLst>
        </c:ser>
        <c:ser>
          <c:idx val="1"/>
          <c:order val="1"/>
          <c:tx>
            <c:strRef>
              <c:f>'Графики на слайды'!$C$43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слайды'!$D$43:$F$43</c:f>
              <c:numCache>
                <c:formatCode>0%</c:formatCode>
                <c:ptCount val="3"/>
                <c:pt idx="0">
                  <c:v>5.0528318041623291E-2</c:v>
                </c:pt>
                <c:pt idx="1">
                  <c:v>9.2876601055978766E-2</c:v>
                </c:pt>
                <c:pt idx="2">
                  <c:v>0.11206240294972267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C-47EC-90D5-7A5045B60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38926471306966E-2"/>
          <c:y val="5.2380972021361841E-2"/>
          <c:w val="0.93338872352624946"/>
          <c:h val="0.83715104505101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слайды'!$C$61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слайды'!$D$61:$F$61</c:f>
              <c:numCache>
                <c:formatCode>#,##0.00</c:formatCode>
                <c:ptCount val="3"/>
                <c:pt idx="0">
                  <c:v>6.0022999999999991</c:v>
                </c:pt>
                <c:pt idx="1">
                  <c:v>7.49057</c:v>
                </c:pt>
                <c:pt idx="2">
                  <c:v>3.7402399999999996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9-46E3-9BC3-79D4A70E4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слайды'!$C$64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слайды'!$D$64:$F$64</c:f>
              <c:numCache>
                <c:formatCode>0%</c:formatCode>
                <c:ptCount val="3"/>
                <c:pt idx="0">
                  <c:v>0.87977108774969592</c:v>
                </c:pt>
                <c:pt idx="1">
                  <c:v>0.73210850442623188</c:v>
                </c:pt>
                <c:pt idx="2">
                  <c:v>0.68971777212157503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E-4D05-9314-A1FA1A5A85F1}"/>
            </c:ext>
          </c:extLst>
        </c:ser>
        <c:ser>
          <c:idx val="1"/>
          <c:order val="1"/>
          <c:tx>
            <c:strRef>
              <c:f>'Графики на слайды'!$C$65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слайды'!$D$65:$F$65</c:f>
              <c:numCache>
                <c:formatCode>0%</c:formatCode>
                <c:ptCount val="3"/>
                <c:pt idx="0">
                  <c:v>0.12022891225030406</c:v>
                </c:pt>
                <c:pt idx="1">
                  <c:v>0.26789149557376812</c:v>
                </c:pt>
                <c:pt idx="2">
                  <c:v>0.31028222787842491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E-4D05-9314-A1FA1A5A8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слайды'!$C$77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слайды'!$D$77:$F$77</c:f>
              <c:numCache>
                <c:formatCode>#,##0.00</c:formatCode>
                <c:ptCount val="3"/>
                <c:pt idx="0">
                  <c:v>9.2261000000000006</c:v>
                </c:pt>
                <c:pt idx="1">
                  <c:v>10.953769999999999</c:v>
                </c:pt>
                <c:pt idx="2">
                  <c:v>6.3267899999999999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4-4F01-8B23-92A04A475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слайды'!$C$80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слайды'!$D$80:$F$80</c:f>
              <c:numCache>
                <c:formatCode>0%</c:formatCode>
                <c:ptCount val="3"/>
                <c:pt idx="0">
                  <c:v>9.9636899665080603E-2</c:v>
                </c:pt>
                <c:pt idx="1">
                  <c:v>0.10521217809028305</c:v>
                </c:pt>
                <c:pt idx="2">
                  <c:v>9.7370072343162972E-2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1-4069-A7AC-C36F2D83EFBD}"/>
            </c:ext>
          </c:extLst>
        </c:ser>
        <c:ser>
          <c:idx val="1"/>
          <c:order val="1"/>
          <c:tx>
            <c:strRef>
              <c:f>'Графики на слайды'!$C$81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слайды'!$D$81:$F$81</c:f>
              <c:numCache>
                <c:formatCode>0%</c:formatCode>
                <c:ptCount val="3"/>
                <c:pt idx="0">
                  <c:v>0.9003631003349194</c:v>
                </c:pt>
                <c:pt idx="1">
                  <c:v>0.89478782190971695</c:v>
                </c:pt>
                <c:pt idx="2">
                  <c:v>0.90262992765683703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1-4069-A7AC-C36F2D83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слайды'!$C$99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слайды'!$D$99:$F$99</c:f>
              <c:numCache>
                <c:formatCode>0%</c:formatCode>
                <c:ptCount val="3"/>
                <c:pt idx="0">
                  <c:v>1</c:v>
                </c:pt>
                <c:pt idx="1">
                  <c:v>0.99939035691692157</c:v>
                </c:pt>
                <c:pt idx="2">
                  <c:v>0.99432498066402897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C-47A7-9701-01EE17F07386}"/>
            </c:ext>
          </c:extLst>
        </c:ser>
        <c:ser>
          <c:idx val="1"/>
          <c:order val="1"/>
          <c:tx>
            <c:strRef>
              <c:f>'Графики на слайды'!$C$100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6C-47A7-9701-01EE17F073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6C-47A7-9701-01EE17F07386}"/>
                </c:ext>
              </c:extLst>
            </c:dLbl>
            <c:dLbl>
              <c:idx val="2"/>
              <c:layout>
                <c:manualLayout>
                  <c:x val="3.0672935216344505E-3"/>
                  <c:y val="-1.663226167655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6C-47A7-9701-01EE17F07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слайды'!$D$100:$F$100</c:f>
              <c:numCache>
                <c:formatCode>0%</c:formatCode>
                <c:ptCount val="3"/>
                <c:pt idx="0">
                  <c:v>0</c:v>
                </c:pt>
                <c:pt idx="1">
                  <c:v>6.0964308307842185E-4</c:v>
                </c:pt>
                <c:pt idx="2">
                  <c:v>5.6750193359710183E-3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C-47A7-9701-01EE17F07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слайды'!$C$96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слайды'!$D$96:$F$96</c:f>
              <c:numCache>
                <c:formatCode>#,##0.00</c:formatCode>
                <c:ptCount val="3"/>
                <c:pt idx="0">
                  <c:v>13.677950000000001</c:v>
                </c:pt>
                <c:pt idx="1">
                  <c:v>19.585229999999999</c:v>
                </c:pt>
                <c:pt idx="2">
                  <c:v>8.5074600000000018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6-414C-A6DE-ED834ED4C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слайды'!$C$118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слайды'!$D$118:$F$118</c:f>
              <c:numCache>
                <c:formatCode>0%</c:formatCode>
                <c:ptCount val="3"/>
                <c:pt idx="0">
                  <c:v>0.91500855446065765</c:v>
                </c:pt>
                <c:pt idx="1">
                  <c:v>0.9441610246768839</c:v>
                </c:pt>
                <c:pt idx="2">
                  <c:v>0.81527113237639548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A-4C3E-A950-8D55FE7F59FA}"/>
            </c:ext>
          </c:extLst>
        </c:ser>
        <c:ser>
          <c:idx val="1"/>
          <c:order val="1"/>
          <c:tx>
            <c:strRef>
              <c:f>'Графики на слайды'!$C$119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слайды'!$D$119:$F$119</c:f>
              <c:numCache>
                <c:formatCode>0%</c:formatCode>
                <c:ptCount val="3"/>
                <c:pt idx="0">
                  <c:v>8.4991445539342292E-2</c:v>
                </c:pt>
                <c:pt idx="1">
                  <c:v>5.5838975323116137E-2</c:v>
                </c:pt>
                <c:pt idx="2">
                  <c:v>0.18472886762360446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A-4C3E-A950-8D55FE7F5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рынка МИ по потребителю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3C-44A3-BE8A-4F5AA59956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3C-44A3-BE8A-4F5AA599560C}"/>
              </c:ext>
            </c:extLst>
          </c:dPt>
          <c:cat>
            <c:strRef>
              <c:f>'Баланс 2024'!$C$1:$D$1</c:f>
              <c:strCache>
                <c:ptCount val="2"/>
                <c:pt idx="0">
                  <c:v>Гос. 3акупки</c:v>
                </c:pt>
                <c:pt idx="1">
                  <c:v>Частное потребление</c:v>
                </c:pt>
              </c:strCache>
            </c:strRef>
          </c:cat>
          <c:val>
            <c:numRef>
              <c:f>'Баланс 2024'!$C$2:$D$2</c:f>
              <c:numCache>
                <c:formatCode>#,##0</c:formatCode>
                <c:ptCount val="2"/>
                <c:pt idx="0">
                  <c:v>730292.87999999989</c:v>
                </c:pt>
                <c:pt idx="1">
                  <c:v>119255.49999999999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C-44A3-BE8A-4F5AA5995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слайды'!$C$115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слайды'!$D$115:$F$115</c:f>
              <c:numCache>
                <c:formatCode>#,##0.00</c:formatCode>
                <c:ptCount val="3"/>
                <c:pt idx="0">
                  <c:v>4.8629600000000002</c:v>
                </c:pt>
                <c:pt idx="1">
                  <c:v>5.6806200000000002</c:v>
                </c:pt>
                <c:pt idx="2">
                  <c:v>1.254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1-4069-AC76-C5F6FA32A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2376220221521E-2"/>
          <c:y val="0.12008281573498965"/>
          <c:w val="0.93309524755955697"/>
          <c:h val="0.689137118729724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слайды'!$C$137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слайды'!$D$137:$F$137</c:f>
              <c:numCache>
                <c:formatCode>0%</c:formatCode>
                <c:ptCount val="3"/>
                <c:pt idx="0">
                  <c:v>0.99114209234887352</c:v>
                </c:pt>
                <c:pt idx="1">
                  <c:v>0.98060695251152374</c:v>
                </c:pt>
                <c:pt idx="2">
                  <c:v>0.95680360536317566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40E-BF83-61E9C68C19FD}"/>
            </c:ext>
          </c:extLst>
        </c:ser>
        <c:ser>
          <c:idx val="1"/>
          <c:order val="1"/>
          <c:tx>
            <c:strRef>
              <c:f>'Графики на слайды'!$C$138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411251109292289E-3"/>
                  <c:y val="-3.726708074534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F2-440E-BF83-61E9C68C19FD}"/>
                </c:ext>
              </c:extLst>
            </c:dLbl>
            <c:dLbl>
              <c:idx val="1"/>
              <c:layout>
                <c:manualLayout>
                  <c:x val="-5.5753316299968349E-17"/>
                  <c:y val="-4.554865424430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F2-440E-BF83-61E9C68C19FD}"/>
                </c:ext>
              </c:extLst>
            </c:dLbl>
            <c:dLbl>
              <c:idx val="2"/>
              <c:layout>
                <c:manualLayout>
                  <c:x val="0"/>
                  <c:y val="-5.383022774327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F2-440E-BF83-61E9C68C1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слайды'!$D$138:$F$138</c:f>
              <c:numCache>
                <c:formatCode>0%</c:formatCode>
                <c:ptCount val="3"/>
                <c:pt idx="0">
                  <c:v>8.8579076511264773E-3</c:v>
                </c:pt>
                <c:pt idx="1">
                  <c:v>1.9393047488476221E-2</c:v>
                </c:pt>
                <c:pt idx="2">
                  <c:v>4.3196394636824328E-2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2-440E-BF83-61E9C68C1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слайды'!$C$134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слайды'!$D$134:$F$134</c:f>
              <c:numCache>
                <c:formatCode>#,##0.00</c:formatCode>
                <c:ptCount val="3"/>
                <c:pt idx="0">
                  <c:v>4.4829999999999997</c:v>
                </c:pt>
                <c:pt idx="1">
                  <c:v>4.47119</c:v>
                </c:pt>
                <c:pt idx="2">
                  <c:v>3.03104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B-4E35-A605-A28F6519B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94202898550725"/>
          <c:w val="0.93888888888888888"/>
          <c:h val="0.693277905479206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слайды'!$C$156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слайды'!$D$156:$F$156</c:f>
              <c:numCache>
                <c:formatCode>0%</c:formatCode>
                <c:ptCount val="3"/>
                <c:pt idx="0">
                  <c:v>0.97499999999999998</c:v>
                </c:pt>
                <c:pt idx="1">
                  <c:v>0.96297185880107128</c:v>
                </c:pt>
                <c:pt idx="2">
                  <c:v>0.94887171966994244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5-4ACC-9F02-E860BB0BD385}"/>
            </c:ext>
          </c:extLst>
        </c:ser>
        <c:ser>
          <c:idx val="1"/>
          <c:order val="1"/>
          <c:tx>
            <c:strRef>
              <c:f>'Графики на слайды'!$C$157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726708074534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5-4ACC-9F02-E860BB0BD385}"/>
                </c:ext>
              </c:extLst>
            </c:dLbl>
            <c:dLbl>
              <c:idx val="1"/>
              <c:layout>
                <c:manualLayout>
                  <c:x val="0"/>
                  <c:y val="-4.554865424430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45-4ACC-9F02-E860BB0BD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слайды'!$D$157:$F$157</c:f>
              <c:numCache>
                <c:formatCode>0%</c:formatCode>
                <c:ptCount val="3"/>
                <c:pt idx="0">
                  <c:v>2.5000000000000001E-2</c:v>
                </c:pt>
                <c:pt idx="1">
                  <c:v>3.7028141198928735E-2</c:v>
                </c:pt>
                <c:pt idx="2">
                  <c:v>5.1128280330057563E-2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5-4ACC-9F02-E860BB0B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слайды'!$C$153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слайды'!$D$153:$F$153</c:f>
              <c:numCache>
                <c:formatCode>#,##0.00</c:formatCode>
                <c:ptCount val="3"/>
                <c:pt idx="0">
                  <c:v>6</c:v>
                </c:pt>
                <c:pt idx="1">
                  <c:v>6.3700199999999993</c:v>
                </c:pt>
                <c:pt idx="2">
                  <c:v>3.1982300000000001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8-41F7-9F24-E5D93566F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63867368700071E-2"/>
          <c:y val="0.10351966873706005"/>
          <c:w val="0.93267226526259983"/>
          <c:h val="0.70570026572765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слайды'!$C$175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слайды'!$D$175:$F$175</c:f>
              <c:numCache>
                <c:formatCode>0%</c:formatCode>
                <c:ptCount val="3"/>
                <c:pt idx="0">
                  <c:v>0.9770534578783493</c:v>
                </c:pt>
                <c:pt idx="1">
                  <c:v>0.97313552034924311</c:v>
                </c:pt>
                <c:pt idx="2">
                  <c:v>0.97771451616729532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A-4AC8-8FA8-2EF3603D74DC}"/>
            </c:ext>
          </c:extLst>
        </c:ser>
        <c:ser>
          <c:idx val="1"/>
          <c:order val="1"/>
          <c:tx>
            <c:strRef>
              <c:f>'Графики на слайды'!$C$176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70393374741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A-4AC8-8FA8-2EF3603D74DC}"/>
                </c:ext>
              </c:extLst>
            </c:dLbl>
            <c:dLbl>
              <c:idx val="1"/>
              <c:layout>
                <c:manualLayout>
                  <c:x val="3.0603515789727901E-3"/>
                  <c:y val="-2.070377072431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10554598358974E-2"/>
                      <c:h val="5.79090657146117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F1A-4AC8-8FA8-2EF3603D74DC}"/>
                </c:ext>
              </c:extLst>
            </c:dLbl>
            <c:dLbl>
              <c:idx val="2"/>
              <c:layout>
                <c:manualLayout>
                  <c:x val="3.0603515789727341E-3"/>
                  <c:y val="-2.070393374741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A-4AC8-8FA8-2EF3603D7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слайды'!$D$176:$F$176</c:f>
              <c:numCache>
                <c:formatCode>0%</c:formatCode>
                <c:ptCount val="3"/>
                <c:pt idx="0">
                  <c:v>2.2946542121650659E-2</c:v>
                </c:pt>
                <c:pt idx="1">
                  <c:v>2.6864479650756865E-2</c:v>
                </c:pt>
                <c:pt idx="2">
                  <c:v>2.2285483832704674E-2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A-4AC8-8FA8-2EF3603D7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слайды'!$C$172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слайды'!$D$172:$F$172</c:f>
              <c:numCache>
                <c:formatCode>#,##0.00</c:formatCode>
                <c:ptCount val="3"/>
                <c:pt idx="0">
                  <c:v>3.6484800000000002</c:v>
                </c:pt>
                <c:pt idx="1">
                  <c:v>4.0819700000000001</c:v>
                </c:pt>
                <c:pt idx="2">
                  <c:v>2.1076499999999996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8-4754-BD7C-06307AA2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слайды'!$C$194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слайды'!$D$194:$F$194</c:f>
              <c:numCache>
                <c:formatCode>0%</c:formatCode>
                <c:ptCount val="3"/>
                <c:pt idx="0">
                  <c:v>0.82922541553491791</c:v>
                </c:pt>
                <c:pt idx="1">
                  <c:v>0.83321062405907631</c:v>
                </c:pt>
                <c:pt idx="2">
                  <c:v>0.80611075533385013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F-4448-A86C-4D4131E6EFE0}"/>
            </c:ext>
          </c:extLst>
        </c:ser>
        <c:ser>
          <c:idx val="1"/>
          <c:order val="1"/>
          <c:tx>
            <c:strRef>
              <c:f>'Графики на слайды'!$C$195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слайды'!$D$195:$F$195</c:f>
              <c:numCache>
                <c:formatCode>0%</c:formatCode>
                <c:ptCount val="3"/>
                <c:pt idx="0">
                  <c:v>0.17077458446508209</c:v>
                </c:pt>
                <c:pt idx="1">
                  <c:v>0.16678937594092372</c:v>
                </c:pt>
                <c:pt idx="2">
                  <c:v>0.19388924466614985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AF-4448-A86C-4D4131E6E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слайды'!$C$191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слайды'!$D$191:$F$191</c:f>
              <c:numCache>
                <c:formatCode>#,##0.00</c:formatCode>
                <c:ptCount val="3"/>
                <c:pt idx="0">
                  <c:v>1.3879699999999999</c:v>
                </c:pt>
                <c:pt idx="1">
                  <c:v>1.82002</c:v>
                </c:pt>
                <c:pt idx="2">
                  <c:v>1.18676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F-4824-9B75-7267CFC9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25090830351514E-2"/>
          <c:y val="0.12422360248447205"/>
          <c:w val="0.933149818339297"/>
          <c:h val="0.68499633198024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слайды'!$C$213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слайды'!$D$213:$F$213</c:f>
              <c:numCache>
                <c:formatCode>0%</c:formatCode>
                <c:ptCount val="3"/>
                <c:pt idx="0">
                  <c:v>0.95963913119599586</c:v>
                </c:pt>
                <c:pt idx="1">
                  <c:v>0.99732367469105199</c:v>
                </c:pt>
                <c:pt idx="2">
                  <c:v>0.98095904468700434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2-4453-BF26-3CFF4DDBFE0D}"/>
            </c:ext>
          </c:extLst>
        </c:ser>
        <c:ser>
          <c:idx val="1"/>
          <c:order val="1"/>
          <c:tx>
            <c:strRef>
              <c:f>'Графики на слайды'!$C$214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53920587758766E-17"/>
                  <c:y val="-3.312629399585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92-4453-BF26-3CFF4DDBFE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92-4453-BF26-3CFF4DDBFE0D}"/>
                </c:ext>
              </c:extLst>
            </c:dLbl>
            <c:dLbl>
              <c:idx val="2"/>
              <c:layout>
                <c:manualLayout>
                  <c:x val="6.0772892418820938E-3"/>
                  <c:y val="-3.312629399585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92-4453-BF26-3CFF4DDB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слайды'!$D$214:$F$214</c:f>
              <c:numCache>
                <c:formatCode>0%</c:formatCode>
                <c:ptCount val="3"/>
                <c:pt idx="0">
                  <c:v>4.0360868804004156E-2</c:v>
                </c:pt>
                <c:pt idx="1">
                  <c:v>2.6763253089480158E-3</c:v>
                </c:pt>
                <c:pt idx="2">
                  <c:v>1.9040955312995614E-2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2-4453-BF26-3CFF4DDB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рынка медицинских изделий РФ, в млрд. руб.</c:v>
                </c:pt>
              </c:strCache>
            </c:strRef>
          </c:tx>
          <c:spPr>
            <a:solidFill>
              <a:srgbClr val="1E537F"/>
            </a:solidFill>
            <a:ln>
              <a:noFill/>
            </a:ln>
          </c:spPr>
          <c:explosion val="25"/>
          <c:dPt>
            <c:idx val="0"/>
            <c:bubble3D val="0"/>
            <c:explosion val="9"/>
            <c:spPr>
              <a:solidFill>
                <a:srgbClr val="A7D5E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81E-4896-B712-9CEAB39C435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81E-4896-B712-9CEAB39C43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1E537F"/>
                        </a:solidFill>
                      </a:rPr>
                      <a:t>32%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1E-4896-B712-9CEAB39C4358}"/>
                </c:ext>
              </c:extLst>
            </c:dLbl>
            <c:dLbl>
              <c:idx val="1"/>
              <c:layout>
                <c:manualLayout>
                  <c:x val="0.16693943633972533"/>
                  <c:y val="-6.296467179843102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720 млрд.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₽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63972229868183"/>
                      <c:h val="0.194318253517572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81E-4896-B712-9CEAB39C435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Локальные МИ*</c:v>
                </c:pt>
                <c:pt idx="1">
                  <c:v>Импортные 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</c:v>
                </c:pt>
                <c:pt idx="1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E-4896-B712-9CEAB39C4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61879859629807998"/>
          <c:y val="0.50014195135800099"/>
          <c:w val="0.336567575006881"/>
          <c:h val="0.17953814120764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>
          <a:latin typeface="Roboto" panose="02000000000000000000" pitchFamily="2" charset="0"/>
          <a:ea typeface="Roboto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слайды'!$C$210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слайды'!$D$210:$F$210</c:f>
              <c:numCache>
                <c:formatCode>#,##0.00</c:formatCode>
                <c:ptCount val="3"/>
                <c:pt idx="0">
                  <c:v>1.94198</c:v>
                </c:pt>
                <c:pt idx="1">
                  <c:v>2.1783600000000001</c:v>
                </c:pt>
                <c:pt idx="2">
                  <c:v>2.1438000000000001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2-4A76-B7AA-E9313456D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Структура рынка на основе объема продаж</a:t>
            </a:r>
            <a:r>
              <a:rPr lang="ru-RU" sz="1600" b="1" baseline="0" dirty="0"/>
              <a:t> (</a:t>
            </a:r>
            <a:r>
              <a:rPr lang="ru-RU" sz="1600" b="1" dirty="0"/>
              <a:t>в млрд руб.)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Лист3!$B$41:$B$54</c:f>
              <c:strCache>
                <c:ptCount val="14"/>
                <c:pt idx="0">
                  <c:v>Биохимия</c:v>
                </c:pt>
                <c:pt idx="1">
                  <c:v>ИХ</c:v>
                </c:pt>
                <c:pt idx="2">
                  <c:v>ИФА</c:v>
                </c:pt>
                <c:pt idx="3">
                  <c:v>Гематология</c:v>
                </c:pt>
                <c:pt idx="4">
                  <c:v>КЩС</c:v>
                </c:pt>
                <c:pt idx="5">
                  <c:v>Иммуногематология</c:v>
                </c:pt>
                <c:pt idx="6">
                  <c:v>Гемостаз</c:v>
                </c:pt>
                <c:pt idx="7">
                  <c:v>Иммуногистохимия</c:v>
                </c:pt>
                <c:pt idx="8">
                  <c:v>Анализ мочи</c:v>
                </c:pt>
                <c:pt idx="9">
                  <c:v>Анализ кала (тест-полоски)</c:v>
                </c:pt>
                <c:pt idx="10">
                  <c:v>Аппаратная микробиология</c:v>
                </c:pt>
                <c:pt idx="11">
                  <c:v>Биохимия оборудование</c:v>
                </c:pt>
                <c:pt idx="12">
                  <c:v>Гематология оборудование</c:v>
                </c:pt>
                <c:pt idx="13">
                  <c:v>ИХ оборудование</c:v>
                </c:pt>
              </c:strCache>
            </c:strRef>
          </c:cat>
          <c:val>
            <c:numRef>
              <c:f>Лист3!$C$41:$C$54</c:f>
              <c:numCache>
                <c:formatCode>General</c:formatCode>
                <c:ptCount val="14"/>
                <c:pt idx="0">
                  <c:v>10.7</c:v>
                </c:pt>
                <c:pt idx="1">
                  <c:v>8</c:v>
                </c:pt>
                <c:pt idx="2">
                  <c:v>6.34</c:v>
                </c:pt>
                <c:pt idx="3">
                  <c:v>5.2</c:v>
                </c:pt>
                <c:pt idx="4">
                  <c:v>3.54</c:v>
                </c:pt>
                <c:pt idx="5">
                  <c:v>3.5</c:v>
                </c:pt>
                <c:pt idx="6">
                  <c:v>3.39</c:v>
                </c:pt>
                <c:pt idx="7">
                  <c:v>2.9</c:v>
                </c:pt>
                <c:pt idx="8">
                  <c:v>2</c:v>
                </c:pt>
                <c:pt idx="9">
                  <c:v>1.2</c:v>
                </c:pt>
                <c:pt idx="10">
                  <c:v>0.56399999999999995</c:v>
                </c:pt>
                <c:pt idx="11">
                  <c:v>0.34300000000000003</c:v>
                </c:pt>
                <c:pt idx="12">
                  <c:v>0.13200000000000001</c:v>
                </c:pt>
                <c:pt idx="1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4-B94D-9D24-C7D4B3CDB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80326592"/>
        <c:axId val="1767546208"/>
      </c:barChart>
      <c:catAx>
        <c:axId val="16803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7546208"/>
        <c:crosses val="autoZero"/>
        <c:auto val="1"/>
        <c:lblAlgn val="ctr"/>
        <c:lblOffset val="100"/>
        <c:noMultiLvlLbl val="0"/>
      </c:catAx>
      <c:valAx>
        <c:axId val="176754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032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рынка на основе объема продаж (в </a:t>
            </a:r>
            <a:r>
              <a:rPr lang="en-US" dirty="0">
                <a:sym typeface="Wingdings" pitchFamily="2" charset="2"/>
              </a:rPr>
              <a:t>%)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76461822840301"/>
          <c:y val="0.19059833387621289"/>
          <c:w val="0.48049081293505297"/>
          <c:h val="0.809401666123787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99-0742-8671-BBBED922B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99-0742-8671-BBBED922B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99-0742-8671-BBBED922B9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99-0742-8671-BBBED922B9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99-0742-8671-BBBED922B9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99-0742-8671-BBBED922B9B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A99-0742-8671-BBBED922B9B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A99-0742-8671-BBBED922B9B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A99-0742-8671-BBBED922B9B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A99-0742-8671-BBBED922B9B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A99-0742-8671-BBBED922B9B4}"/>
              </c:ext>
            </c:extLst>
          </c:dPt>
          <c:dLbls>
            <c:dLbl>
              <c:idx val="9"/>
              <c:layout>
                <c:manualLayout>
                  <c:x val="0"/>
                  <c:y val="-4.40251572327044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99-0742-8671-BBBED922B9B4}"/>
                </c:ext>
              </c:extLst>
            </c:dLbl>
            <c:dLbl>
              <c:idx val="10"/>
              <c:layout>
                <c:manualLayout>
                  <c:x val="0"/>
                  <c:y val="1.57232704402515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99-0742-8671-BBBED922B9B4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Лист6!$F$3:$F$13</c:f>
              <c:strCache>
                <c:ptCount val="11"/>
                <c:pt idx="0">
                  <c:v>Биохимия</c:v>
                </c:pt>
                <c:pt idx="1">
                  <c:v>ИХ</c:v>
                </c:pt>
                <c:pt idx="2">
                  <c:v>ИФА</c:v>
                </c:pt>
                <c:pt idx="3">
                  <c:v>Гематология</c:v>
                </c:pt>
                <c:pt idx="4">
                  <c:v>КЩС</c:v>
                </c:pt>
                <c:pt idx="5">
                  <c:v>Иммуногематология</c:v>
                </c:pt>
                <c:pt idx="6">
                  <c:v>Гемостаз</c:v>
                </c:pt>
                <c:pt idx="7">
                  <c:v>Иммуногистохимия</c:v>
                </c:pt>
                <c:pt idx="8">
                  <c:v>Анализ мочи</c:v>
                </c:pt>
                <c:pt idx="9">
                  <c:v>Анализ кала (тест-полоски)</c:v>
                </c:pt>
                <c:pt idx="10">
                  <c:v>Другие</c:v>
                </c:pt>
              </c:strCache>
            </c:strRef>
          </c:cat>
          <c:val>
            <c:numRef>
              <c:f>Лист6!$G$3:$G$13</c:f>
              <c:numCache>
                <c:formatCode>0.0%</c:formatCode>
                <c:ptCount val="11"/>
                <c:pt idx="0">
                  <c:v>0.22345202046569906</c:v>
                </c:pt>
                <c:pt idx="1">
                  <c:v>0.16706693118930771</c:v>
                </c:pt>
                <c:pt idx="2">
                  <c:v>0.13240054296752637</c:v>
                </c:pt>
                <c:pt idx="3">
                  <c:v>0.10859350527305002</c:v>
                </c:pt>
                <c:pt idx="4">
                  <c:v>7.392711705126867E-2</c:v>
                </c:pt>
                <c:pt idx="5">
                  <c:v>7.309178239532213E-2</c:v>
                </c:pt>
                <c:pt idx="6">
                  <c:v>7.0794612091469145E-2</c:v>
                </c:pt>
                <c:pt idx="7">
                  <c:v>6.0561762556124048E-2</c:v>
                </c:pt>
                <c:pt idx="8">
                  <c:v>4.1766732797326928E-2</c:v>
                </c:pt>
                <c:pt idx="9">
                  <c:v>2.5060039678396158E-2</c:v>
                </c:pt>
                <c:pt idx="10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A99-0742-8671-BBBED922B9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86414741473632"/>
          <c:y val="0.16951243874341146"/>
          <c:w val="0.31596601599843327"/>
          <c:h val="0.800034315079818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Совокупный объем рынка в млн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59.4</c:v>
                </c:pt>
                <c:pt idx="1">
                  <c:v>68.2</c:v>
                </c:pt>
                <c:pt idx="2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5-4807-AE2E-270504E62A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17409695"/>
        <c:axId val="1017368479"/>
      </c:barChart>
      <c:catAx>
        <c:axId val="101740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368479"/>
        <c:crosses val="autoZero"/>
        <c:auto val="1"/>
        <c:lblAlgn val="ctr"/>
        <c:lblOffset val="100"/>
        <c:noMultiLvlLbl val="0"/>
      </c:catAx>
      <c:valAx>
        <c:axId val="101736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740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слайды'!$C$5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слайды'!$D$5:$F$5</c:f>
              <c:numCache>
                <c:formatCode>0%</c:formatCode>
                <c:ptCount val="3"/>
                <c:pt idx="0">
                  <c:v>0.67015128674617452</c:v>
                </c:pt>
                <c:pt idx="1">
                  <c:v>0.71116315946813624</c:v>
                </c:pt>
                <c:pt idx="2">
                  <c:v>0.66793791788793255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F-4F84-8D49-7685AA85A768}"/>
            </c:ext>
          </c:extLst>
        </c:ser>
        <c:ser>
          <c:idx val="1"/>
          <c:order val="1"/>
          <c:tx>
            <c:strRef>
              <c:f>'Графики на слайды'!$C$6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слайды'!$D$6:$F$6</c:f>
              <c:numCache>
                <c:formatCode>0%</c:formatCode>
                <c:ptCount val="3"/>
                <c:pt idx="0">
                  <c:v>0.32984871325382553</c:v>
                </c:pt>
                <c:pt idx="1">
                  <c:v>0.28883684053186376</c:v>
                </c:pt>
                <c:pt idx="2">
                  <c:v>0.33206208211206745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F-4F84-8D49-7685AA85A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слайды'!$C$2</c:f>
              <c:strCache>
                <c:ptCount val="1"/>
                <c:pt idx="0">
                  <c:v>Реагенты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слайды'!$D$2:$F$2</c:f>
              <c:numCache>
                <c:formatCode>#,##0.00</c:formatCode>
                <c:ptCount val="3"/>
                <c:pt idx="0">
                  <c:v>94.484429999999989</c:v>
                </c:pt>
                <c:pt idx="1">
                  <c:v>111.8455</c:v>
                </c:pt>
                <c:pt idx="2">
                  <c:v>54.416399999999996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2-4266-BB02-CF9C807FADEE}"/>
            </c:ext>
          </c:extLst>
        </c:ser>
        <c:ser>
          <c:idx val="1"/>
          <c:order val="1"/>
          <c:tx>
            <c:strRef>
              <c:f>'Графики на слайды'!$C$3</c:f>
              <c:strCache>
                <c:ptCount val="1"/>
                <c:pt idx="0">
                  <c:v>Оборудование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слайды'!$D$3:$F$3</c:f>
              <c:numCache>
                <c:formatCode>#,##0.00</c:formatCode>
                <c:ptCount val="3"/>
                <c:pt idx="0">
                  <c:v>3.62</c:v>
                </c:pt>
                <c:pt idx="1">
                  <c:v>3.56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2-4266-BB02-CF9C807FADEE}"/>
            </c:ext>
          </c:extLst>
        </c:ser>
        <c:ser>
          <c:idx val="2"/>
          <c:order val="2"/>
          <c:tx>
            <c:strRef>
              <c:f>'Графики на слайды'!$C$4</c:f>
              <c:strCache>
                <c:ptCount val="1"/>
                <c:pt idx="0">
                  <c:v>Прочие РМ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185067526415994E-16"/>
                  <c:y val="-2.7695359765527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BC-9D41-A5E8-DC39305124DF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слайды'!$D$4:$F$4</c:f>
              <c:numCache>
                <c:formatCode>#,##0.00</c:formatCode>
                <c:ptCount val="3"/>
                <c:pt idx="0">
                  <c:v>13.37</c:v>
                </c:pt>
                <c:pt idx="1">
                  <c:v>14.68</c:v>
                </c:pt>
                <c:pt idx="2">
                  <c:v>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62-4266-BB02-CF9C807FA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'Графики на слайды'!$C$21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на слайды'!$D$1:$F$1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пг 2025</c:v>
                </c:pt>
              </c:strCache>
            </c:strRef>
          </c:cat>
          <c:val>
            <c:numRef>
              <c:f>'Графики на слайды'!$D$21:$F$21</c:f>
              <c:numCache>
                <c:formatCode>#,##0.00</c:formatCode>
                <c:ptCount val="3"/>
                <c:pt idx="0">
                  <c:v>14.10577</c:v>
                </c:pt>
                <c:pt idx="1">
                  <c:v>20.986060000000002</c:v>
                </c:pt>
                <c:pt idx="2">
                  <c:v>8.6282499999999995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7-44F5-87FD-C866ED0DF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187951"/>
        <c:axId val="259193775"/>
      </c:barChart>
      <c:catAx>
        <c:axId val="25918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193775"/>
        <c:crosses val="autoZero"/>
        <c:auto val="1"/>
        <c:lblAlgn val="ctr"/>
        <c:lblOffset val="100"/>
        <c:noMultiLvlLbl val="0"/>
      </c:catAx>
      <c:valAx>
        <c:axId val="259193775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5918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535458B-E8A4-4982-8F76-912F514CB4A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177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hkz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H:\Work\Эстрин\MDpro\MDpro_PP\MDpro_presentation_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12192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 userDrawn="1"/>
        </p:nvSpPr>
        <p:spPr>
          <a:xfrm>
            <a:off x="595313" y="6199543"/>
            <a:ext cx="10647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www.md-pro.ru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900154" y="6604084"/>
            <a:ext cx="4603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PF DinDisplay Pro Light" pitchFamily="2" charset="0"/>
              </a:rPr>
              <a:t>2014</a:t>
            </a:r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0860" y="6437347"/>
            <a:ext cx="1143008" cy="428604"/>
          </a:xfrm>
          <a:prstGeom prst="rect">
            <a:avLst/>
          </a:prstGeom>
          <a:solidFill>
            <a:srgbClr val="98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0773617" y="6596390"/>
            <a:ext cx="7553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© MD-pro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666712" y="4429132"/>
            <a:ext cx="1143008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PF DinDisplay Pro Light" pitchFamily="2" charset="0"/>
              </a:rPr>
              <a:t>13 февраля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PF DinDisplay Pro Light" pitchFamily="2" charset="0"/>
              </a:rPr>
              <a:t>2014</a:t>
            </a:r>
            <a:endParaRPr lang="ru-RU" sz="1050" b="1" dirty="0">
              <a:solidFill>
                <a:schemeClr val="bg1"/>
              </a:solidFill>
              <a:latin typeface="PF DinDisplay Pro Light" pitchFamily="2" charset="0"/>
            </a:endParaRPr>
          </a:p>
        </p:txBody>
      </p:sp>
      <p:sp>
        <p:nvSpPr>
          <p:cNvPr id="4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333731" y="2357430"/>
            <a:ext cx="7524803" cy="17859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buFontTx/>
              <a:buNone/>
              <a:defRPr sz="3500"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Титульная страница</a:t>
            </a:r>
          </a:p>
          <a:p>
            <a:pPr lvl="0"/>
            <a:r>
              <a:rPr lang="ru-RU" dirty="0"/>
              <a:t>Презентации</a:t>
            </a:r>
          </a:p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5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3333731" y="4143380"/>
            <a:ext cx="7524803" cy="500066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buFontTx/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Подзаголовок если требуется</a:t>
            </a:r>
          </a:p>
        </p:txBody>
      </p:sp>
      <p:sp>
        <p:nvSpPr>
          <p:cNvPr id="49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561549" y="6441362"/>
            <a:ext cx="1143008" cy="41663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4289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0118AF-6216-2612-B88A-A14B7684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1CA15B-DADE-95C7-59B4-79A95A68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634EF-DCB2-B258-72C8-D204B55A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3F35F-00A7-77C5-3367-5159B5EE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F25B5-63C6-6536-B7E3-3FF202BC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DDC75F-9B4A-DD84-65C1-1B57D9F0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0ED26-A669-6E65-68C1-3FC35755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A3CD3-CCB4-0639-2F33-AE7CF00F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A04DB0-9AE6-16B6-E327-A9854E6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C1B7A-9109-85E6-9959-3CDCBCAC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EE7504-1547-E831-6822-DF236B84E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436B5-A8B3-48BC-4268-B31FF2F84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43A46F-A056-C7DA-24A6-D7CF7D43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5F381-77C0-BB2E-9741-29214234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1AF05-BC18-BF91-DCA5-27AAB935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CC4D3-3FA6-39D5-8807-E7A231AF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54ABC-CFF3-607F-1676-E2B4FAD83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CB677-49E3-9E9A-1BEA-BBD3E22F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54131-EC75-509C-0700-C29E923E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D674A-8813-5C74-7949-86B11FFB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B76DB1-DE2A-F967-7D45-18B2A7169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D4463F-5E16-D816-1A5A-18C67019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A4050-0751-7A2A-C536-020B9384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3F6CF-F316-F75A-F285-13AE7BF9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01F44-D063-B963-BA33-05F6A3AB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5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2B1688D-EF7E-4968-8021-F823C9A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5846059"/>
      </p:ext>
    </p:extLst>
  </p:cSld>
  <p:clrMapOvr>
    <a:masterClrMapping/>
  </p:clrMapOvr>
  <p:transition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3" y="674120"/>
            <a:ext cx="12191999" cy="618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 flipV="1">
            <a:off x="4" y="6302718"/>
            <a:ext cx="12191997" cy="5534"/>
          </a:xfrm>
          <a:prstGeom prst="lin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7" name="Прямоугольник 26"/>
          <p:cNvSpPr/>
          <p:nvPr userDrawn="1"/>
        </p:nvSpPr>
        <p:spPr>
          <a:xfrm>
            <a:off x="3" y="679686"/>
            <a:ext cx="12191996" cy="11187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" y="5"/>
            <a:ext cx="12191999" cy="678551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  <p:sp>
        <p:nvSpPr>
          <p:cNvPr id="32" name="Пятиугольник 31"/>
          <p:cNvSpPr/>
          <p:nvPr userDrawn="1"/>
        </p:nvSpPr>
        <p:spPr>
          <a:xfrm flipH="1">
            <a:off x="11313043" y="5925262"/>
            <a:ext cx="878956" cy="754912"/>
          </a:xfrm>
          <a:prstGeom prst="homePlate">
            <a:avLst>
              <a:gd name="adj" fmla="val 5152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43D59-52A9-4C55-871F-94E168C34E58}"/>
              </a:ext>
            </a:extLst>
          </p:cNvPr>
          <p:cNvSpPr txBox="1"/>
          <p:nvPr userDrawn="1"/>
        </p:nvSpPr>
        <p:spPr>
          <a:xfrm>
            <a:off x="8856307" y="6393950"/>
            <a:ext cx="24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 w="1905"/>
                <a:solidFill>
                  <a:srgbClr val="173E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Thin" panose="02000000000000000000" pitchFamily="2" charset="0"/>
                <a:ea typeface="Roboto Thin" panose="02000000000000000000" pitchFamily="2" charset="0"/>
              </a:rPr>
              <a:t>www.meditex.ru</a:t>
            </a:r>
            <a:endParaRPr lang="ru-RU" sz="1800" b="1" dirty="0">
              <a:ln w="1905"/>
              <a:solidFill>
                <a:srgbClr val="173E8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0832A-CE9C-4D21-AF34-B4E2CC389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47115"/>
            <a:ext cx="2837381" cy="26300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3870CB6-E222-49E6-ABE8-680DC28B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61" y="95255"/>
            <a:ext cx="10972800" cy="563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4E1134B2-6AE6-4E9F-A749-7A6EE565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6325"/>
            <a:ext cx="10972800" cy="5248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68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16095-7B22-4471-ABB0-8C5343C62324}"/>
              </a:ext>
            </a:extLst>
          </p:cNvPr>
          <p:cNvSpPr txBox="1"/>
          <p:nvPr userDrawn="1"/>
        </p:nvSpPr>
        <p:spPr bwMode="gray">
          <a:xfrm>
            <a:off x="10375392" y="6510528"/>
            <a:ext cx="1473200" cy="21464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900"/>
              <a:t> </a:t>
            </a:r>
            <a:r>
              <a:rPr lang="en-GB" sz="90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6C0CA-43C3-46F7-962B-D7AFAD011581}"/>
              </a:ext>
            </a:extLst>
          </p:cNvPr>
          <p:cNvSpPr/>
          <p:nvPr userDrawn="1"/>
        </p:nvSpPr>
        <p:spPr>
          <a:xfrm>
            <a:off x="3" y="6369944"/>
            <a:ext cx="12191999" cy="486460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lvl="0" algn="ctr"/>
            <a:r>
              <a:rPr lang="en-GB" sz="1800" noProof="0"/>
              <a:t> 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13584CE-A77A-47EC-9072-8CFC4E8BA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6133" y="6538126"/>
            <a:ext cx="2880000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GB" noProof="0"/>
              <a:t>Footer or alternate date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358A18-BF93-4A60-8CA4-17BB933D8603}"/>
              </a:ext>
            </a:extLst>
          </p:cNvPr>
          <p:cNvSpPr txBox="1"/>
          <p:nvPr userDrawn="1"/>
        </p:nvSpPr>
        <p:spPr bwMode="gray">
          <a:xfrm>
            <a:off x="10375392" y="6510528"/>
            <a:ext cx="1414272" cy="14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sz="900"/>
              <a:t> </a:t>
            </a:r>
          </a:p>
        </p:txBody>
      </p:sp>
      <p:pic>
        <p:nvPicPr>
          <p:cNvPr id="1402156231" name="image" descr="{&quot;templafy&quot;:{&quot;id&quot;:&quot;637bb91a-811a-4c97-95ee-6e7cb98ac36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393" y="6510528"/>
            <a:ext cx="1502609" cy="216000"/>
          </a:xfrm>
          <a:prstGeom prst="rect">
            <a:avLst/>
          </a:prstGeom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25C058D7-D4D0-459B-A1E1-C05173E2EB9E}"/>
              </a:ext>
            </a:extLst>
          </p:cNvPr>
          <p:cNvSpPr txBox="1"/>
          <p:nvPr userDrawn="1"/>
        </p:nvSpPr>
        <p:spPr>
          <a:xfrm>
            <a:off x="9997440" y="6537960"/>
            <a:ext cx="195072" cy="1463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1CECF0F-98C7-4995-81AF-9EFE7195F806}" type="slidenum">
              <a:rPr lang="en-GB" sz="900" smtClean="0"/>
              <a:pPr algn="r"/>
              <a:t>‹#›</a:t>
            </a:fld>
            <a:r>
              <a:rPr lang="en-GB" sz="900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0C71D03-FF16-4843-B31A-8A666193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Insert date via the tab Insert, Header &amp; Footer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1416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11722100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8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302417"/>
            <a:ext cx="9168000" cy="55399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88951" y="898850"/>
            <a:ext cx="9167283" cy="12801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00" y="6537600"/>
            <a:ext cx="3110123" cy="147600"/>
          </a:xfrm>
          <a:prstGeom prst="rect">
            <a:avLst/>
          </a:prstGeom>
        </p:spPr>
        <p:txBody>
          <a:bodyPr/>
          <a:lstStyle/>
          <a:p>
            <a:r>
              <a:rPr lang="ru-RU" noProof="0"/>
              <a:t>Insert date via the tab Insert, Header &amp; Footer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992643" y="6537600"/>
            <a:ext cx="192000" cy="144000"/>
          </a:xfrm>
        </p:spPr>
        <p:txBody>
          <a:bodyPr/>
          <a:lstStyle/>
          <a:p>
            <a:fld id="{D34DACC3-9742-4940-92E6-4CAB853A321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Footer or alternate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44" y="6507853"/>
            <a:ext cx="1472457" cy="2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3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0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71462" y="6762731"/>
            <a:ext cx="11049077" cy="95270"/>
          </a:xfrm>
          <a:prstGeom prst="rect">
            <a:avLst/>
          </a:prstGeom>
          <a:solidFill>
            <a:srgbClr val="98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95313" y="6524976"/>
            <a:ext cx="10647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www.md-pro.ru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73617" y="6524976"/>
            <a:ext cx="7553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98005D"/>
                </a:solidFill>
                <a:latin typeface="PF DinDisplay Pro Light" pitchFamily="2" charset="0"/>
              </a:rPr>
              <a:t>© MD-pro</a:t>
            </a:r>
            <a:endParaRPr lang="ru-RU" sz="1050" b="1" dirty="0">
              <a:solidFill>
                <a:srgbClr val="98005D"/>
              </a:solidFill>
              <a:latin typeface="PF DinDisplay Pro Light" pitchFamily="2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71461" y="1285860"/>
            <a:ext cx="10972800" cy="5214974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571461" y="357166"/>
            <a:ext cx="10972800" cy="571504"/>
          </a:xfrm>
        </p:spPr>
        <p:txBody>
          <a:bodyPr/>
          <a:lstStyle>
            <a:lvl1pPr>
              <a:spcBef>
                <a:spcPts val="300"/>
              </a:spcBef>
              <a:buFontTx/>
              <a:buNone/>
              <a:defRPr sz="2800">
                <a:latin typeface="+mn-lt"/>
              </a:defRPr>
            </a:lvl1pPr>
            <a:lvl2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71461" y="794858"/>
            <a:ext cx="10972800" cy="491002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300"/>
              </a:spcBef>
              <a:buFontTx/>
              <a:buNone/>
              <a:defRPr sz="2300">
                <a:solidFill>
                  <a:schemeClr val="bg2"/>
                </a:solidFill>
                <a:latin typeface="+mn-lt"/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5pPr>
              <a:buNone/>
              <a:defRPr baseline="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3745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3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8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4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01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1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9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02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14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33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0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BBB8D-F876-570C-CA5D-EFB60566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13EF1-B71B-0ED5-3A45-AA51790B2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5956F-02E9-D2B9-187F-4557BDFB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E36D2-C905-23C0-5A03-817721FF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B4864-BB46-57D5-6FB8-A44A143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2C7B2-BE36-FD42-08A4-3D03760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43EBF-5597-F180-865E-8E264C9F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B395B-D3D6-7285-4854-BCACEB5A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0D1AD-A37F-07C8-E0A8-7FC91F1D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8CD4A-B03C-7FB1-3ACB-7662C3D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5AE8B-B873-FBD9-50EB-67A987CA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36672-4CAA-900D-A667-1EF7C7DC2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9B7A-DA17-EBFF-5099-A93CAE42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295C1-1647-CD39-8FC0-F83BCD5C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67EC6-32F7-F6A3-5773-5D76F0DC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C013C-D547-47CE-277A-3984D9F2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2E516-E4CD-73D2-2309-4944ADF91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8198A7-FA52-8258-1B39-F3F2475D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2BDF5-3E95-86FE-50C6-41925488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03E468-60A1-F67F-CBC7-84C958ED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DD93FC-8AB4-FCA3-C7A1-C7E7F66F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1888D-C60E-4D75-84BE-443E9F84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C959F-E702-CA29-F8F9-19C9D6BC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7E1D0-5AA2-BEBC-7351-0A64395B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A3EA31-28B6-93D7-76D1-8C1412099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3BC86C-6232-C128-20A4-1CACE9CDD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533D3E-3C12-28AE-563C-66A238CE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630296-B93B-E936-A788-1ED8C79C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164A55-64E7-AB40-B331-C35CB0AC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8A3D9-1637-EE95-B1DE-77D6A3B4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1215F9-8106-AAD0-0169-8D67C4D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7A15E6-3957-CEAB-F15A-9D75A308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E63BE2-17A0-AE96-4DAA-C3C50A5D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ru-RU" sz="2000" dirty="0">
                <a:solidFill>
                  <a:schemeClr val="bg2"/>
                </a:solidFill>
                <a:latin typeface="PF DinDisplay Pro Light" pitchFamily="2" charset="0"/>
              </a:rPr>
              <a:t>Подзаголовок если требуется</a:t>
            </a:r>
          </a:p>
        </p:txBody>
      </p:sp>
    </p:spTree>
    <p:extLst>
      <p:ext uri="{BB962C8B-B14F-4D97-AF65-F5344CB8AC3E}">
        <p14:creationId xmlns:p14="http://schemas.microsoft.com/office/powerpoint/2010/main" val="1759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83" r:id="rId3"/>
  </p:sldLayoutIdLst>
  <p:txStyles>
    <p:titleStyle>
      <a:lvl1pPr algn="l" defTabSz="914400" rtl="0" eaLnBrk="1" latinLnBrk="0" hangingPunct="1">
        <a:lnSpc>
          <a:spcPct val="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35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5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CF765-77D3-5EFF-1B7C-2336C20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1C34FF-EC81-25CB-CB72-A0E64F7FE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13C30-E5CA-551A-F079-FAA8B5F47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863A2-888C-24C1-49A7-4B45E06A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A294D-9280-395F-00AA-3FB2046B5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63" r:id="rId13"/>
    <p:sldLayoutId id="2147483764" r:id="rId14"/>
    <p:sldLayoutId id="21474837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B75D-F0AC-4FA9-8FE6-C8C851EC111A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E811-98F7-49B5-A142-5DB447E0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Nihon+Kohden+&amp;pos=0&amp;rpt=simage&amp;img_url=https%3A%2F%2Fwww.mbs-medizintechnik.com%2Fmedia%2F62%2F9b%2Fb2%2F1701593185%2F2560px-nihon-kohden-company-logo-svg.webp&amp;from=tabbar&amp;lr=213" TargetMode="External"/><Relationship Id="rId13" Type="http://schemas.openxmlformats.org/officeDocument/2006/relationships/image" Target="../media/image23.jpeg"/><Relationship Id="rId3" Type="http://schemas.openxmlformats.org/officeDocument/2006/relationships/chart" Target="../charts/chart12.xml"/><Relationship Id="rId7" Type="http://schemas.openxmlformats.org/officeDocument/2006/relationships/image" Target="../media/image18.jpeg"/><Relationship Id="rId12" Type="http://schemas.openxmlformats.org/officeDocument/2006/relationships/hyperlink" Target="https://yandex.ru/images/search?text=Sysmex%5C&amp;pos=0&amp;rpt=simage&amp;img_url=https%3A%2F%2Fupload.wikimedia.org%2Fwikipedia%2Fcommons%2Fthumb%2F5%2F57%2FSysmex_company_logo.svg%2F440px-Sysmex_company_logo.svg.png&amp;from=tabbar&amp;lr=213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mindray&amp;pos=0&amp;rpt=simage&amp;img_url=http%3A%2F%2Fcordismed.ru%2Fimage%2Fcatalog%2Flogo%2Fmindray-big.jpg&amp;from=tabbar&amp;lr=213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15.jpeg"/><Relationship Id="rId10" Type="http://schemas.openxmlformats.org/officeDocument/2006/relationships/hyperlink" Target="https://yandex.ru/images/search?text=Boule&amp;pos=0&amp;rpt=simage&amp;img_url=https%3A%2F%2Fboule.com%2Fwp-content%2Fuploads%2F2024%2F10%2Fboule-logo-dark-png.webp&amp;from=tabbar&amp;lr=213" TargetMode="External"/><Relationship Id="rId4" Type="http://schemas.openxmlformats.org/officeDocument/2006/relationships/hyperlink" Target="https://yandex.ru/images/search?pos=0&amp;from=tabbar&amp;img_url=https%3A%2F%2Finovatiqa.com%2Fpub%2Fmedia%2Fmageplaza%2Fbrand%2FBEC.png&amp;text=beckman+coulter&amp;rpt=simage&amp;lr=213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os=0&amp;from=tabbar&amp;img_url=https%3A%2F%2Fhemostatica.ru%2Feditor%2Fm0SUJHcn.png&amp;text=Stago&amp;rpt=simage&amp;lr=213" TargetMode="External"/><Relationship Id="rId13" Type="http://schemas.openxmlformats.org/officeDocument/2006/relationships/chart" Target="../charts/chart14.xm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chart" Target="../charts/chart13.xml"/><Relationship Id="rId2" Type="http://schemas.openxmlformats.org/officeDocument/2006/relationships/hyperlink" Target="https://yandex.ru/images/search?text=instrumentation+laboratory&amp;pos=1&amp;rpt=simage&amp;img_url=http%3A%2F%2Fmma.prnewswire.com%2Fmedia%2F343330%2Finstrumentation_laboratory_logo.jpg%3Fp%3Dfacebook&amp;from=tabbar&amp;lr=213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%D0%A2%D0%B5%D1%85%D0%BD%D0%BE%D0%BB%D0%BE%D0%B3%D0%B8%D1%8F+%D1%81%D1%82%D0%B0%D0%BD%D0%B4%D0%B0%D1%80%D1%82++&amp;pos=2&amp;rpt=simage&amp;img_url=https%3A%2F%2Fwww.optimum-lab.ru%2Fwa-data%2Fpublic%2Fshop%2Fbrands%2F1924%2F1924.png&amp;from=tabbar&amp;lr=213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5" Type="http://schemas.openxmlformats.org/officeDocument/2006/relationships/image" Target="../media/image15.jpeg"/><Relationship Id="rId10" Type="http://schemas.openxmlformats.org/officeDocument/2006/relationships/hyperlink" Target="https://yandex.ru/images/search?pos=0&amp;from=tabbar&amp;img_url=https%3A%2F%2Fdata.jc9.ru%2Fimages%2F_firms%2F202405%2Flogo_55db1581a9fd9193f0a5d7f24fff10ee.png&amp;text=%D0%BD%D0%BF%D0%BE+%D1%80%D0%B5%D0%BD%D0%B0%D0%BC&amp;rpt=simage&amp;lr=213" TargetMode="External"/><Relationship Id="rId4" Type="http://schemas.openxmlformats.org/officeDocument/2006/relationships/hyperlink" Target="https://yandex.ru/images/search?text=Siemens+&amp;pos=11&amp;rpt=simage&amp;img_url=https%3A%2F%2Fcdn.kibrispdr.org%2Fdata%2F193%2Fsiemens-logo-png-transparent-3.jpg&amp;from=tabbar&amp;lr=213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Alcor+Bio+&amp;pos=2&amp;rpt=simage&amp;img_url=https%3A%2F%2Ftiimg.tistatic.com%2Fimages%2Fl%2F2%2Flogo_86908.png&amp;from=tabbar&amp;lr=213" TargetMode="External"/><Relationship Id="rId13" Type="http://schemas.openxmlformats.org/officeDocument/2006/relationships/hyperlink" Target="https://yandex.ru/images/search?text=%D0%9C%D0%B5%D0%B4%D0%B8%D0%BA%D0%BE-%D0%B1%D0%B8%D0%BE%D0%BB%D0%BE%D0%B3%D0%B8%D1%87%D0%B5%D1%81%D0%BA%D0%B8%D0%B9+%D1%81%D0%BE%D1%8E%D0%B7&amp;pos=0&amp;rpt=simage&amp;img_url=https%3A%2F%2Felron.tech%2Fwp-content%2Fuploads%2F2023%2F12%2Fcropped-mbs_7.png&amp;from=tabbar&amp;lr=213" TargetMode="External"/><Relationship Id="rId3" Type="http://schemas.openxmlformats.org/officeDocument/2006/relationships/chart" Target="../charts/chart16.xml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chart" Target="../charts/chart1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pos=2&amp;from=tabbar&amp;img_url=https%3A%2F%2Feventgroupvrn.ru%2Fwp-content%2Fuploads%2F2022%2F07%2FLogotip-DS.jpg&amp;text=%D0%BD%D0%BF%D0%BE+%D0%B4%D0%B8%D0%B0%D0%B3%D0%BD%D0%BE%D1%81%D1%82%D0%B8%D1%87%D0%B5%D1%81%D0%BA%D0%B8%D0%B5+%D1%81%D0%B8%D1%81%D1%82%D0%B5%D0%BC%D1%8B&amp;rpt=simage&amp;lr=213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0.jpeg"/><Relationship Id="rId15" Type="http://schemas.openxmlformats.org/officeDocument/2006/relationships/image" Target="../media/image9.png"/><Relationship Id="rId10" Type="http://schemas.openxmlformats.org/officeDocument/2006/relationships/hyperlink" Target="https://yandex.ru/images/search?pos=2&amp;from=tabbar&amp;img_url=https%3A%2F%2Ficdn.meromed.dev%2FwgQwu1eZlb4FdKONI8Pgu3X8LN4_YhKmsA9879zJpLw%2Frs%3Afit%3A0%3A570%3A1%2Fg%3Asm%2FaHR0cHM6Ly9zdG9yYWdlLnlhbmRleGNsb3VkLm5ldC9tZWQuc3R1ZGlvL3BhcnRuZXIvRVdHbWNVYmJ5SVhyMm5iZnF0T0ptY1B6SFBFNmZPZDEuanBn.jpg&amp;text=%D0%AD%D0%BA%D0%BE%D0%BB%D0%B0%D0%B1&amp;rpt=simage&amp;lr=213" TargetMode="External"/><Relationship Id="rId4" Type="http://schemas.openxmlformats.org/officeDocument/2006/relationships/hyperlink" Target="https://yandex.ru/images/search?pos=0&amp;from=tabbar&amp;img_url=https%3A%2F%2Fptgene.com%2Fwp-content%2Fuploads%2F2022%2F07%2FVector-Best-Logo.png&amp;text=%D0%B2%D0%B5%D0%BA%D1%82%D0%BE%D1%80+%D0%B1%D0%B5%D1%81%D1%82&amp;rpt=simage&amp;lr=213" TargetMode="External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mindray&amp;pos=0&amp;rpt=simage&amp;img_url=http%3A%2F%2Fcordismed.ru%2Fimage%2Fcatalog%2Flogo%2Fmindray-big.jpg&amp;from=tabbar&amp;lr=213" TargetMode="External"/><Relationship Id="rId13" Type="http://schemas.openxmlformats.org/officeDocument/2006/relationships/image" Target="../media/image35.jpeg"/><Relationship Id="rId3" Type="http://schemas.openxmlformats.org/officeDocument/2006/relationships/chart" Target="../charts/chart18.xml"/><Relationship Id="rId7" Type="http://schemas.openxmlformats.org/officeDocument/2006/relationships/image" Target="../media/image17.jpeg"/><Relationship Id="rId12" Type="http://schemas.openxmlformats.org/officeDocument/2006/relationships/hyperlink" Target="https://yandex.ru/images/search?pos=0&amp;from=tabbar&amp;img_url=https%3A%2F%2Fpfgroup.ru%2Fupload%2Fiblock%2F7de%2Fbjipjkc0r72d99hgmbrb27yk2lgio8im.png&amp;text=snibe&amp;rpt=simage&amp;lr=213" TargetMode="Externa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Roche&amp;pos=1&amp;rpt=simage&amp;img_url=https%3A%2F%2Fvillapelle.cz%2Fwp-content%2Fuploads%2F2015%2F11%2FLogo-Roche-_CMYK.jpg&amp;from=tabbar&amp;lr=213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34.jpeg"/><Relationship Id="rId15" Type="http://schemas.openxmlformats.org/officeDocument/2006/relationships/image" Target="../media/image15.jpeg"/><Relationship Id="rId10" Type="http://schemas.openxmlformats.org/officeDocument/2006/relationships/hyperlink" Target="https://yandex.ru/images/search?pos=0&amp;from=tabbar&amp;img_url=https%3A%2F%2Finovatiqa.com%2Fpub%2Fmedia%2Fmageplaza%2Fbrand%2FBEC.png&amp;text=beckman+coulter&amp;rpt=simage&amp;lr=213" TargetMode="External"/><Relationship Id="rId4" Type="http://schemas.openxmlformats.org/officeDocument/2006/relationships/hyperlink" Target="https://yandex.ru/images/search?text=%D0%AD%D0%B1%D0%B1%D0%BE%D1%82%D1%82&amp;pos=1&amp;rpt=simage&amp;img_url=https%3A%2F%2Fupload.wikimedia.org%2Fwikipedia%2Fcommons%2Fthumb%2Fa%2Fa4%2FAbbott_Laboratories_logo.svg%2F640px-Abbott_Laboratories_logo.svg.png&amp;from=tabbar&amp;lr=213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grifols&amp;pos=0&amp;rpt=simage&amp;img_url=https%3A%2F%2Fwww.habitatla.org%2Fwp-content%2Fuploads%2F2020%2F02%2FGrifols-Logo.png&amp;from=tabbar&amp;lr=213" TargetMode="External"/><Relationship Id="rId13" Type="http://schemas.openxmlformats.org/officeDocument/2006/relationships/image" Target="../media/image40.jpeg"/><Relationship Id="rId3" Type="http://schemas.openxmlformats.org/officeDocument/2006/relationships/chart" Target="../charts/chart20.xml"/><Relationship Id="rId7" Type="http://schemas.openxmlformats.org/officeDocument/2006/relationships/image" Target="../media/image37.jpeg"/><Relationship Id="rId12" Type="http://schemas.openxmlformats.org/officeDocument/2006/relationships/hyperlink" Target="https://yandex.ru/images/search?text=diagast%C2%A0&amp;pos=0&amp;rpt=simage&amp;img_url=http%3A%2F%2Fcdn.prod.website-files.com%2F644025ff6497dd0386cb0a6f%2F651c18277db4f38d103db6c4_DIAGAST.webp&amp;from=tabbar&amp;lr=213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pos=0&amp;from=tabbar&amp;img_url=https%3A%2F%2Ffedlab.ru%2Fupload%2Fiblock%2F48a%2Fortho.jpg&amp;text=ortho+clinical+diagnostics&amp;rpt=simage&amp;lr=213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5" Type="http://schemas.openxmlformats.org/officeDocument/2006/relationships/image" Target="../media/image15.jpeg"/><Relationship Id="rId10" Type="http://schemas.openxmlformats.org/officeDocument/2006/relationships/hyperlink" Target="https://yandex.ru/images/search?pos=0&amp;from=tabbar&amp;img_url=https%3A%2F%2Fsurgitech.ee%2Fwp-content%2Fuploads%2F2023%2F07%2FImmucor_Logo_2013_4cp_large-scaled.jpg&amp;text=Immucor&amp;rpt=simage&amp;lr=213" TargetMode="External"/><Relationship Id="rId4" Type="http://schemas.openxmlformats.org/officeDocument/2006/relationships/hyperlink" Target="https://yandex.ru/images/search?text=Bio-rad&amp;pos=11&amp;rpt=simage&amp;img_url=https%3A%2F%2Fwww.gammascientificbiolab.co.id%2Fwp-content%2Fuploads%2F2024%2F02%2FLOGO-BIORAD.png&amp;from=tabbar&amp;lr=213" TargetMode="External"/><Relationship Id="rId9" Type="http://schemas.openxmlformats.org/officeDocument/2006/relationships/image" Target="../media/image38.jpe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Agilent&amp;pos=1&amp;rpt=simage&amp;img_url=https%3A%2F%2Fsun9-8.userapi.com%2Fimpg%2Fr41lu-9lNNllavZ1xI6-d1sIjX3sSPKbYiOdVg%2FquWqJ2qZh14.jpg%3Fsize%3D537x240%26quality%3D96%26crop%3D0%2C0%2C1000%2C447%26sign%3Dceaf0250cd810568ef5623687bd5c08c%26type%3Dshare&amp;from=tabbar&amp;lr=213" TargetMode="External"/><Relationship Id="rId13" Type="http://schemas.openxmlformats.org/officeDocument/2006/relationships/image" Target="../media/image44.jpeg"/><Relationship Id="rId3" Type="http://schemas.openxmlformats.org/officeDocument/2006/relationships/chart" Target="../charts/chart22.xml"/><Relationship Id="rId7" Type="http://schemas.openxmlformats.org/officeDocument/2006/relationships/image" Target="../media/image41.jpeg"/><Relationship Id="rId12" Type="http://schemas.openxmlformats.org/officeDocument/2006/relationships/hyperlink" Target="https://yandex.ru/images/search?text=diagnostic+biosystems+%D1%82%D0%BE%D0%B2%D0%B0%D1%80%D0%BD%D1%8B%D0%B9+%D0%B7%D0%BD%D0%B0%D0%BA&amp;pos=1&amp;rpt=simage&amp;img_url=https%3A%2F%2Fedit.nordicbiosite.com%2Fapp%2Fuploads%2Fdiagnostic-biosystems-scaled.jpg&amp;from=tabbar&amp;lr=213" TargetMode="External"/><Relationship Id="rId17" Type="http://schemas.openxmlformats.org/officeDocument/2006/relationships/image" Target="../media/image15.jpeg"/><Relationship Id="rId2" Type="http://schemas.openxmlformats.org/officeDocument/2006/relationships/chart" Target="../charts/chart2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leica+biosystems&amp;pos=1&amp;rpt=simage&amp;img_url=https%3A%2F%2Fpbs.twimg.com%2Fmedia%2FGHbCL9nWEAAp-n2.png&amp;from=tabbar&amp;lr=213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17.jpeg"/><Relationship Id="rId15" Type="http://schemas.openxmlformats.org/officeDocument/2006/relationships/image" Target="../media/image45.jpeg"/><Relationship Id="rId10" Type="http://schemas.openxmlformats.org/officeDocument/2006/relationships/hyperlink" Target="https://yandex.ru/images/search?text=Cell+marque&amp;pos=0&amp;rpt=simage&amp;img_url=https%3A%2F%2Fi0.wp.com%2Flab-i.ru%2Fwp-content%2Fuploads%2Fcell-marque.jpg%3Ffit%3D265%252C51%26ssl%3D1&amp;from=tabbar&amp;lr=213" TargetMode="External"/><Relationship Id="rId4" Type="http://schemas.openxmlformats.org/officeDocument/2006/relationships/hyperlink" Target="https://yandex.ru/images/search?text=Roche&amp;pos=1&amp;rpt=simage&amp;img_url=https%3A%2F%2Fvillapelle.cz%2Fwp-content%2Fuploads%2F2015%2F11%2FLogo-Roche-_CMYK.jpg&amp;from=tabbar&amp;lr=213" TargetMode="External"/><Relationship Id="rId9" Type="http://schemas.openxmlformats.org/officeDocument/2006/relationships/image" Target="../media/image42.jpeg"/><Relationship Id="rId14" Type="http://schemas.openxmlformats.org/officeDocument/2006/relationships/hyperlink" Target="https://yandex.ru/images/search?text=%D0%BF%D1%80%D0%B0%D0%B9%D0%BC%D0%B1%D0%B8%D0%BE%D0%BC%D0%B5%D0%B4&amp;pos=5&amp;rpt=simage&amp;img_url=https%3A%2F%2Falgimed.com%2Fupload%2Fiblock%2F2bf%2FprimeBioMed_logo.jpg&amp;from=tabbar&amp;lr=21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os=1&amp;from=tabbar&amp;img_url=https%3A%2F%2Fmedparts.org%2Fupload%2Fiblock%2F306%2F5p18zcwkz0j8smoe3ptcigpu9hxjbthv.jpg&amp;text=Medica+corp&amp;rpt=simage&amp;lr=213" TargetMode="External"/><Relationship Id="rId13" Type="http://schemas.openxmlformats.org/officeDocument/2006/relationships/image" Target="../media/image34.jpeg"/><Relationship Id="rId3" Type="http://schemas.openxmlformats.org/officeDocument/2006/relationships/chart" Target="../charts/chart24.xml"/><Relationship Id="rId7" Type="http://schemas.openxmlformats.org/officeDocument/2006/relationships/image" Target="../media/image24.jpeg"/><Relationship Id="rId12" Type="http://schemas.openxmlformats.org/officeDocument/2006/relationships/hyperlink" Target="https://yandex.ru/images/search?text=%D0%AD%D0%B1%D0%B1%D0%BE%D1%82%D1%82&amp;pos=1&amp;rpt=simage&amp;img_url=https%3A%2F%2Fupload.wikimedia.org%2Fwikipedia%2Fcommons%2Fthumb%2Fa%2Fa4%2FAbbott_Laboratories_logo.svg%2F640px-Abbott_Laboratories_logo.svg.png&amp;from=tabbar&amp;lr=213" TargetMode="Externa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instrumentation+laboratory&amp;pos=1&amp;rpt=simage&amp;img_url=http%3A%2F%2Fmma.prnewswire.com%2Fmedia%2F343330%2Finstrumentation_laboratory_logo.jpg%3Fp%3Dfacebook&amp;from=tabbar&amp;lr=213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46.jpeg"/><Relationship Id="rId15" Type="http://schemas.openxmlformats.org/officeDocument/2006/relationships/image" Target="../media/image15.jpeg"/><Relationship Id="rId10" Type="http://schemas.openxmlformats.org/officeDocument/2006/relationships/hyperlink" Target="https://yandex.ru/images/search?text=Roche&amp;pos=1&amp;rpt=simage&amp;img_url=https%3A%2F%2Fvillapelle.cz%2Fwp-content%2Fuploads%2F2015%2F11%2FLogo-Roche-_CMYK.jpg&amp;from=tabbar&amp;lr=213" TargetMode="External"/><Relationship Id="rId4" Type="http://schemas.openxmlformats.org/officeDocument/2006/relationships/hyperlink" Target="https://yandex.ru/images/search?text=radiometer&amp;pos=1&amp;rpt=simage&amp;img_url=https%3A%2F%2Fbioteknika.co.in%2Fwp-content%2Fuploads%2F2021%2F06%2Fclogo3.png&amp;from=tabbar&amp;lr=213" TargetMode="External"/><Relationship Id="rId9" Type="http://schemas.openxmlformats.org/officeDocument/2006/relationships/image" Target="../media/image47.jpe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Urit+medical&amp;pos=0&amp;rpt=simage&amp;img_url=https%3A%2F%2Fwww.medhimprom.com%2Fsites%2Fdefault%2Ffiles%2Flogo-urit_2.png&amp;from=tabbar&amp;lr=213" TargetMode="External"/><Relationship Id="rId13" Type="http://schemas.openxmlformats.org/officeDocument/2006/relationships/image" Target="../media/image51.jpeg"/><Relationship Id="rId3" Type="http://schemas.openxmlformats.org/officeDocument/2006/relationships/chart" Target="../charts/chart26.xml"/><Relationship Id="rId7" Type="http://schemas.openxmlformats.org/officeDocument/2006/relationships/image" Target="../media/image49.jpeg"/><Relationship Id="rId12" Type="http://schemas.openxmlformats.org/officeDocument/2006/relationships/hyperlink" Target="https://yandex.ru/images/search?text=77+Elektronika+&amp;pos=7&amp;rpt=simage&amp;img_url=https%3A%2F%2Fcdn.medwrench.com%2FcImg%2FcompanyNo%2F532%2F5295-asset-cimg-companyno-532-m.png&amp;from=tabbar&amp;lr=213" TargetMode="External"/><Relationship Id="rId17" Type="http://schemas.openxmlformats.org/officeDocument/2006/relationships/image" Target="../media/image15.jpeg"/><Relationship Id="rId2" Type="http://schemas.openxmlformats.org/officeDocument/2006/relationships/chart" Target="../charts/chart2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Arkray&amp;pos=1&amp;rpt=simage&amp;img_url=https%3A%2F%2Finovatiqa.com%2Fpub%2Fmedia%2Fmageplaza%2Fbrand%2FARKAY.png&amp;from=tabbar&amp;lr=213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48.jpeg"/><Relationship Id="rId15" Type="http://schemas.openxmlformats.org/officeDocument/2006/relationships/image" Target="../media/image52.jpeg"/><Relationship Id="rId10" Type="http://schemas.openxmlformats.org/officeDocument/2006/relationships/hyperlink" Target="https://yandex.ru/images/search?text=Sysmex%5C&amp;pos=0&amp;rpt=simage&amp;img_url=https%3A%2F%2Fupload.wikimedia.org%2Fwikipedia%2Fcommons%2Fthumb%2F5%2F57%2FSysmex_company_logo.svg%2F440px-Sysmex_company_logo.svg.png&amp;from=tabbar&amp;lr=213" TargetMode="External"/><Relationship Id="rId4" Type="http://schemas.openxmlformats.org/officeDocument/2006/relationships/hyperlink" Target="https://yandex.ru/images/search?text=Dirui+&amp;pos=0&amp;rpt=simage&amp;img_url=https%3A%2F%2Fifccfiles.com%2F2024%2F05%2FDIRUI%25EF%25BC%2588%25E5%25A4%25A7%25EF%25BC%2589-1.png&amp;from=tabbar&amp;lr=213" TargetMode="External"/><Relationship Id="rId9" Type="http://schemas.openxmlformats.org/officeDocument/2006/relationships/image" Target="../media/image50.jpeg"/><Relationship Id="rId14" Type="http://schemas.openxmlformats.org/officeDocument/2006/relationships/hyperlink" Target="https://yandex.ru/images/search?pos=0&amp;from=tabbar&amp;img_url=https%3A%2F%2Fmedpostavka.su%2Fwp-content%2Fuploads%2F2023%2F01%2FLogo-YD-1.jpg&amp;text=yd+diagnostics&amp;rpt=simage&amp;lr=21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Factor-med++%D0%BB%D0%BE%D0%B3%D0%BE&amp;pos=1&amp;rpt=simage&amp;img_url=https%3A%2F%2Fgkvector.com%2Fwp-content%2Fuploads%2F2022%2F01%2Flogo-v2.png&amp;from=tabbar&amp;lr=213" TargetMode="External"/><Relationship Id="rId13" Type="http://schemas.openxmlformats.org/officeDocument/2006/relationships/image" Target="../media/image57.jpeg"/><Relationship Id="rId3" Type="http://schemas.openxmlformats.org/officeDocument/2006/relationships/chart" Target="../charts/chart28.xml"/><Relationship Id="rId7" Type="http://schemas.openxmlformats.org/officeDocument/2006/relationships/image" Target="../media/image54.jpeg"/><Relationship Id="rId12" Type="http://schemas.openxmlformats.org/officeDocument/2006/relationships/hyperlink" Target="https://yandex.ru/images/search?text=%D0%9F%D1%80%D0%BE%D1%84%D0%B8%D0%BB%D0%B0%D0%B1%D1%82%D0%B5%D1%81%D1%82+%D0%BB%D0%BE%D0%B3%D0%BE&amp;pos=0&amp;rpt=simage&amp;img_url=https%3A%2F%2Ffedlab.ru%2Fupload%2Fiblock%2F2ff%2F34f1q2krecfmf4imm05lzlwsj1vtrzd1%2FLogo_%25D0%25AD%25D0%259C_RGB_sait%2520%25282%2529%2520%25281%2529.jpg&amp;from=tabbar&amp;lr=213" TargetMode="External"/><Relationship Id="rId17" Type="http://schemas.openxmlformats.org/officeDocument/2006/relationships/image" Target="../media/image15.jpeg"/><Relationship Id="rId2" Type="http://schemas.openxmlformats.org/officeDocument/2006/relationships/chart" Target="../charts/chart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pos=17&amp;from=tabbar&amp;img_url=https%3A%2F%2Fsun9-21.userapi.com%2Fimpg%2Fscnww3gP7c0TrQg5wGPc2LZ6ULW0mhtdPyTWNA%2FuHVqo793zC0.jpg%3Fsize%3D537x200%26quality%3D96%26crop%3D66%2C0%2C746%2C278%26sign%3Dd5615c4c13b711627e6fb666752129a7%26type%3Dshare&amp;text=Alfresa+Pharma+%D1%81%D0%BA%D1%80%D1%8B%D1%82%D0%B0%D1%8F+%D0%BA%D1%80%D0%BE%D0%B2%D1%8C&amp;rpt=simage&amp;lr=213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5" Type="http://schemas.openxmlformats.org/officeDocument/2006/relationships/image" Target="../media/image58.jpeg"/><Relationship Id="rId10" Type="http://schemas.openxmlformats.org/officeDocument/2006/relationships/hyperlink" Target="https://yandex.ru/images/search?text=Vedalab+%D0%BB%D0%BE%D0%B3%D0%BE&amp;pos=0&amp;rpt=simage&amp;img_url=http%3A%2F%2Fazimutmed.ru%2Fupload%2Fiblock%2F1b1%2Fktz6o88zylmu28jemy4qsqrk2fhduqrg%2Flogo_vedalab.jpg.pagespeed.ce.A7gdaTXxZ8.jpg&amp;from=tabbar&amp;lr=213" TargetMode="External"/><Relationship Id="rId4" Type="http://schemas.openxmlformats.org/officeDocument/2006/relationships/hyperlink" Target="https://yandex.ru/images/search?text=Sentinel+%D1%81%D0%BA%D1%80%D1%8B%D1%82%D0%B0%D1%8F+%D0%BA%D1%80%D0%BE%D0%B2%D1%8C&amp;pos=14&amp;rpt=simage&amp;img_url=https%3A%2F%2Fmma.prnewswire.com%2Fmedia%2F1944879%2FSentinel_Diagnostics_Logo.jpg%3Fp%3Dfacebook&amp;from=tabbar&amp;lr=213" TargetMode="External"/><Relationship Id="rId9" Type="http://schemas.openxmlformats.org/officeDocument/2006/relationships/image" Target="../media/image55.jpeg"/><Relationship Id="rId14" Type="http://schemas.openxmlformats.org/officeDocument/2006/relationships/hyperlink" Target="https://yandex.ru/images/search?pos=9&amp;from=tabbar&amp;img_url=https%3A%2F%2Fwww.human.de%2Ffileadmin%2F_processed_%2Fcsm_EIKEN_Logo_1_f39536acd1.jpg&amp;text=Eiken+%D1%81%D0%BA%D1%80%D1%8B%D1%82%D0%B0%D1%8F+%D0%BA%D1%80%D0%BE%D0%B2%D1%8C&amp;rpt=simage&amp;lr=21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Autobio&amp;pos=1&amp;rpt=simage&amp;img_url=https%3A%2F%2Fwww.babirus.ae%2Fwp-content%2Fuploads%2F2024%2F07%2FAutobio-logo-2.png&amp;from=tabbar&amp;lr=213" TargetMode="External"/><Relationship Id="rId13" Type="http://schemas.openxmlformats.org/officeDocument/2006/relationships/image" Target="../media/image63.png"/><Relationship Id="rId3" Type="http://schemas.openxmlformats.org/officeDocument/2006/relationships/chart" Target="../charts/chart30.xml"/><Relationship Id="rId7" Type="http://schemas.openxmlformats.org/officeDocument/2006/relationships/image" Target="../media/image60.jpeg"/><Relationship Id="rId12" Type="http://schemas.openxmlformats.org/officeDocument/2006/relationships/hyperlink" Target="https://erbarus.com/" TargetMode="Externa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yandex.ru/images/search?text=biom%C3%A9rieux&amp;pos=0&amp;rpt=simage&amp;img_url=https%3A%2F%2Fcdn.sanity.io%2Fimages%2F0vv8moc6%2Finfenctioncontrol%2F12226063e085126c2fc9f6ca3d84550cf4cd5b06-2013x2013.png%3Ffit%3Dcrop%26auto%3Dformat&amp;from=tabbar&amp;lr=213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5" Type="http://schemas.openxmlformats.org/officeDocument/2006/relationships/image" Target="../media/image15.jpeg"/><Relationship Id="rId10" Type="http://schemas.openxmlformats.org/officeDocument/2006/relationships/hyperlink" Target="https://www.bio-scenker.com/" TargetMode="External"/><Relationship Id="rId4" Type="http://schemas.openxmlformats.org/officeDocument/2006/relationships/hyperlink" Target="https://yandex.ru/images/search?text=becton+dickinson&amp;pos=0&amp;rpt=simage&amp;img_url=https%3A%2F%2Fupload.wikimedia.org%2Fwikipedia%2Fcommons%2Fthumb%2F1%2F15%2FBecton_Dickinson_logo.svg%2F2560px-Becton_Dickinson_logo.svg.png&amp;from=tabbar&amp;lr=213" TargetMode="External"/><Relationship Id="rId9" Type="http://schemas.openxmlformats.org/officeDocument/2006/relationships/image" Target="../media/image61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tex.ru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hyperlink" Target="mailto:info@md-pro.ru" TargetMode="External"/><Relationship Id="rId4" Type="http://schemas.openxmlformats.org/officeDocument/2006/relationships/hyperlink" Target="http://www.md-pro.ru/" TargetMode="External"/><Relationship Id="rId9" Type="http://schemas.openxmlformats.org/officeDocument/2006/relationships/hyperlink" Target="mailto:av@medit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3.xml"/><Relationship Id="rId5" Type="http://schemas.openxmlformats.org/officeDocument/2006/relationships/image" Target="../media/image15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6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mindray&amp;pos=0&amp;rpt=simage&amp;img_url=http%3A%2F%2Fcordismed.ru%2Fimage%2Fcatalog%2Flogo%2Fmindray-big.jpg&amp;from=tabbar&amp;lr=213" TargetMode="External"/><Relationship Id="rId13" Type="http://schemas.openxmlformats.org/officeDocument/2006/relationships/image" Target="../media/image20.jpeg"/><Relationship Id="rId3" Type="http://schemas.openxmlformats.org/officeDocument/2006/relationships/chart" Target="../charts/chart10.xml"/><Relationship Id="rId7" Type="http://schemas.openxmlformats.org/officeDocument/2006/relationships/image" Target="../media/image17.jpeg"/><Relationship Id="rId12" Type="http://schemas.openxmlformats.org/officeDocument/2006/relationships/hyperlink" Target="https://yandex.ru/images/search?pos=0&amp;from=tabbar&amp;img_url=https%3A%2F%2Fptgene.com%2Fwp-content%2Fuploads%2F2022%2F07%2FVector-Best-Logo.png&amp;text=%D0%B2%D0%B5%D0%BA%D1%82%D0%BE%D1%80+%D0%B1%D0%B5%D1%81%D1%82&amp;rpt=simage&amp;lr=213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yandex.ru/images/search?text=Roche&amp;pos=1&amp;rpt=simage&amp;img_url=https%3A%2F%2Fvillapelle.cz%2Fwp-content%2Fuploads%2F2015%2F11%2FLogo-Roche-_CMYK.jpg&amp;from=tabbar&amp;lr=213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5" Type="http://schemas.openxmlformats.org/officeDocument/2006/relationships/image" Target="../media/image15.jpeg"/><Relationship Id="rId10" Type="http://schemas.openxmlformats.org/officeDocument/2006/relationships/hyperlink" Target="https://diakon-ds.ru/" TargetMode="External"/><Relationship Id="rId4" Type="http://schemas.openxmlformats.org/officeDocument/2006/relationships/hyperlink" Target="https://yandex.ru/images/search?pos=0&amp;from=tabbar&amp;img_url=https%3A%2F%2Finovatiqa.com%2Fpub%2Fmedia%2Fmageplaza%2Fbrand%2FBEC.png&amp;text=beckman+coulter&amp;rpt=simage&amp;lr=213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552495" y="2174620"/>
            <a:ext cx="9455040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Обзор текущего состояния рынка медицинских изделий для </a:t>
            </a:r>
            <a:r>
              <a:rPr lang="ru-RU" sz="3200" spc="-1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диагностики </a:t>
            </a:r>
            <a:r>
              <a:rPr lang="en-GB" sz="3200" spc="-1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</a:t>
            </a:r>
            <a:r>
              <a:rPr lang="en-GB" sz="3200" b="0" strike="noStrike" spc="-1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n-vitro</a:t>
            </a:r>
            <a:r>
              <a:rPr lang="ru-RU" sz="3200" b="0" strike="noStrike" spc="-1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и потребности в разработках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648765" y="4727371"/>
            <a:ext cx="5833291" cy="1533168"/>
            <a:chOff x="4519254" y="3796663"/>
            <a:chExt cx="6014392" cy="1580767"/>
          </a:xfrm>
        </p:grpSpPr>
        <p:sp>
          <p:nvSpPr>
            <p:cNvPr id="130" name="CustomShape 2"/>
            <p:cNvSpPr/>
            <p:nvPr/>
          </p:nvSpPr>
          <p:spPr>
            <a:xfrm>
              <a:off x="4519254" y="3796663"/>
              <a:ext cx="4242516" cy="13947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1" strike="noStrike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Андрей </a:t>
              </a:r>
              <a:r>
                <a:rPr lang="ru-RU" sz="1800" b="1" strike="noStrike" spc="-1" dirty="0" err="1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Виленский</a:t>
              </a:r>
              <a:r>
                <a:rPr lang="ru-RU" sz="1800" b="0" strike="noStrike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Сопред</a:t>
              </a:r>
              <a:r>
                <a:rPr lang="ru-RU" sz="1600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седатель Комитета по обращению медицинских изделий ФЛМ</a:t>
              </a:r>
              <a:endParaRPr lang="en-GB" sz="1600" b="0" strike="noStrike" spc="-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Генеральный директор</a:t>
              </a:r>
              <a:br>
                <a:rPr sz="16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600" b="0" strike="noStrike" spc="-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ООО «НТЦ «МЕДИТЭКС»</a:t>
              </a:r>
            </a:p>
          </p:txBody>
        </p:sp>
        <p:pic>
          <p:nvPicPr>
            <p:cNvPr id="131" name="Рисунок 8" descr="D:\МОИ ФАЙЛЫ\ИМПЕРИЯ\ЗДРАВООХРАНЕНИЕ\Здраво_февраль_2022\СПИКЕРЫ\Андрей Виленский_МЕДИТЭКС.png"/>
            <p:cNvPicPr/>
            <p:nvPr/>
          </p:nvPicPr>
          <p:blipFill>
            <a:blip r:embed="rId2"/>
            <a:stretch/>
          </p:blipFill>
          <p:spPr>
            <a:xfrm>
              <a:off x="8953775" y="3796663"/>
              <a:ext cx="1579871" cy="158076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1C3724-7410-457F-F0F5-E842664F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46" y="6210214"/>
            <a:ext cx="2374423" cy="386801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BB1B602-760E-D4A0-A2E3-B10F2BAE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07" y="632653"/>
            <a:ext cx="2524217" cy="11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2394" y="184036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Гематология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A37FD62-C7ED-471E-A831-76A7607FFE44}"/>
              </a:ext>
            </a:extLst>
          </p:cNvPr>
          <p:cNvSpPr/>
          <p:nvPr/>
        </p:nvSpPr>
        <p:spPr>
          <a:xfrm flipV="1">
            <a:off x="6066238" y="3820291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DFB1E73E-4B5D-4DCC-BA4D-2AF118C6E1A8}"/>
              </a:ext>
            </a:extLst>
          </p:cNvPr>
          <p:cNvSpPr/>
          <p:nvPr/>
        </p:nvSpPr>
        <p:spPr>
          <a:xfrm>
            <a:off x="6066238" y="4810401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5982377" y="2828480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F2897E09-13CA-4BAC-968C-6C7245D11DC6}"/>
              </a:ext>
            </a:extLst>
          </p:cNvPr>
          <p:cNvGraphicFramePr>
            <a:graphicFrameLocks/>
          </p:cNvGraphicFramePr>
          <p:nvPr/>
        </p:nvGraphicFramePr>
        <p:xfrm>
          <a:off x="6531528" y="1088741"/>
          <a:ext cx="4086199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52652D4C-E161-44E7-9E07-449A7AE86ED3}"/>
              </a:ext>
            </a:extLst>
          </p:cNvPr>
          <p:cNvGraphicFramePr>
            <a:graphicFrameLocks/>
          </p:cNvGraphicFramePr>
          <p:nvPr/>
        </p:nvGraphicFramePr>
        <p:xfrm>
          <a:off x="6545742" y="3677674"/>
          <a:ext cx="4122258" cy="306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2" name="Picture 2">
            <a:hlinkClick r:id="rId4"/>
            <a:extLst>
              <a:ext uri="{FF2B5EF4-FFF2-40B4-BE49-F238E27FC236}">
                <a16:creationId xmlns:a16="http://schemas.microsoft.com/office/drawing/2014/main" id="{5A9EF6BC-8619-4514-B78C-AC3530E6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45" y="3766536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hlinkClick r:id="rId4"/>
            <a:extLst>
              <a:ext uri="{FF2B5EF4-FFF2-40B4-BE49-F238E27FC236}">
                <a16:creationId xmlns:a16="http://schemas.microsoft.com/office/drawing/2014/main" id="{F24C27F7-774B-4AD6-BB97-1B3EDB79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49" y="5701751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>
            <a:hlinkClick r:id="rId4"/>
            <a:extLst>
              <a:ext uri="{FF2B5EF4-FFF2-40B4-BE49-F238E27FC236}">
                <a16:creationId xmlns:a16="http://schemas.microsoft.com/office/drawing/2014/main" id="{6DAA762B-2980-4A51-AD9E-5C3691C0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3" y="4756646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>
            <a:hlinkClick r:id="rId6"/>
            <a:extLst>
              <a:ext uri="{FF2B5EF4-FFF2-40B4-BE49-F238E27FC236}">
                <a16:creationId xmlns:a16="http://schemas.microsoft.com/office/drawing/2014/main" id="{A279CE0F-9909-4B95-AAE4-8243E1E7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23" y="2012731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hlinkClick r:id="rId6"/>
            <a:extLst>
              <a:ext uri="{FF2B5EF4-FFF2-40B4-BE49-F238E27FC236}">
                <a16:creationId xmlns:a16="http://schemas.microsoft.com/office/drawing/2014/main" id="{A562C53C-13D5-4698-95BC-E7871297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7" y="2012731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>
            <a:hlinkClick r:id="rId6"/>
            <a:extLst>
              <a:ext uri="{FF2B5EF4-FFF2-40B4-BE49-F238E27FC236}">
                <a16:creationId xmlns:a16="http://schemas.microsoft.com/office/drawing/2014/main" id="{E6FB9848-883A-4FFC-B2DC-883BB4F3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71" y="2012731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hlinkClick r:id="rId8"/>
            <a:extLst>
              <a:ext uri="{FF2B5EF4-FFF2-40B4-BE49-F238E27FC236}">
                <a16:creationId xmlns:a16="http://schemas.microsoft.com/office/drawing/2014/main" id="{BD9DA2B7-97B3-4F99-BD71-3DC592BD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35" y="5829749"/>
            <a:ext cx="1315814" cy="2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4">
            <a:hlinkClick r:id="rId8"/>
            <a:extLst>
              <a:ext uri="{FF2B5EF4-FFF2-40B4-BE49-F238E27FC236}">
                <a16:creationId xmlns:a16="http://schemas.microsoft.com/office/drawing/2014/main" id="{D3E01D98-A0A5-43B5-BF3D-80A35315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91" y="4884644"/>
            <a:ext cx="1315814" cy="2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>
            <a:hlinkClick r:id="rId8"/>
            <a:extLst>
              <a:ext uri="{FF2B5EF4-FFF2-40B4-BE49-F238E27FC236}">
                <a16:creationId xmlns:a16="http://schemas.microsoft.com/office/drawing/2014/main" id="{755F2EC5-062B-4491-8AB4-B6579EC7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87" y="4884644"/>
            <a:ext cx="1315814" cy="2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hlinkClick r:id="rId10"/>
            <a:extLst>
              <a:ext uri="{FF2B5EF4-FFF2-40B4-BE49-F238E27FC236}">
                <a16:creationId xmlns:a16="http://schemas.microsoft.com/office/drawing/2014/main" id="{7909B441-C682-43FC-9A5C-EFD16BE0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2" y="3830530"/>
            <a:ext cx="1282120" cy="3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6">
            <a:hlinkClick r:id="rId10"/>
            <a:extLst>
              <a:ext uri="{FF2B5EF4-FFF2-40B4-BE49-F238E27FC236}">
                <a16:creationId xmlns:a16="http://schemas.microsoft.com/office/drawing/2014/main" id="{ED82656B-FBB3-402A-8F14-989AA234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38" y="3830530"/>
            <a:ext cx="1282120" cy="3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6">
            <a:hlinkClick r:id="rId10"/>
            <a:extLst>
              <a:ext uri="{FF2B5EF4-FFF2-40B4-BE49-F238E27FC236}">
                <a16:creationId xmlns:a16="http://schemas.microsoft.com/office/drawing/2014/main" id="{C8940820-BCD2-4034-A1ED-354D1945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34" y="5765745"/>
            <a:ext cx="1282120" cy="3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hlinkClick r:id="rId12"/>
            <a:extLst>
              <a:ext uri="{FF2B5EF4-FFF2-40B4-BE49-F238E27FC236}">
                <a16:creationId xmlns:a16="http://schemas.microsoft.com/office/drawing/2014/main" id="{44C5E5C9-9A42-4151-BACA-08A959DC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07" y="2824983"/>
            <a:ext cx="1174873" cy="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0">
            <a:hlinkClick r:id="rId12"/>
            <a:extLst>
              <a:ext uri="{FF2B5EF4-FFF2-40B4-BE49-F238E27FC236}">
                <a16:creationId xmlns:a16="http://schemas.microsoft.com/office/drawing/2014/main" id="{B35C6DD3-5B99-4315-B20B-1C2E97EE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63" y="2824983"/>
            <a:ext cx="1174873" cy="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0">
            <a:hlinkClick r:id="rId12"/>
            <a:extLst>
              <a:ext uri="{FF2B5EF4-FFF2-40B4-BE49-F238E27FC236}">
                <a16:creationId xmlns:a16="http://schemas.microsoft.com/office/drawing/2014/main" id="{46F45126-102F-4C7F-BC0F-CD10CD03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9" y="2824983"/>
            <a:ext cx="1174873" cy="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Равно 87">
            <a:extLst>
              <a:ext uri="{FF2B5EF4-FFF2-40B4-BE49-F238E27FC236}">
                <a16:creationId xmlns:a16="http://schemas.microsoft.com/office/drawing/2014/main" id="{40F00F6D-F1C0-456E-8F13-6364EC871560}"/>
              </a:ext>
            </a:extLst>
          </p:cNvPr>
          <p:cNvSpPr/>
          <p:nvPr/>
        </p:nvSpPr>
        <p:spPr>
          <a:xfrm>
            <a:off x="5985536" y="1981087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89" name="Стрелка: вниз 88">
            <a:extLst>
              <a:ext uri="{FF2B5EF4-FFF2-40B4-BE49-F238E27FC236}">
                <a16:creationId xmlns:a16="http://schemas.microsoft.com/office/drawing/2014/main" id="{7402B3EE-850B-4133-B4B3-D5238642C557}"/>
              </a:ext>
            </a:extLst>
          </p:cNvPr>
          <p:cNvSpPr/>
          <p:nvPr/>
        </p:nvSpPr>
        <p:spPr>
          <a:xfrm>
            <a:off x="6048990" y="5745267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CB65B0-A130-4306-80F5-FA98445AA376}"/>
              </a:ext>
            </a:extLst>
          </p:cNvPr>
          <p:cNvSpPr txBox="1"/>
          <p:nvPr/>
        </p:nvSpPr>
        <p:spPr>
          <a:xfrm>
            <a:off x="7516412" y="2995661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4,8 %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4A0EAE-23A4-4851-83BC-4F6E36DC9DE7}"/>
              </a:ext>
            </a:extLst>
          </p:cNvPr>
          <p:cNvSpPr txBox="1"/>
          <p:nvPr/>
        </p:nvSpPr>
        <p:spPr>
          <a:xfrm>
            <a:off x="8796301" y="2995443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3,9 %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DE6B05-1168-486A-ACA1-DFC8F88DC5DF}"/>
              </a:ext>
            </a:extLst>
          </p:cNvPr>
          <p:cNvSpPr txBox="1"/>
          <p:nvPr/>
        </p:nvSpPr>
        <p:spPr>
          <a:xfrm>
            <a:off x="10041326" y="2995443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3,8 %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2F3920-089F-4283-B60C-5466C9568B62}"/>
              </a:ext>
            </a:extLst>
          </p:cNvPr>
          <p:cNvSpPr txBox="1"/>
          <p:nvPr/>
        </p:nvSpPr>
        <p:spPr>
          <a:xfrm>
            <a:off x="8482072" y="1100653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D1B16-50C3-2C86-27D7-4721FFE2BF49}"/>
              </a:ext>
            </a:extLst>
          </p:cNvPr>
          <p:cNvSpPr txBox="1"/>
          <p:nvPr/>
        </p:nvSpPr>
        <p:spPr>
          <a:xfrm>
            <a:off x="9115853" y="1771049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1B96AB08-EC12-F679-312D-C78DF30EBB09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696DC275-FA41-8BA1-E0E7-5EA4273E9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7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7024" y="213151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Гемостаз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A37FD62-C7ED-471E-A831-76A7607FFE44}"/>
              </a:ext>
            </a:extLst>
          </p:cNvPr>
          <p:cNvSpPr/>
          <p:nvPr/>
        </p:nvSpPr>
        <p:spPr>
          <a:xfrm flipV="1">
            <a:off x="6071588" y="3822015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DFB1E73E-4B5D-4DCC-BA4D-2AF118C6E1A8}"/>
              </a:ext>
            </a:extLst>
          </p:cNvPr>
          <p:cNvSpPr/>
          <p:nvPr/>
        </p:nvSpPr>
        <p:spPr>
          <a:xfrm>
            <a:off x="6071588" y="4787900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5745288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2056" name="Picture 8">
            <a:hlinkClick r:id="rId2"/>
            <a:extLst>
              <a:ext uri="{FF2B5EF4-FFF2-40B4-BE49-F238E27FC236}">
                <a16:creationId xmlns:a16="http://schemas.microsoft.com/office/drawing/2014/main" id="{6596EA43-611C-4D3B-BC65-EFFF57D03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r="-2987" b="21397"/>
          <a:stretch/>
        </p:blipFill>
        <p:spPr bwMode="auto">
          <a:xfrm>
            <a:off x="3177997" y="1991801"/>
            <a:ext cx="1342829" cy="4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>
            <a:hlinkClick r:id="rId2"/>
            <a:extLst>
              <a:ext uri="{FF2B5EF4-FFF2-40B4-BE49-F238E27FC236}">
                <a16:creationId xmlns:a16="http://schemas.microsoft.com/office/drawing/2014/main" id="{AE241C6D-3E0E-4BAD-9A1A-C3B7AA98B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r="-2987" b="21397"/>
          <a:stretch/>
        </p:blipFill>
        <p:spPr bwMode="auto">
          <a:xfrm>
            <a:off x="4598849" y="2813574"/>
            <a:ext cx="1342829" cy="4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4"/>
            <a:extLst>
              <a:ext uri="{FF2B5EF4-FFF2-40B4-BE49-F238E27FC236}">
                <a16:creationId xmlns:a16="http://schemas.microsoft.com/office/drawing/2014/main" id="{A49F767B-88DB-46B2-B35F-145863DF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2" y="2852087"/>
            <a:ext cx="1342830" cy="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>
            <a:hlinkClick r:id="rId2"/>
            <a:extLst>
              <a:ext uri="{FF2B5EF4-FFF2-40B4-BE49-F238E27FC236}">
                <a16:creationId xmlns:a16="http://schemas.microsoft.com/office/drawing/2014/main" id="{0EB9BAFE-54BD-4D5B-BE34-DA9040388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r="-2987" b="21397"/>
          <a:stretch/>
        </p:blipFill>
        <p:spPr bwMode="auto">
          <a:xfrm>
            <a:off x="1646599" y="1962398"/>
            <a:ext cx="1342829" cy="4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>
            <a:hlinkClick r:id="rId4"/>
            <a:extLst>
              <a:ext uri="{FF2B5EF4-FFF2-40B4-BE49-F238E27FC236}">
                <a16:creationId xmlns:a16="http://schemas.microsoft.com/office/drawing/2014/main" id="{C4018A6B-AE5B-4BDD-B30D-197F981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5" y="4721181"/>
            <a:ext cx="1342830" cy="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>
            <a:hlinkClick r:id="rId4"/>
            <a:extLst>
              <a:ext uri="{FF2B5EF4-FFF2-40B4-BE49-F238E27FC236}">
                <a16:creationId xmlns:a16="http://schemas.microsoft.com/office/drawing/2014/main" id="{CEDEE5F5-B8F8-4B83-B36A-0105A56C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14" y="4720270"/>
            <a:ext cx="1342830" cy="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hlinkClick r:id="rId6"/>
            <a:extLst>
              <a:ext uri="{FF2B5EF4-FFF2-40B4-BE49-F238E27FC236}">
                <a16:creationId xmlns:a16="http://schemas.microsoft.com/office/drawing/2014/main" id="{5E6CD297-7C51-4AC7-A822-DEEABEC3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38" y="1972256"/>
            <a:ext cx="1342112" cy="4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>
            <a:hlinkClick r:id="rId6"/>
            <a:extLst>
              <a:ext uri="{FF2B5EF4-FFF2-40B4-BE49-F238E27FC236}">
                <a16:creationId xmlns:a16="http://schemas.microsoft.com/office/drawing/2014/main" id="{5D6D2D99-C338-42B2-9655-BE629DAA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75" y="2818329"/>
            <a:ext cx="1342112" cy="4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>
            <a:hlinkClick r:id="rId6"/>
            <a:extLst>
              <a:ext uri="{FF2B5EF4-FFF2-40B4-BE49-F238E27FC236}">
                <a16:creationId xmlns:a16="http://schemas.microsoft.com/office/drawing/2014/main" id="{D9CC7F8C-35A0-4043-AA68-54346D83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2" y="3822015"/>
            <a:ext cx="1342112" cy="44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hlinkClick r:id="rId8"/>
            <a:extLst>
              <a:ext uri="{FF2B5EF4-FFF2-40B4-BE49-F238E27FC236}">
                <a16:creationId xmlns:a16="http://schemas.microsoft.com/office/drawing/2014/main" id="{F220FD8A-3E46-4859-96F0-67E881732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24843" r="21421" b="22203"/>
          <a:stretch/>
        </p:blipFill>
        <p:spPr bwMode="auto">
          <a:xfrm>
            <a:off x="3201544" y="3604064"/>
            <a:ext cx="1171007" cy="7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>
            <a:hlinkClick r:id="rId8"/>
            <a:extLst>
              <a:ext uri="{FF2B5EF4-FFF2-40B4-BE49-F238E27FC236}">
                <a16:creationId xmlns:a16="http://schemas.microsoft.com/office/drawing/2014/main" id="{9441F6C6-AAC7-4355-B43A-E57ACB0FD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24843" r="21421" b="22203"/>
          <a:stretch/>
        </p:blipFill>
        <p:spPr bwMode="auto">
          <a:xfrm>
            <a:off x="4662417" y="3607897"/>
            <a:ext cx="1171007" cy="7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>
            <a:hlinkClick r:id="rId8"/>
            <a:extLst>
              <a:ext uri="{FF2B5EF4-FFF2-40B4-BE49-F238E27FC236}">
                <a16:creationId xmlns:a16="http://schemas.microsoft.com/office/drawing/2014/main" id="{26E24E44-508D-465C-8C0E-7E8FE5412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24843" r="21421" b="22203"/>
          <a:stretch/>
        </p:blipFill>
        <p:spPr bwMode="auto">
          <a:xfrm>
            <a:off x="1752581" y="4546982"/>
            <a:ext cx="1171007" cy="7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hlinkClick r:id="rId10"/>
            <a:extLst>
              <a:ext uri="{FF2B5EF4-FFF2-40B4-BE49-F238E27FC236}">
                <a16:creationId xmlns:a16="http://schemas.microsoft.com/office/drawing/2014/main" id="{180CE862-2CF6-4DCB-9648-F9E5F72D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87" y="5421074"/>
            <a:ext cx="854651" cy="10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>
            <a:hlinkClick r:id="rId10"/>
            <a:extLst>
              <a:ext uri="{FF2B5EF4-FFF2-40B4-BE49-F238E27FC236}">
                <a16:creationId xmlns:a16="http://schemas.microsoft.com/office/drawing/2014/main" id="{A971E990-B444-4F4B-A83D-F8ABEEBC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75" y="5410679"/>
            <a:ext cx="854651" cy="10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>
            <a:hlinkClick r:id="rId10"/>
            <a:extLst>
              <a:ext uri="{FF2B5EF4-FFF2-40B4-BE49-F238E27FC236}">
                <a16:creationId xmlns:a16="http://schemas.microsoft.com/office/drawing/2014/main" id="{DB075601-E8F4-45E6-BB75-4E23143E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12" y="5440619"/>
            <a:ext cx="854651" cy="10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2AE6E5BD-FB50-4B3E-9BAA-4DE432FA3C50}"/>
              </a:ext>
            </a:extLst>
          </p:cNvPr>
          <p:cNvSpPr/>
          <p:nvPr/>
        </p:nvSpPr>
        <p:spPr>
          <a:xfrm flipV="1">
            <a:off x="6071588" y="1991802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69" name="Стрелка: вниз 68">
            <a:extLst>
              <a:ext uri="{FF2B5EF4-FFF2-40B4-BE49-F238E27FC236}">
                <a16:creationId xmlns:a16="http://schemas.microsoft.com/office/drawing/2014/main" id="{B370F137-F04A-41AA-911B-4F5B21A8EE0A}"/>
              </a:ext>
            </a:extLst>
          </p:cNvPr>
          <p:cNvSpPr/>
          <p:nvPr/>
        </p:nvSpPr>
        <p:spPr>
          <a:xfrm>
            <a:off x="6071588" y="2842101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FC0ECF6D-3898-4BDE-8B6A-D4CAE6386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27942"/>
              </p:ext>
            </p:extLst>
          </p:nvPr>
        </p:nvGraphicFramePr>
        <p:xfrm>
          <a:off x="6519038" y="700467"/>
          <a:ext cx="4194485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3D0F91DA-C571-4B58-A0D3-E231CA66F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11941"/>
              </p:ext>
            </p:extLst>
          </p:nvPr>
        </p:nvGraphicFramePr>
        <p:xfrm>
          <a:off x="6550129" y="3269776"/>
          <a:ext cx="4163394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6133AA0-70F8-4C8E-8A09-88DC4A4FC405}"/>
              </a:ext>
            </a:extLst>
          </p:cNvPr>
          <p:cNvSpPr txBox="1"/>
          <p:nvPr/>
        </p:nvSpPr>
        <p:spPr>
          <a:xfrm>
            <a:off x="8849936" y="515602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4AE9ED-1A84-473C-AED5-82E186D9ACA6}"/>
              </a:ext>
            </a:extLst>
          </p:cNvPr>
          <p:cNvSpPr txBox="1"/>
          <p:nvPr/>
        </p:nvSpPr>
        <p:spPr>
          <a:xfrm>
            <a:off x="7446151" y="2753925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5,4 %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832632-A039-4702-835E-3AF7B18C1DE0}"/>
              </a:ext>
            </a:extLst>
          </p:cNvPr>
          <p:cNvSpPr txBox="1"/>
          <p:nvPr/>
        </p:nvSpPr>
        <p:spPr>
          <a:xfrm>
            <a:off x="8750489" y="2755664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4,7 %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C7955D-18C7-449D-8F98-39BCAD76C781}"/>
              </a:ext>
            </a:extLst>
          </p:cNvPr>
          <p:cNvSpPr txBox="1"/>
          <p:nvPr/>
        </p:nvSpPr>
        <p:spPr>
          <a:xfrm>
            <a:off x="10056441" y="2744633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4,5 %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BF08F-59DB-C32E-77B5-FD244C5B6895}"/>
              </a:ext>
            </a:extLst>
          </p:cNvPr>
          <p:cNvSpPr txBox="1"/>
          <p:nvPr/>
        </p:nvSpPr>
        <p:spPr>
          <a:xfrm>
            <a:off x="9086750" y="1340178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3D2EC74E-10AB-B417-6007-38AF250044DB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8FE67537-3C09-40B4-4B2F-8DCDD802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4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379" y="107325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Иммуноферментный анализ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A37FD62-C7ED-471E-A831-76A7607FFE44}"/>
              </a:ext>
            </a:extLst>
          </p:cNvPr>
          <p:cNvSpPr/>
          <p:nvPr/>
        </p:nvSpPr>
        <p:spPr>
          <a:xfrm flipV="1">
            <a:off x="6071588" y="5748962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53E27A3D-89E9-487C-8008-4D406A795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857840"/>
              </p:ext>
            </p:extLst>
          </p:nvPr>
        </p:nvGraphicFramePr>
        <p:xfrm>
          <a:off x="6532199" y="728774"/>
          <a:ext cx="4144174" cy="267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9C41249B-8E3F-43F7-8197-808E0EE1A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801869"/>
              </p:ext>
            </p:extLst>
          </p:nvPr>
        </p:nvGraphicFramePr>
        <p:xfrm>
          <a:off x="6639719" y="3300127"/>
          <a:ext cx="4050469" cy="309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" name="Picture 10">
            <a:hlinkClick r:id="rId4"/>
            <a:extLst>
              <a:ext uri="{FF2B5EF4-FFF2-40B4-BE49-F238E27FC236}">
                <a16:creationId xmlns:a16="http://schemas.microsoft.com/office/drawing/2014/main" id="{90BBAFED-E0A2-4E70-884C-48DC42DE4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08" y="1970443"/>
            <a:ext cx="1320172" cy="4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>
            <a:hlinkClick r:id="rId4"/>
            <a:extLst>
              <a:ext uri="{FF2B5EF4-FFF2-40B4-BE49-F238E27FC236}">
                <a16:creationId xmlns:a16="http://schemas.microsoft.com/office/drawing/2014/main" id="{160BD58F-D0AB-42D4-BE19-AF17BDBC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5" y="1970443"/>
            <a:ext cx="1320172" cy="4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27.03.2025 - Региональная научно-практическая конференция &quot;Итоги работы службы п">
            <a:hlinkClick r:id="rId6"/>
            <a:extLst>
              <a:ext uri="{FF2B5EF4-FFF2-40B4-BE49-F238E27FC236}">
                <a16:creationId xmlns:a16="http://schemas.microsoft.com/office/drawing/2014/main" id="{6D168DA1-7F98-4887-AE7E-1E28AAFB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37" y="2933423"/>
            <a:ext cx="1279717" cy="2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27.03.2025 - Региональная научно-практическая конференция &quot;Итоги работы службы п">
            <a:hlinkClick r:id="rId6"/>
            <a:extLst>
              <a:ext uri="{FF2B5EF4-FFF2-40B4-BE49-F238E27FC236}">
                <a16:creationId xmlns:a16="http://schemas.microsoft.com/office/drawing/2014/main" id="{A5C671B5-714A-4753-9BC0-649F17FE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4" y="2933423"/>
            <a:ext cx="1279717" cy="2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27.03.2025 - Региональная научно-практическая конференция &quot;Итоги работы службы п">
            <a:hlinkClick r:id="rId6"/>
            <a:extLst>
              <a:ext uri="{FF2B5EF4-FFF2-40B4-BE49-F238E27FC236}">
                <a16:creationId xmlns:a16="http://schemas.microsoft.com/office/drawing/2014/main" id="{FC9F67A5-8342-4445-B86D-027231B1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40" y="2933423"/>
            <a:ext cx="1279717" cy="2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hlinkClick r:id="rId4"/>
            <a:extLst>
              <a:ext uri="{FF2B5EF4-FFF2-40B4-BE49-F238E27FC236}">
                <a16:creationId xmlns:a16="http://schemas.microsoft.com/office/drawing/2014/main" id="{398B0AD1-8E36-48B3-BD7C-3C551BDB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11" y="1970443"/>
            <a:ext cx="1320172" cy="4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Равно 48">
            <a:extLst>
              <a:ext uri="{FF2B5EF4-FFF2-40B4-BE49-F238E27FC236}">
                <a16:creationId xmlns:a16="http://schemas.microsoft.com/office/drawing/2014/main" id="{2AA64FB6-875A-4DDD-9837-9A68E78C034B}"/>
              </a:ext>
            </a:extLst>
          </p:cNvPr>
          <p:cNvSpPr/>
          <p:nvPr/>
        </p:nvSpPr>
        <p:spPr>
          <a:xfrm>
            <a:off x="6002169" y="4806028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50" name="Равно 49">
            <a:extLst>
              <a:ext uri="{FF2B5EF4-FFF2-40B4-BE49-F238E27FC236}">
                <a16:creationId xmlns:a16="http://schemas.microsoft.com/office/drawing/2014/main" id="{4B889435-B985-46B9-93B9-B89235C46ED9}"/>
              </a:ext>
            </a:extLst>
          </p:cNvPr>
          <p:cNvSpPr/>
          <p:nvPr/>
        </p:nvSpPr>
        <p:spPr>
          <a:xfrm>
            <a:off x="6002169" y="2852212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3078" name="Picture 6">
            <a:hlinkClick r:id="rId8"/>
            <a:extLst>
              <a:ext uri="{FF2B5EF4-FFF2-40B4-BE49-F238E27FC236}">
                <a16:creationId xmlns:a16="http://schemas.microsoft.com/office/drawing/2014/main" id="{18D70B4C-036F-4DA9-A708-CAE71B62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54" y="3910455"/>
            <a:ext cx="1241083" cy="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>
            <a:hlinkClick r:id="rId8"/>
            <a:extLst>
              <a:ext uri="{FF2B5EF4-FFF2-40B4-BE49-F238E27FC236}">
                <a16:creationId xmlns:a16="http://schemas.microsoft.com/office/drawing/2014/main" id="{6E8BA3D6-27E0-4162-BE63-CD3E7981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31" y="3910455"/>
            <a:ext cx="1241083" cy="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>
            <a:hlinkClick r:id="rId8"/>
            <a:extLst>
              <a:ext uri="{FF2B5EF4-FFF2-40B4-BE49-F238E27FC236}">
                <a16:creationId xmlns:a16="http://schemas.microsoft.com/office/drawing/2014/main" id="{6EA1BD13-D24C-455D-B55E-EA03EF35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57" y="3910455"/>
            <a:ext cx="1241083" cy="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hlinkClick r:id="rId10"/>
            <a:extLst>
              <a:ext uri="{FF2B5EF4-FFF2-40B4-BE49-F238E27FC236}">
                <a16:creationId xmlns:a16="http://schemas.microsoft.com/office/drawing/2014/main" id="{B90D1A78-B784-4398-B650-C9213288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08" y="4804276"/>
            <a:ext cx="1320172" cy="3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>
            <a:hlinkClick r:id="rId10"/>
            <a:extLst>
              <a:ext uri="{FF2B5EF4-FFF2-40B4-BE49-F238E27FC236}">
                <a16:creationId xmlns:a16="http://schemas.microsoft.com/office/drawing/2014/main" id="{6C1E9B47-2BF3-473B-99EC-953C361C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85" y="4804276"/>
            <a:ext cx="1320172" cy="3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>
            <a:hlinkClick r:id="rId10"/>
            <a:extLst>
              <a:ext uri="{FF2B5EF4-FFF2-40B4-BE49-F238E27FC236}">
                <a16:creationId xmlns:a16="http://schemas.microsoft.com/office/drawing/2014/main" id="{761BB8E8-8D32-4DAC-846E-F486C198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11" y="4804276"/>
            <a:ext cx="1320172" cy="3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80368AB-15ED-4120-9C78-A9422F938DE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868" t="76514" r="38187" b="9042"/>
          <a:stretch/>
        </p:blipFill>
        <p:spPr>
          <a:xfrm>
            <a:off x="1670764" y="5792390"/>
            <a:ext cx="1320669" cy="278191"/>
          </a:xfrm>
          <a:prstGeom prst="rect">
            <a:avLst/>
          </a:prstGeom>
        </p:spPr>
      </p:pic>
      <p:pic>
        <p:nvPicPr>
          <p:cNvPr id="3086" name="Picture 14">
            <a:hlinkClick r:id="rId13"/>
            <a:extLst>
              <a:ext uri="{FF2B5EF4-FFF2-40B4-BE49-F238E27FC236}">
                <a16:creationId xmlns:a16="http://schemas.microsoft.com/office/drawing/2014/main" id="{F8ACFDCF-6FE6-43E5-A8AD-06D86CF9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63" y="5799809"/>
            <a:ext cx="1215462" cy="2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>
            <a:hlinkClick r:id="rId13"/>
            <a:extLst>
              <a:ext uri="{FF2B5EF4-FFF2-40B4-BE49-F238E27FC236}">
                <a16:creationId xmlns:a16="http://schemas.microsoft.com/office/drawing/2014/main" id="{03C45F6D-340C-4228-B2CB-44573B90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0" y="5799809"/>
            <a:ext cx="1215462" cy="2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Равно 72">
            <a:extLst>
              <a:ext uri="{FF2B5EF4-FFF2-40B4-BE49-F238E27FC236}">
                <a16:creationId xmlns:a16="http://schemas.microsoft.com/office/drawing/2014/main" id="{55717DAD-F9C9-4D5F-AFCF-7636177C89B6}"/>
              </a:ext>
            </a:extLst>
          </p:cNvPr>
          <p:cNvSpPr/>
          <p:nvPr/>
        </p:nvSpPr>
        <p:spPr>
          <a:xfrm>
            <a:off x="6002169" y="3885569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08F40-9DE7-43F1-AF50-365F66DD7788}"/>
              </a:ext>
            </a:extLst>
          </p:cNvPr>
          <p:cNvSpPr txBox="1"/>
          <p:nvPr/>
        </p:nvSpPr>
        <p:spPr>
          <a:xfrm>
            <a:off x="9003166" y="787199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9B1ED7-9D60-4B44-8163-A9911ED88C3B}"/>
              </a:ext>
            </a:extLst>
          </p:cNvPr>
          <p:cNvSpPr txBox="1"/>
          <p:nvPr/>
        </p:nvSpPr>
        <p:spPr>
          <a:xfrm>
            <a:off x="7499128" y="2689574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5,4 %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CBFC8A-3B72-4487-9852-3FC86E47950C}"/>
              </a:ext>
            </a:extLst>
          </p:cNvPr>
          <p:cNvSpPr txBox="1"/>
          <p:nvPr/>
        </p:nvSpPr>
        <p:spPr>
          <a:xfrm>
            <a:off x="8784518" y="2681609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5,1 %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BCE180-86FF-433B-913C-EBDBB217A2BC}"/>
              </a:ext>
            </a:extLst>
          </p:cNvPr>
          <p:cNvSpPr txBox="1"/>
          <p:nvPr/>
        </p:nvSpPr>
        <p:spPr>
          <a:xfrm>
            <a:off x="10069908" y="2708532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3,6 %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D850-A0C8-6855-1D86-2950AC12049F}"/>
              </a:ext>
            </a:extLst>
          </p:cNvPr>
          <p:cNvSpPr txBox="1"/>
          <p:nvPr/>
        </p:nvSpPr>
        <p:spPr>
          <a:xfrm>
            <a:off x="9093488" y="142619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AAE1B3DF-D68F-9E21-D606-A769B4212018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75650631-C5E7-4CAF-779D-3A4470484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5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9122" y="174953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Иммунохимия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50" name="Равно 49">
            <a:extLst>
              <a:ext uri="{FF2B5EF4-FFF2-40B4-BE49-F238E27FC236}">
                <a16:creationId xmlns:a16="http://schemas.microsoft.com/office/drawing/2014/main" id="{4B889435-B985-46B9-93B9-B89235C46ED9}"/>
              </a:ext>
            </a:extLst>
          </p:cNvPr>
          <p:cNvSpPr/>
          <p:nvPr/>
        </p:nvSpPr>
        <p:spPr>
          <a:xfrm>
            <a:off x="6002169" y="2852212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73" name="Равно 72">
            <a:extLst>
              <a:ext uri="{FF2B5EF4-FFF2-40B4-BE49-F238E27FC236}">
                <a16:creationId xmlns:a16="http://schemas.microsoft.com/office/drawing/2014/main" id="{55717DAD-F9C9-4D5F-AFCF-7636177C89B6}"/>
              </a:ext>
            </a:extLst>
          </p:cNvPr>
          <p:cNvSpPr/>
          <p:nvPr/>
        </p:nvSpPr>
        <p:spPr>
          <a:xfrm>
            <a:off x="6002169" y="3885569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5E61457C-DF75-44AC-991E-CF5C33527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962775"/>
              </p:ext>
            </p:extLst>
          </p:nvPr>
        </p:nvGraphicFramePr>
        <p:xfrm>
          <a:off x="6522024" y="3778451"/>
          <a:ext cx="4140458" cy="251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64F65C0C-0E17-4A7C-87CF-95C998CB1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936499"/>
              </p:ext>
            </p:extLst>
          </p:nvPr>
        </p:nvGraphicFramePr>
        <p:xfrm>
          <a:off x="6542229" y="640696"/>
          <a:ext cx="4029733" cy="314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>
            <a:hlinkClick r:id="rId4"/>
            <a:extLst>
              <a:ext uri="{FF2B5EF4-FFF2-40B4-BE49-F238E27FC236}">
                <a16:creationId xmlns:a16="http://schemas.microsoft.com/office/drawing/2014/main" id="{7484F687-5441-4BF4-B30E-421D732C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49" y="1964059"/>
            <a:ext cx="1326115" cy="3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hlinkClick r:id="rId4"/>
            <a:extLst>
              <a:ext uri="{FF2B5EF4-FFF2-40B4-BE49-F238E27FC236}">
                <a16:creationId xmlns:a16="http://schemas.microsoft.com/office/drawing/2014/main" id="{2C587C38-32FD-4F81-B007-650E4E2F2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77" y="1960218"/>
            <a:ext cx="1326115" cy="3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hlinkClick r:id="rId4"/>
            <a:extLst>
              <a:ext uri="{FF2B5EF4-FFF2-40B4-BE49-F238E27FC236}">
                <a16:creationId xmlns:a16="http://schemas.microsoft.com/office/drawing/2014/main" id="{1D166B62-263D-4016-AD77-420D3C4B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52" y="1949938"/>
            <a:ext cx="1326115" cy="3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hlinkClick r:id="rId6"/>
            <a:extLst>
              <a:ext uri="{FF2B5EF4-FFF2-40B4-BE49-F238E27FC236}">
                <a16:creationId xmlns:a16="http://schemas.microsoft.com/office/drawing/2014/main" id="{94AF8DBF-F7CF-467B-834F-C85DB651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80" y="2726450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hlinkClick r:id="rId6"/>
            <a:extLst>
              <a:ext uri="{FF2B5EF4-FFF2-40B4-BE49-F238E27FC236}">
                <a16:creationId xmlns:a16="http://schemas.microsoft.com/office/drawing/2014/main" id="{951A78C5-2A94-4637-91F3-68CDF6B6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39" y="2726449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hlinkClick r:id="rId6"/>
            <a:extLst>
              <a:ext uri="{FF2B5EF4-FFF2-40B4-BE49-F238E27FC236}">
                <a16:creationId xmlns:a16="http://schemas.microsoft.com/office/drawing/2014/main" id="{B04870C4-75AB-4A47-B831-F7CFE654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48" y="2726448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>
            <a:hlinkClick r:id="rId8"/>
            <a:extLst>
              <a:ext uri="{FF2B5EF4-FFF2-40B4-BE49-F238E27FC236}">
                <a16:creationId xmlns:a16="http://schemas.microsoft.com/office/drawing/2014/main" id="{5B6C28D3-1957-47E6-8AC8-759E0789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00" y="3885568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hlinkClick r:id="rId8"/>
            <a:extLst>
              <a:ext uri="{FF2B5EF4-FFF2-40B4-BE49-F238E27FC236}">
                <a16:creationId xmlns:a16="http://schemas.microsoft.com/office/drawing/2014/main" id="{EA94AE07-8339-41BF-9B5B-05EB2783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22" y="3876143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hlinkClick r:id="rId8"/>
            <a:extLst>
              <a:ext uri="{FF2B5EF4-FFF2-40B4-BE49-F238E27FC236}">
                <a16:creationId xmlns:a16="http://schemas.microsoft.com/office/drawing/2014/main" id="{3EEC668A-D4A8-4870-B319-30A3F2FE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80" y="3847606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hlinkClick r:id="rId10"/>
            <a:extLst>
              <a:ext uri="{FF2B5EF4-FFF2-40B4-BE49-F238E27FC236}">
                <a16:creationId xmlns:a16="http://schemas.microsoft.com/office/drawing/2014/main" id="{EC185D7F-8F55-4DC3-B7FC-B75EE6BA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89" y="4698520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hlinkClick r:id="rId10"/>
            <a:extLst>
              <a:ext uri="{FF2B5EF4-FFF2-40B4-BE49-F238E27FC236}">
                <a16:creationId xmlns:a16="http://schemas.microsoft.com/office/drawing/2014/main" id="{0FFC51B8-EB04-4347-B384-E5B17D99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71" y="5572681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hlinkClick r:id="rId10"/>
            <a:extLst>
              <a:ext uri="{FF2B5EF4-FFF2-40B4-BE49-F238E27FC236}">
                <a16:creationId xmlns:a16="http://schemas.microsoft.com/office/drawing/2014/main" id="{C784A469-17BF-4CBD-8E42-C88B556B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21" y="5641454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12"/>
            <a:extLst>
              <a:ext uri="{FF2B5EF4-FFF2-40B4-BE49-F238E27FC236}">
                <a16:creationId xmlns:a16="http://schemas.microsoft.com/office/drawing/2014/main" id="{434E8131-ECAD-4C75-A209-4DB2F135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r="13574" b="8779"/>
          <a:stretch/>
        </p:blipFill>
        <p:spPr bwMode="auto">
          <a:xfrm>
            <a:off x="4616169" y="4609397"/>
            <a:ext cx="1313346" cy="6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hlinkClick r:id="rId12"/>
            <a:extLst>
              <a:ext uri="{FF2B5EF4-FFF2-40B4-BE49-F238E27FC236}">
                <a16:creationId xmlns:a16="http://schemas.microsoft.com/office/drawing/2014/main" id="{AB20C433-547B-4AFA-9CC8-02C2412D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r="13574" b="8779"/>
          <a:stretch/>
        </p:blipFill>
        <p:spPr bwMode="auto">
          <a:xfrm>
            <a:off x="3192309" y="4609397"/>
            <a:ext cx="1313346" cy="6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hlinkClick r:id="rId12"/>
            <a:extLst>
              <a:ext uri="{FF2B5EF4-FFF2-40B4-BE49-F238E27FC236}">
                <a16:creationId xmlns:a16="http://schemas.microsoft.com/office/drawing/2014/main" id="{24759031-E80F-4208-AF4D-B2D163FAB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r="13574" b="8779"/>
          <a:stretch/>
        </p:blipFill>
        <p:spPr bwMode="auto">
          <a:xfrm>
            <a:off x="1676035" y="5526770"/>
            <a:ext cx="1313346" cy="6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id="{655D30BA-0006-4EBA-86B9-E32D2CAE5046}"/>
              </a:ext>
            </a:extLst>
          </p:cNvPr>
          <p:cNvSpPr/>
          <p:nvPr/>
        </p:nvSpPr>
        <p:spPr>
          <a:xfrm flipV="1">
            <a:off x="6059969" y="4752274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D40C6DFB-4D53-463E-AF67-FE47D482CF6C}"/>
              </a:ext>
            </a:extLst>
          </p:cNvPr>
          <p:cNvSpPr/>
          <p:nvPr/>
        </p:nvSpPr>
        <p:spPr>
          <a:xfrm>
            <a:off x="6046431" y="5667596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4EFB19-B494-4F5D-B276-D1A82623ECDA}"/>
              </a:ext>
            </a:extLst>
          </p:cNvPr>
          <p:cNvSpPr txBox="1"/>
          <p:nvPr/>
        </p:nvSpPr>
        <p:spPr>
          <a:xfrm>
            <a:off x="9287406" y="640638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88B9AD-40DC-41F2-8887-4C83A441EFD4}"/>
              </a:ext>
            </a:extLst>
          </p:cNvPr>
          <p:cNvSpPr txBox="1"/>
          <p:nvPr/>
        </p:nvSpPr>
        <p:spPr>
          <a:xfrm>
            <a:off x="7536161" y="3158350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2,3 %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01DD62-D71D-452E-A9A6-B9B0DCDDFFF6}"/>
              </a:ext>
            </a:extLst>
          </p:cNvPr>
          <p:cNvSpPr txBox="1"/>
          <p:nvPr/>
        </p:nvSpPr>
        <p:spPr>
          <a:xfrm>
            <a:off x="8786234" y="3169142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1,5 %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9051E5-E666-420B-A5B2-B6071C93428F}"/>
              </a:ext>
            </a:extLst>
          </p:cNvPr>
          <p:cNvSpPr txBox="1"/>
          <p:nvPr/>
        </p:nvSpPr>
        <p:spPr>
          <a:xfrm>
            <a:off x="10007083" y="3158350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2,1 %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F70AA-A2D1-2A0E-9953-A7465754FA9A}"/>
              </a:ext>
            </a:extLst>
          </p:cNvPr>
          <p:cNvSpPr txBox="1"/>
          <p:nvPr/>
        </p:nvSpPr>
        <p:spPr>
          <a:xfrm>
            <a:off x="9087976" y="1792772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985BF9B4-4AF4-D300-16C2-714CEF0528A5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40D020AA-E084-47A0-AC5B-9E643052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825" y="164770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 err="1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Иммуногематология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23D711EC-4791-4C4F-8E8B-4C0EEFA6C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41484"/>
              </p:ext>
            </p:extLst>
          </p:nvPr>
        </p:nvGraphicFramePr>
        <p:xfrm>
          <a:off x="6231016" y="3720228"/>
          <a:ext cx="4176087" cy="260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A11A98DF-C718-4FEF-9435-873F251B8C00}"/>
              </a:ext>
            </a:extLst>
          </p:cNvPr>
          <p:cNvGraphicFramePr>
            <a:graphicFrameLocks/>
          </p:cNvGraphicFramePr>
          <p:nvPr/>
        </p:nvGraphicFramePr>
        <p:xfrm>
          <a:off x="6231016" y="1139780"/>
          <a:ext cx="4164891" cy="25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80134F54-DE9B-43F3-83E9-9B3B068CE7B4}"/>
              </a:ext>
            </a:extLst>
          </p:cNvPr>
          <p:cNvCxnSpPr>
            <a:cxnSpLocks/>
          </p:cNvCxnSpPr>
          <p:nvPr/>
        </p:nvCxnSpPr>
        <p:spPr>
          <a:xfrm>
            <a:off x="3530715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04147F7-6FA8-41F5-A884-D9868828D5C5}"/>
              </a:ext>
            </a:extLst>
          </p:cNvPr>
          <p:cNvCxnSpPr>
            <a:cxnSpLocks/>
          </p:cNvCxnSpPr>
          <p:nvPr/>
        </p:nvCxnSpPr>
        <p:spPr>
          <a:xfrm>
            <a:off x="5285910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AA727C9-868F-4309-A18F-4C9EF3C838E1}"/>
              </a:ext>
            </a:extLst>
          </p:cNvPr>
          <p:cNvSpPr txBox="1"/>
          <p:nvPr/>
        </p:nvSpPr>
        <p:spPr>
          <a:xfrm>
            <a:off x="2135561" y="1285860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151643-C947-4C5A-B0D7-E575A3B9F667}"/>
              </a:ext>
            </a:extLst>
          </p:cNvPr>
          <p:cNvSpPr txBox="1"/>
          <p:nvPr/>
        </p:nvSpPr>
        <p:spPr>
          <a:xfrm>
            <a:off x="3877980" y="1262817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A8250644-B1A1-4104-9AFD-A8280D1E8FD9}"/>
              </a:ext>
            </a:extLst>
          </p:cNvPr>
          <p:cNvSpPr/>
          <p:nvPr/>
        </p:nvSpPr>
        <p:spPr>
          <a:xfrm flipV="1">
            <a:off x="5567921" y="1898930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E161D0B-2C99-4762-831C-8127096FC7E2}"/>
              </a:ext>
            </a:extLst>
          </p:cNvPr>
          <p:cNvSpPr/>
          <p:nvPr/>
        </p:nvSpPr>
        <p:spPr>
          <a:xfrm flipV="1">
            <a:off x="5567921" y="3569437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2AC2952E-71A0-4112-9865-C8264ED9ACA8}"/>
              </a:ext>
            </a:extLst>
          </p:cNvPr>
          <p:cNvSpPr/>
          <p:nvPr/>
        </p:nvSpPr>
        <p:spPr>
          <a:xfrm>
            <a:off x="5553225" y="2787858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8177054E-E5A4-4676-9DD4-C9E944078051}"/>
              </a:ext>
            </a:extLst>
          </p:cNvPr>
          <p:cNvSpPr/>
          <p:nvPr/>
        </p:nvSpPr>
        <p:spPr>
          <a:xfrm>
            <a:off x="5561705" y="4660022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76" name="Равно 75">
            <a:extLst>
              <a:ext uri="{FF2B5EF4-FFF2-40B4-BE49-F238E27FC236}">
                <a16:creationId xmlns:a16="http://schemas.microsoft.com/office/drawing/2014/main" id="{6B5EAC21-9A8A-498F-BBF0-2C8FA9D622DD}"/>
              </a:ext>
            </a:extLst>
          </p:cNvPr>
          <p:cNvSpPr/>
          <p:nvPr/>
        </p:nvSpPr>
        <p:spPr>
          <a:xfrm>
            <a:off x="5483806" y="5602330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5122" name="Picture 2">
            <a:hlinkClick r:id="rId4"/>
            <a:extLst>
              <a:ext uri="{FF2B5EF4-FFF2-40B4-BE49-F238E27FC236}">
                <a16:creationId xmlns:a16="http://schemas.microsoft.com/office/drawing/2014/main" id="{5167BBCC-0EA8-4E38-8EF0-3FCE4D0E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39195" r="10538" b="38757"/>
          <a:stretch/>
        </p:blipFill>
        <p:spPr bwMode="auto">
          <a:xfrm>
            <a:off x="3582381" y="1898929"/>
            <a:ext cx="1651864" cy="4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hlinkClick r:id="rId4"/>
            <a:extLst>
              <a:ext uri="{FF2B5EF4-FFF2-40B4-BE49-F238E27FC236}">
                <a16:creationId xmlns:a16="http://schemas.microsoft.com/office/drawing/2014/main" id="{9646B80B-E495-4769-B750-9BC879B6B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39195" r="10538" b="38757"/>
          <a:stretch/>
        </p:blipFill>
        <p:spPr bwMode="auto">
          <a:xfrm>
            <a:off x="1827186" y="1898929"/>
            <a:ext cx="1651864" cy="4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rId6"/>
            <a:extLst>
              <a:ext uri="{FF2B5EF4-FFF2-40B4-BE49-F238E27FC236}">
                <a16:creationId xmlns:a16="http://schemas.microsoft.com/office/drawing/2014/main" id="{F71A4E0B-0A63-4338-8A5B-3970BC18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57" y="2722788"/>
            <a:ext cx="1424245" cy="5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hlinkClick r:id="rId6"/>
            <a:extLst>
              <a:ext uri="{FF2B5EF4-FFF2-40B4-BE49-F238E27FC236}">
                <a16:creationId xmlns:a16="http://schemas.microsoft.com/office/drawing/2014/main" id="{97087753-3823-4AC9-B35B-5D39FD49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14" y="2713312"/>
            <a:ext cx="1424245" cy="5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ifols Logo - Habitat For Humanity of Greater Los Angeles">
            <a:hlinkClick r:id="rId8"/>
            <a:extLst>
              <a:ext uri="{FF2B5EF4-FFF2-40B4-BE49-F238E27FC236}">
                <a16:creationId xmlns:a16="http://schemas.microsoft.com/office/drawing/2014/main" id="{441AD4FB-6AFF-4200-B795-91C7BD51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53" y="4643994"/>
            <a:ext cx="1577920" cy="3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Grifols Logo - Habitat For Humanity of Greater Los Angeles">
            <a:hlinkClick r:id="rId8"/>
            <a:extLst>
              <a:ext uri="{FF2B5EF4-FFF2-40B4-BE49-F238E27FC236}">
                <a16:creationId xmlns:a16="http://schemas.microsoft.com/office/drawing/2014/main" id="{538A2D87-7871-4549-BBD0-FCD750A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91" y="3595486"/>
            <a:ext cx="1577920" cy="3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hlinkClick r:id="rId10"/>
            <a:extLst>
              <a:ext uri="{FF2B5EF4-FFF2-40B4-BE49-F238E27FC236}">
                <a16:creationId xmlns:a16="http://schemas.microsoft.com/office/drawing/2014/main" id="{1034DDEE-A283-4029-B066-13213271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24" y="3569437"/>
            <a:ext cx="1621348" cy="3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>
            <a:hlinkClick r:id="rId10"/>
            <a:extLst>
              <a:ext uri="{FF2B5EF4-FFF2-40B4-BE49-F238E27FC236}">
                <a16:creationId xmlns:a16="http://schemas.microsoft.com/office/drawing/2014/main" id="{B24005F6-80F7-45C8-B1E9-24DF39AC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11" y="4643993"/>
            <a:ext cx="1621348" cy="3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hlinkClick r:id="rId12"/>
            <a:extLst>
              <a:ext uri="{FF2B5EF4-FFF2-40B4-BE49-F238E27FC236}">
                <a16:creationId xmlns:a16="http://schemas.microsoft.com/office/drawing/2014/main" id="{6D2FA118-2017-46F3-AF4D-4BB4A86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73" y="5622331"/>
            <a:ext cx="1506636" cy="2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>
            <a:hlinkClick r:id="rId12"/>
            <a:extLst>
              <a:ext uri="{FF2B5EF4-FFF2-40B4-BE49-F238E27FC236}">
                <a16:creationId xmlns:a16="http://schemas.microsoft.com/office/drawing/2014/main" id="{FD4D4F3A-3022-4B41-B8E4-83D54CCD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29" y="5637327"/>
            <a:ext cx="1506636" cy="2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D38A61-982E-44C3-B5E9-E35A83D9E363}"/>
              </a:ext>
            </a:extLst>
          </p:cNvPr>
          <p:cNvSpPr txBox="1"/>
          <p:nvPr/>
        </p:nvSpPr>
        <p:spPr>
          <a:xfrm>
            <a:off x="8400400" y="904260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4D50BA-D184-4DC9-91A4-56F34080C250}"/>
              </a:ext>
            </a:extLst>
          </p:cNvPr>
          <p:cNvSpPr txBox="1"/>
          <p:nvPr/>
        </p:nvSpPr>
        <p:spPr>
          <a:xfrm>
            <a:off x="7266131" y="2982416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1,6 %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5B5E98-07A9-4BD4-95BA-C8295ECD9298}"/>
              </a:ext>
            </a:extLst>
          </p:cNvPr>
          <p:cNvSpPr txBox="1"/>
          <p:nvPr/>
        </p:nvSpPr>
        <p:spPr>
          <a:xfrm>
            <a:off x="8526672" y="2970380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1,5 %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46D93D-73E9-4C48-AE43-9B5B0F59A2F6}"/>
              </a:ext>
            </a:extLst>
          </p:cNvPr>
          <p:cNvSpPr txBox="1"/>
          <p:nvPr/>
        </p:nvSpPr>
        <p:spPr>
          <a:xfrm>
            <a:off x="9809114" y="2970380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1,5 %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7FD09-1795-77DF-50F0-1BF6C94934DC}"/>
              </a:ext>
            </a:extLst>
          </p:cNvPr>
          <p:cNvSpPr txBox="1"/>
          <p:nvPr/>
        </p:nvSpPr>
        <p:spPr>
          <a:xfrm>
            <a:off x="8882594" y="1632859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944C17E7-95D9-43DD-7719-D5659C8F2ADD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AF854485-CAE9-CBB9-9D13-D959C913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7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2505" y="115179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 err="1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Иммуногистохимия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50" name="Равно 49">
            <a:extLst>
              <a:ext uri="{FF2B5EF4-FFF2-40B4-BE49-F238E27FC236}">
                <a16:creationId xmlns:a16="http://schemas.microsoft.com/office/drawing/2014/main" id="{4B889435-B985-46B9-93B9-B89235C46ED9}"/>
              </a:ext>
            </a:extLst>
          </p:cNvPr>
          <p:cNvSpPr/>
          <p:nvPr/>
        </p:nvSpPr>
        <p:spPr>
          <a:xfrm>
            <a:off x="6002169" y="2852212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73" name="Равно 72">
            <a:extLst>
              <a:ext uri="{FF2B5EF4-FFF2-40B4-BE49-F238E27FC236}">
                <a16:creationId xmlns:a16="http://schemas.microsoft.com/office/drawing/2014/main" id="{55717DAD-F9C9-4D5F-AFCF-7636177C89B6}"/>
              </a:ext>
            </a:extLst>
          </p:cNvPr>
          <p:cNvSpPr/>
          <p:nvPr/>
        </p:nvSpPr>
        <p:spPr>
          <a:xfrm>
            <a:off x="6002169" y="3885569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id="{655D30BA-0006-4EBA-86B9-E32D2CAE5046}"/>
              </a:ext>
            </a:extLst>
          </p:cNvPr>
          <p:cNvSpPr/>
          <p:nvPr/>
        </p:nvSpPr>
        <p:spPr>
          <a:xfrm flipV="1">
            <a:off x="6059969" y="4752274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D40C6DFB-4D53-463E-AF67-FE47D482CF6C}"/>
              </a:ext>
            </a:extLst>
          </p:cNvPr>
          <p:cNvSpPr/>
          <p:nvPr/>
        </p:nvSpPr>
        <p:spPr>
          <a:xfrm>
            <a:off x="6046431" y="5667596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E5B69D65-AEF2-4C39-9330-986CCB858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794787"/>
              </p:ext>
            </p:extLst>
          </p:nvPr>
        </p:nvGraphicFramePr>
        <p:xfrm>
          <a:off x="6537464" y="3217259"/>
          <a:ext cx="4176086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F0745B9D-E517-4B7F-8713-465499B7E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4490"/>
              </p:ext>
            </p:extLst>
          </p:nvPr>
        </p:nvGraphicFramePr>
        <p:xfrm>
          <a:off x="6501046" y="662073"/>
          <a:ext cx="4176084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" name="Picture 4">
            <a:hlinkClick r:id="rId4"/>
            <a:extLst>
              <a:ext uri="{FF2B5EF4-FFF2-40B4-BE49-F238E27FC236}">
                <a16:creationId xmlns:a16="http://schemas.microsoft.com/office/drawing/2014/main" id="{542C6D53-31DB-41BD-8B99-38EBF089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30" y="1911640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hlinkClick r:id="rId4"/>
            <a:extLst>
              <a:ext uri="{FF2B5EF4-FFF2-40B4-BE49-F238E27FC236}">
                <a16:creationId xmlns:a16="http://schemas.microsoft.com/office/drawing/2014/main" id="{29E9AEC1-62A1-43AC-9A14-6F144957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8" y="1888930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hlinkClick r:id="rId6"/>
            <a:extLst>
              <a:ext uri="{FF2B5EF4-FFF2-40B4-BE49-F238E27FC236}">
                <a16:creationId xmlns:a16="http://schemas.microsoft.com/office/drawing/2014/main" id="{9D8B1046-F3B5-44C8-96C1-D5698536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63" y="2584338"/>
            <a:ext cx="1331483" cy="9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hlinkClick r:id="rId4"/>
            <a:extLst>
              <a:ext uri="{FF2B5EF4-FFF2-40B4-BE49-F238E27FC236}">
                <a16:creationId xmlns:a16="http://schemas.microsoft.com/office/drawing/2014/main" id="{6D95FB03-0C88-45F8-B6A0-0A46C08D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73" y="1895222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hlinkClick r:id="rId6"/>
            <a:extLst>
              <a:ext uri="{FF2B5EF4-FFF2-40B4-BE49-F238E27FC236}">
                <a16:creationId xmlns:a16="http://schemas.microsoft.com/office/drawing/2014/main" id="{E7FD2594-0144-4A35-AC35-364BD08C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6" y="2561443"/>
            <a:ext cx="1331483" cy="9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hlinkClick r:id="rId6"/>
            <a:extLst>
              <a:ext uri="{FF2B5EF4-FFF2-40B4-BE49-F238E27FC236}">
                <a16:creationId xmlns:a16="http://schemas.microsoft.com/office/drawing/2014/main" id="{6133CBFC-6D1A-4ACB-922D-1477A46B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64" y="2561560"/>
            <a:ext cx="1331483" cy="9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hlinkClick r:id="rId8"/>
            <a:extLst>
              <a:ext uri="{FF2B5EF4-FFF2-40B4-BE49-F238E27FC236}">
                <a16:creationId xmlns:a16="http://schemas.microsoft.com/office/drawing/2014/main" id="{6BB9259B-1DD1-421C-BA8C-CD60E6D9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60" y="3803731"/>
            <a:ext cx="1300896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hlinkClick r:id="rId8"/>
            <a:extLst>
              <a:ext uri="{FF2B5EF4-FFF2-40B4-BE49-F238E27FC236}">
                <a16:creationId xmlns:a16="http://schemas.microsoft.com/office/drawing/2014/main" id="{66A0FE1F-C00F-434A-8C8D-363D721E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29" y="3807553"/>
            <a:ext cx="1300896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hlinkClick r:id="rId8"/>
            <a:extLst>
              <a:ext uri="{FF2B5EF4-FFF2-40B4-BE49-F238E27FC236}">
                <a16:creationId xmlns:a16="http://schemas.microsoft.com/office/drawing/2014/main" id="{9592982A-9E56-42B8-A58B-38E4D070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48" y="3803730"/>
            <a:ext cx="1300896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hlinkClick r:id="rId10"/>
            <a:extLst>
              <a:ext uri="{FF2B5EF4-FFF2-40B4-BE49-F238E27FC236}">
                <a16:creationId xmlns:a16="http://schemas.microsoft.com/office/drawing/2014/main" id="{853E2D1B-A352-45E5-A5A4-AD9D1FFB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67" y="5724255"/>
            <a:ext cx="1229808" cy="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>
            <a:hlinkClick r:id="rId10"/>
            <a:extLst>
              <a:ext uri="{FF2B5EF4-FFF2-40B4-BE49-F238E27FC236}">
                <a16:creationId xmlns:a16="http://schemas.microsoft.com/office/drawing/2014/main" id="{1A140B4C-7D64-4B34-AA21-8C41206B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87" y="4868113"/>
            <a:ext cx="1229808" cy="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>
            <a:hlinkClick r:id="rId10"/>
            <a:extLst>
              <a:ext uri="{FF2B5EF4-FFF2-40B4-BE49-F238E27FC236}">
                <a16:creationId xmlns:a16="http://schemas.microsoft.com/office/drawing/2014/main" id="{77B583FB-22A9-4F0C-B5BB-8D3DA982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99" y="4868113"/>
            <a:ext cx="1229808" cy="2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hlinkClick r:id="rId12"/>
            <a:extLst>
              <a:ext uri="{FF2B5EF4-FFF2-40B4-BE49-F238E27FC236}">
                <a16:creationId xmlns:a16="http://schemas.microsoft.com/office/drawing/2014/main" id="{F595D310-85FC-4769-B011-A1672977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1" y="5610219"/>
            <a:ext cx="1378252" cy="4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hlinkClick r:id="rId14"/>
            <a:extLst>
              <a:ext uri="{FF2B5EF4-FFF2-40B4-BE49-F238E27FC236}">
                <a16:creationId xmlns:a16="http://schemas.microsoft.com/office/drawing/2014/main" id="{BFE46FA8-3CF8-49D2-84E2-7B8CE4CA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13" y="5264088"/>
            <a:ext cx="1172061" cy="11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>
            <a:hlinkClick r:id="rId14"/>
            <a:extLst>
              <a:ext uri="{FF2B5EF4-FFF2-40B4-BE49-F238E27FC236}">
                <a16:creationId xmlns:a16="http://schemas.microsoft.com/office/drawing/2014/main" id="{CB283433-09AE-4E64-B544-9F27201B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56" y="4400621"/>
            <a:ext cx="1172061" cy="11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F335BA-77E5-78A3-AADD-13402877E1DB}"/>
              </a:ext>
            </a:extLst>
          </p:cNvPr>
          <p:cNvSpPr txBox="1"/>
          <p:nvPr/>
        </p:nvSpPr>
        <p:spPr>
          <a:xfrm>
            <a:off x="9020012" y="1278606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8F4E9759-E8AE-422D-83CE-FFE38C69F614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BD236121-C872-FA52-3446-A5A4C67E8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6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878" y="154658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Газы крови и электролиты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35D260-3759-4A82-8003-F22A5CDED6AF}"/>
              </a:ext>
            </a:extLst>
          </p:cNvPr>
          <p:cNvSpPr txBox="1"/>
          <p:nvPr/>
        </p:nvSpPr>
        <p:spPr>
          <a:xfrm>
            <a:off x="2135561" y="1285860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EFB1DE-8C0E-463E-BAC8-5C90D6D3B914}"/>
              </a:ext>
            </a:extLst>
          </p:cNvPr>
          <p:cNvSpPr txBox="1"/>
          <p:nvPr/>
        </p:nvSpPr>
        <p:spPr>
          <a:xfrm>
            <a:off x="3877979" y="1262817"/>
            <a:ext cx="115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sp>
        <p:nvSpPr>
          <p:cNvPr id="56" name="Равно 55">
            <a:extLst>
              <a:ext uri="{FF2B5EF4-FFF2-40B4-BE49-F238E27FC236}">
                <a16:creationId xmlns:a16="http://schemas.microsoft.com/office/drawing/2014/main" id="{69439BB3-8DCE-4F47-B18A-6A031C96E0BF}"/>
              </a:ext>
            </a:extLst>
          </p:cNvPr>
          <p:cNvSpPr/>
          <p:nvPr/>
        </p:nvSpPr>
        <p:spPr>
          <a:xfrm>
            <a:off x="5483806" y="5602330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24A5461-5EC2-49A1-AA11-AFD20E9F02C2}"/>
              </a:ext>
            </a:extLst>
          </p:cNvPr>
          <p:cNvCxnSpPr>
            <a:cxnSpLocks/>
          </p:cNvCxnSpPr>
          <p:nvPr/>
        </p:nvCxnSpPr>
        <p:spPr>
          <a:xfrm>
            <a:off x="3530715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12BA984-819A-46A8-9BAC-F1FD38D4F997}"/>
              </a:ext>
            </a:extLst>
          </p:cNvPr>
          <p:cNvCxnSpPr>
            <a:cxnSpLocks/>
          </p:cNvCxnSpPr>
          <p:nvPr/>
        </p:nvCxnSpPr>
        <p:spPr>
          <a:xfrm>
            <a:off x="5285910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6598B5C2-5871-4B11-8F40-A36465A6AA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09191"/>
              </p:ext>
            </p:extLst>
          </p:nvPr>
        </p:nvGraphicFramePr>
        <p:xfrm>
          <a:off x="6096000" y="3231700"/>
          <a:ext cx="45720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id="{A003136F-A2BB-4BE7-83DB-7CCA17CEB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83091"/>
              </p:ext>
            </p:extLst>
          </p:nvPr>
        </p:nvGraphicFramePr>
        <p:xfrm>
          <a:off x="5994599" y="623645"/>
          <a:ext cx="45720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>
            <a:hlinkClick r:id="rId4"/>
            <a:extLst>
              <a:ext uri="{FF2B5EF4-FFF2-40B4-BE49-F238E27FC236}">
                <a16:creationId xmlns:a16="http://schemas.microsoft.com/office/drawing/2014/main" id="{EBFE00D5-E4C0-4A1A-8DB9-856A51A2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72" y="2013930"/>
            <a:ext cx="1636652" cy="2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hlinkClick r:id="rId4"/>
            <a:extLst>
              <a:ext uri="{FF2B5EF4-FFF2-40B4-BE49-F238E27FC236}">
                <a16:creationId xmlns:a16="http://schemas.microsoft.com/office/drawing/2014/main" id="{E742C781-9601-40A0-9E31-2E07F9A0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35" y="2009642"/>
            <a:ext cx="1636652" cy="2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>
            <a:hlinkClick r:id="rId6"/>
            <a:extLst>
              <a:ext uri="{FF2B5EF4-FFF2-40B4-BE49-F238E27FC236}">
                <a16:creationId xmlns:a16="http://schemas.microsoft.com/office/drawing/2014/main" id="{9620B7FC-4907-4A6F-A4EF-473198C48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r="-2987" b="21397"/>
          <a:stretch/>
        </p:blipFill>
        <p:spPr bwMode="auto">
          <a:xfrm>
            <a:off x="3732079" y="2753026"/>
            <a:ext cx="1342829" cy="4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>
            <a:hlinkClick r:id="rId6"/>
            <a:extLst>
              <a:ext uri="{FF2B5EF4-FFF2-40B4-BE49-F238E27FC236}">
                <a16:creationId xmlns:a16="http://schemas.microsoft.com/office/drawing/2014/main" id="{6228D3D1-8B05-421B-BF4C-9CA68E1F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1" r="-2987" b="21397"/>
          <a:stretch/>
        </p:blipFill>
        <p:spPr bwMode="auto">
          <a:xfrm>
            <a:off x="1976884" y="2752530"/>
            <a:ext cx="1342829" cy="4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hlinkClick r:id="rId8"/>
            <a:extLst>
              <a:ext uri="{FF2B5EF4-FFF2-40B4-BE49-F238E27FC236}">
                <a16:creationId xmlns:a16="http://schemas.microsoft.com/office/drawing/2014/main" id="{B3F6F487-22AD-4E0F-BB07-24C3AE89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26" y="3562869"/>
            <a:ext cx="1206345" cy="5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>
            <a:hlinkClick r:id="rId8"/>
            <a:extLst>
              <a:ext uri="{FF2B5EF4-FFF2-40B4-BE49-F238E27FC236}">
                <a16:creationId xmlns:a16="http://schemas.microsoft.com/office/drawing/2014/main" id="{7975E030-BF3D-4775-977E-304DB054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6" y="3557147"/>
            <a:ext cx="1206345" cy="5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>
            <a:hlinkClick r:id="rId10"/>
            <a:extLst>
              <a:ext uri="{FF2B5EF4-FFF2-40B4-BE49-F238E27FC236}">
                <a16:creationId xmlns:a16="http://schemas.microsoft.com/office/drawing/2014/main" id="{ECCBD9B7-BE29-4380-84FA-C3024220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7" y="4534260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>
            <a:hlinkClick r:id="rId10"/>
            <a:extLst>
              <a:ext uri="{FF2B5EF4-FFF2-40B4-BE49-F238E27FC236}">
                <a16:creationId xmlns:a16="http://schemas.microsoft.com/office/drawing/2014/main" id="{440DEE6C-283E-4C17-B115-31B5EE86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37" y="4536397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hlinkClick r:id="rId12"/>
            <a:extLst>
              <a:ext uri="{FF2B5EF4-FFF2-40B4-BE49-F238E27FC236}">
                <a16:creationId xmlns:a16="http://schemas.microsoft.com/office/drawing/2014/main" id="{0B869DD0-014B-4275-A3AC-9465510C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40" y="5575888"/>
            <a:ext cx="1326115" cy="3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hlinkClick r:id="rId12"/>
            <a:extLst>
              <a:ext uri="{FF2B5EF4-FFF2-40B4-BE49-F238E27FC236}">
                <a16:creationId xmlns:a16="http://schemas.microsoft.com/office/drawing/2014/main" id="{F2CB6105-983D-4E9F-AD54-41361421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78" y="5604653"/>
            <a:ext cx="1326115" cy="3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Равно 84">
            <a:extLst>
              <a:ext uri="{FF2B5EF4-FFF2-40B4-BE49-F238E27FC236}">
                <a16:creationId xmlns:a16="http://schemas.microsoft.com/office/drawing/2014/main" id="{707B392D-2EDF-4128-8B72-83070BE0BBC0}"/>
              </a:ext>
            </a:extLst>
          </p:cNvPr>
          <p:cNvSpPr/>
          <p:nvPr/>
        </p:nvSpPr>
        <p:spPr>
          <a:xfrm>
            <a:off x="5444975" y="4660020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86" name="Равно 85">
            <a:extLst>
              <a:ext uri="{FF2B5EF4-FFF2-40B4-BE49-F238E27FC236}">
                <a16:creationId xmlns:a16="http://schemas.microsoft.com/office/drawing/2014/main" id="{AD99E982-006E-4F88-8D3E-79B96166EA9F}"/>
              </a:ext>
            </a:extLst>
          </p:cNvPr>
          <p:cNvSpPr/>
          <p:nvPr/>
        </p:nvSpPr>
        <p:spPr>
          <a:xfrm>
            <a:off x="5444975" y="3631457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87" name="Равно 86">
            <a:extLst>
              <a:ext uri="{FF2B5EF4-FFF2-40B4-BE49-F238E27FC236}">
                <a16:creationId xmlns:a16="http://schemas.microsoft.com/office/drawing/2014/main" id="{F1F537AE-0087-4CB5-9457-2F21589CD2B3}"/>
              </a:ext>
            </a:extLst>
          </p:cNvPr>
          <p:cNvSpPr/>
          <p:nvPr/>
        </p:nvSpPr>
        <p:spPr>
          <a:xfrm>
            <a:off x="5444974" y="2768119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88" name="Равно 87">
            <a:extLst>
              <a:ext uri="{FF2B5EF4-FFF2-40B4-BE49-F238E27FC236}">
                <a16:creationId xmlns:a16="http://schemas.microsoft.com/office/drawing/2014/main" id="{D7385B1B-29A2-43CE-99D8-BF584D69034A}"/>
              </a:ext>
            </a:extLst>
          </p:cNvPr>
          <p:cNvSpPr/>
          <p:nvPr/>
        </p:nvSpPr>
        <p:spPr>
          <a:xfrm>
            <a:off x="5461905" y="1949377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AB4FC-4E9C-4240-87C5-EC9A281F8B35}"/>
              </a:ext>
            </a:extLst>
          </p:cNvPr>
          <p:cNvSpPr txBox="1"/>
          <p:nvPr/>
        </p:nvSpPr>
        <p:spPr>
          <a:xfrm>
            <a:off x="8571275" y="734047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613A1E-9B37-424A-A031-4C9349132647}"/>
              </a:ext>
            </a:extLst>
          </p:cNvPr>
          <p:cNvSpPr txBox="1"/>
          <p:nvPr/>
        </p:nvSpPr>
        <p:spPr>
          <a:xfrm>
            <a:off x="7131116" y="2557079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6,1 %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D5851-C1E4-40AC-93C9-E3A195C87176}"/>
              </a:ext>
            </a:extLst>
          </p:cNvPr>
          <p:cNvSpPr txBox="1"/>
          <p:nvPr/>
        </p:nvSpPr>
        <p:spPr>
          <a:xfrm>
            <a:off x="8571275" y="2567864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5,2 %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31ECB3-E9F6-4D66-ADD2-312E5510DB6A}"/>
              </a:ext>
            </a:extLst>
          </p:cNvPr>
          <p:cNvSpPr txBox="1"/>
          <p:nvPr/>
        </p:nvSpPr>
        <p:spPr>
          <a:xfrm>
            <a:off x="9970993" y="2557079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4,9 %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D3E80-BDF8-8053-07CC-5D4BCF23AACD}"/>
              </a:ext>
            </a:extLst>
          </p:cNvPr>
          <p:cNvSpPr txBox="1"/>
          <p:nvPr/>
        </p:nvSpPr>
        <p:spPr>
          <a:xfrm>
            <a:off x="8803362" y="1447484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0176A6EC-2516-6AC6-F269-39B007C78D56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63F5194B-DBEA-9F83-4DD4-653CFBC2B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1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2131" y="173160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Анализ мочи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id="{655D30BA-0006-4EBA-86B9-E32D2CAE5046}"/>
              </a:ext>
            </a:extLst>
          </p:cNvPr>
          <p:cNvSpPr/>
          <p:nvPr/>
        </p:nvSpPr>
        <p:spPr>
          <a:xfrm flipV="1">
            <a:off x="6059969" y="4752274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D40C6DFB-4D53-463E-AF67-FE47D482CF6C}"/>
              </a:ext>
            </a:extLst>
          </p:cNvPr>
          <p:cNvSpPr/>
          <p:nvPr/>
        </p:nvSpPr>
        <p:spPr>
          <a:xfrm>
            <a:off x="6046431" y="5667596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BF0B1EE9-BF95-47AC-8B9F-8D18100C6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512147"/>
              </p:ext>
            </p:extLst>
          </p:nvPr>
        </p:nvGraphicFramePr>
        <p:xfrm>
          <a:off x="6558138" y="3156728"/>
          <a:ext cx="414985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76A9C775-29BC-42C8-9785-B6EC41E99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656530"/>
              </p:ext>
            </p:extLst>
          </p:nvPr>
        </p:nvGraphicFramePr>
        <p:xfrm>
          <a:off x="6540135" y="620959"/>
          <a:ext cx="4182655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>
            <a:hlinkClick r:id="rId4"/>
            <a:extLst>
              <a:ext uri="{FF2B5EF4-FFF2-40B4-BE49-F238E27FC236}">
                <a16:creationId xmlns:a16="http://schemas.microsoft.com/office/drawing/2014/main" id="{30501B36-F9F0-4B28-97DA-5A9AE444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79" y="2024172"/>
            <a:ext cx="1221541" cy="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hlinkClick r:id="rId4"/>
            <a:extLst>
              <a:ext uri="{FF2B5EF4-FFF2-40B4-BE49-F238E27FC236}">
                <a16:creationId xmlns:a16="http://schemas.microsoft.com/office/drawing/2014/main" id="{3624CDCC-6946-4DBF-9330-0859A48A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09" y="2024172"/>
            <a:ext cx="1221541" cy="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hlinkClick r:id="rId4"/>
            <a:extLst>
              <a:ext uri="{FF2B5EF4-FFF2-40B4-BE49-F238E27FC236}">
                <a16:creationId xmlns:a16="http://schemas.microsoft.com/office/drawing/2014/main" id="{D8E0D4DA-F957-4E31-B287-845D0D9DC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9" y="2024172"/>
            <a:ext cx="1221541" cy="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hlinkClick r:id="rId6"/>
            <a:extLst>
              <a:ext uri="{FF2B5EF4-FFF2-40B4-BE49-F238E27FC236}">
                <a16:creationId xmlns:a16="http://schemas.microsoft.com/office/drawing/2014/main" id="{49E3EE59-D2F9-49F0-B436-2DD00E013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44" y="3757327"/>
            <a:ext cx="1318725" cy="4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hlinkClick r:id="rId6"/>
            <a:extLst>
              <a:ext uri="{FF2B5EF4-FFF2-40B4-BE49-F238E27FC236}">
                <a16:creationId xmlns:a16="http://schemas.microsoft.com/office/drawing/2014/main" id="{25ECF6DC-6DEC-490A-8DE3-A4FE3066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3" y="3761589"/>
            <a:ext cx="1318725" cy="4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hlinkClick r:id="rId6"/>
            <a:extLst>
              <a:ext uri="{FF2B5EF4-FFF2-40B4-BE49-F238E27FC236}">
                <a16:creationId xmlns:a16="http://schemas.microsoft.com/office/drawing/2014/main" id="{3BE0680F-7D50-41BF-917A-ACDC2FC1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95" y="2798931"/>
            <a:ext cx="1318725" cy="4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15055F4A-1011-43D2-BC31-4351DD53A9D4}"/>
              </a:ext>
            </a:extLst>
          </p:cNvPr>
          <p:cNvSpPr/>
          <p:nvPr/>
        </p:nvSpPr>
        <p:spPr>
          <a:xfrm>
            <a:off x="6028428" y="3853175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pic>
        <p:nvPicPr>
          <p:cNvPr id="8198" name="Picture 6">
            <a:hlinkClick r:id="rId8"/>
            <a:extLst>
              <a:ext uri="{FF2B5EF4-FFF2-40B4-BE49-F238E27FC236}">
                <a16:creationId xmlns:a16="http://schemas.microsoft.com/office/drawing/2014/main" id="{0D7C4857-1165-45DF-877A-2EDBE1E5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9231" r="13482" b="28680"/>
          <a:stretch/>
        </p:blipFill>
        <p:spPr bwMode="auto">
          <a:xfrm>
            <a:off x="4627543" y="2787106"/>
            <a:ext cx="1285324" cy="4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hlinkClick r:id="rId8"/>
            <a:extLst>
              <a:ext uri="{FF2B5EF4-FFF2-40B4-BE49-F238E27FC236}">
                <a16:creationId xmlns:a16="http://schemas.microsoft.com/office/drawing/2014/main" id="{110F5B3A-C231-4C42-A27A-3DA79B129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9231" r="13482" b="28680"/>
          <a:stretch/>
        </p:blipFill>
        <p:spPr bwMode="auto">
          <a:xfrm>
            <a:off x="3198332" y="2801896"/>
            <a:ext cx="1285324" cy="4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>
            <a:hlinkClick r:id="rId8"/>
            <a:extLst>
              <a:ext uri="{FF2B5EF4-FFF2-40B4-BE49-F238E27FC236}">
                <a16:creationId xmlns:a16="http://schemas.microsoft.com/office/drawing/2014/main" id="{85E6241D-73F2-46BC-A7B6-3C3E5EAC7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29231" r="13482" b="28680"/>
          <a:stretch/>
        </p:blipFill>
        <p:spPr bwMode="auto">
          <a:xfrm>
            <a:off x="1702816" y="3808228"/>
            <a:ext cx="1285324" cy="4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46A1A43F-4810-4E4A-B764-5671158E4CA7}"/>
              </a:ext>
            </a:extLst>
          </p:cNvPr>
          <p:cNvSpPr/>
          <p:nvPr/>
        </p:nvSpPr>
        <p:spPr>
          <a:xfrm flipV="1">
            <a:off x="6028428" y="2847026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pic>
        <p:nvPicPr>
          <p:cNvPr id="59" name="Picture 30">
            <a:hlinkClick r:id="rId10"/>
            <a:extLst>
              <a:ext uri="{FF2B5EF4-FFF2-40B4-BE49-F238E27FC236}">
                <a16:creationId xmlns:a16="http://schemas.microsoft.com/office/drawing/2014/main" id="{EDE83051-2FA3-420A-8569-59245262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08" y="5641737"/>
            <a:ext cx="1174873" cy="3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hlinkClick r:id="rId12"/>
            <a:extLst>
              <a:ext uri="{FF2B5EF4-FFF2-40B4-BE49-F238E27FC236}">
                <a16:creationId xmlns:a16="http://schemas.microsoft.com/office/drawing/2014/main" id="{FF09D9A0-73C8-4FC5-AC8E-6749FBB9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43" y="5738594"/>
            <a:ext cx="1235936" cy="2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>
            <a:hlinkClick r:id="rId12"/>
            <a:extLst>
              <a:ext uri="{FF2B5EF4-FFF2-40B4-BE49-F238E27FC236}">
                <a16:creationId xmlns:a16="http://schemas.microsoft.com/office/drawing/2014/main" id="{0B85866E-15CF-49B7-8800-D3DC7DEB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88" y="4792501"/>
            <a:ext cx="1235936" cy="2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hlinkClick r:id="rId14"/>
            <a:extLst>
              <a:ext uri="{FF2B5EF4-FFF2-40B4-BE49-F238E27FC236}">
                <a16:creationId xmlns:a16="http://schemas.microsoft.com/office/drawing/2014/main" id="{19C58A46-28A7-460A-A65C-C539B1CC2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32548" r="4000" b="10307"/>
          <a:stretch/>
        </p:blipFill>
        <p:spPr bwMode="auto">
          <a:xfrm>
            <a:off x="4580548" y="4786422"/>
            <a:ext cx="1345872" cy="3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>
            <a:hlinkClick r:id="rId14"/>
            <a:extLst>
              <a:ext uri="{FF2B5EF4-FFF2-40B4-BE49-F238E27FC236}">
                <a16:creationId xmlns:a16="http://schemas.microsoft.com/office/drawing/2014/main" id="{DD3672A0-E9FC-41CC-88D6-54ED77D1C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32548" r="4000" b="10307"/>
          <a:stretch/>
        </p:blipFill>
        <p:spPr bwMode="auto">
          <a:xfrm>
            <a:off x="3152419" y="4791689"/>
            <a:ext cx="1345872" cy="3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>
            <a:hlinkClick r:id="rId14"/>
            <a:extLst>
              <a:ext uri="{FF2B5EF4-FFF2-40B4-BE49-F238E27FC236}">
                <a16:creationId xmlns:a16="http://schemas.microsoft.com/office/drawing/2014/main" id="{678BEEE3-8E53-4ED2-B1CD-BE38D0854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32548" r="4000" b="10307"/>
          <a:stretch/>
        </p:blipFill>
        <p:spPr bwMode="auto">
          <a:xfrm>
            <a:off x="1640094" y="5665471"/>
            <a:ext cx="1345872" cy="3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C8E31ED-ED95-4EE4-B08F-3ABB013F161E}"/>
              </a:ext>
            </a:extLst>
          </p:cNvPr>
          <p:cNvSpPr txBox="1"/>
          <p:nvPr/>
        </p:nvSpPr>
        <p:spPr>
          <a:xfrm>
            <a:off x="9626294" y="763368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D5BE9E-6C2C-4AC4-A1AB-173018955076}"/>
              </a:ext>
            </a:extLst>
          </p:cNvPr>
          <p:cNvSpPr txBox="1"/>
          <p:nvPr/>
        </p:nvSpPr>
        <p:spPr>
          <a:xfrm>
            <a:off x="7552834" y="2589551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5,9 %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14991-C215-4081-AC04-276327024006}"/>
              </a:ext>
            </a:extLst>
          </p:cNvPr>
          <p:cNvSpPr txBox="1"/>
          <p:nvPr/>
        </p:nvSpPr>
        <p:spPr>
          <a:xfrm>
            <a:off x="8858204" y="2589551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4,0 %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DEAA57-D0B1-476B-9B19-92841200B2E1}"/>
              </a:ext>
            </a:extLst>
          </p:cNvPr>
          <p:cNvSpPr txBox="1"/>
          <p:nvPr/>
        </p:nvSpPr>
        <p:spPr>
          <a:xfrm>
            <a:off x="10163574" y="2589551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3,7 %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61377-1643-7CAA-EC13-B65116DF69C1}"/>
              </a:ext>
            </a:extLst>
          </p:cNvPr>
          <p:cNvSpPr txBox="1"/>
          <p:nvPr/>
        </p:nvSpPr>
        <p:spPr>
          <a:xfrm>
            <a:off x="8992449" y="1480261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5FDEB212-F8CE-0F43-7F62-909ECD36E9D7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8DD74EBA-F309-55A6-79A6-C64C431B0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2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004" y="146974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Анализ кала на скрытую кровь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AE8F3F77-3837-422A-86B0-DBC76B84A8C0}"/>
              </a:ext>
            </a:extLst>
          </p:cNvPr>
          <p:cNvGraphicFramePr>
            <a:graphicFrameLocks/>
          </p:cNvGraphicFramePr>
          <p:nvPr/>
        </p:nvGraphicFramePr>
        <p:xfrm>
          <a:off x="6439031" y="3338990"/>
          <a:ext cx="4228967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41CCF5D7-E9E4-4197-891E-678B755B7CA0}"/>
              </a:ext>
            </a:extLst>
          </p:cNvPr>
          <p:cNvGraphicFramePr>
            <a:graphicFrameLocks/>
          </p:cNvGraphicFramePr>
          <p:nvPr/>
        </p:nvGraphicFramePr>
        <p:xfrm>
          <a:off x="6551610" y="762002"/>
          <a:ext cx="4108631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>
            <a:hlinkClick r:id="rId4"/>
            <a:extLst>
              <a:ext uri="{FF2B5EF4-FFF2-40B4-BE49-F238E27FC236}">
                <a16:creationId xmlns:a16="http://schemas.microsoft.com/office/drawing/2014/main" id="{7AFFE385-BCA3-407C-81B3-D53D0ABBE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r="782" b="27166"/>
          <a:stretch/>
        </p:blipFill>
        <p:spPr bwMode="auto">
          <a:xfrm>
            <a:off x="4632586" y="2043677"/>
            <a:ext cx="1240923" cy="2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hlinkClick r:id="rId4"/>
            <a:extLst>
              <a:ext uri="{FF2B5EF4-FFF2-40B4-BE49-F238E27FC236}">
                <a16:creationId xmlns:a16="http://schemas.microsoft.com/office/drawing/2014/main" id="{1FFA585B-ED18-4BBB-BF66-4B9E1DCE0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r="782" b="27166"/>
          <a:stretch/>
        </p:blipFill>
        <p:spPr bwMode="auto">
          <a:xfrm>
            <a:off x="3225926" y="2043677"/>
            <a:ext cx="1240923" cy="2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hlinkClick r:id="rId4"/>
            <a:extLst>
              <a:ext uri="{FF2B5EF4-FFF2-40B4-BE49-F238E27FC236}">
                <a16:creationId xmlns:a16="http://schemas.microsoft.com/office/drawing/2014/main" id="{22DB8AA1-6BA0-47BA-801F-E0D2EC748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r="782" b="27166"/>
          <a:stretch/>
        </p:blipFill>
        <p:spPr bwMode="auto">
          <a:xfrm>
            <a:off x="1742995" y="2043676"/>
            <a:ext cx="1240923" cy="2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hlinkClick r:id="rId6"/>
            <a:extLst>
              <a:ext uri="{FF2B5EF4-FFF2-40B4-BE49-F238E27FC236}">
                <a16:creationId xmlns:a16="http://schemas.microsoft.com/office/drawing/2014/main" id="{4CEFDFB5-EC81-4E6D-8E69-1ABBA085B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1525" r="13053" b="9442"/>
          <a:stretch/>
        </p:blipFill>
        <p:spPr bwMode="auto">
          <a:xfrm>
            <a:off x="4642978" y="2824261"/>
            <a:ext cx="1270837" cy="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hlinkClick r:id="rId6"/>
            <a:extLst>
              <a:ext uri="{FF2B5EF4-FFF2-40B4-BE49-F238E27FC236}">
                <a16:creationId xmlns:a16="http://schemas.microsoft.com/office/drawing/2014/main" id="{BC52679F-2905-4E94-9AA2-7A80F98D5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1525" r="13053" b="9442"/>
          <a:stretch/>
        </p:blipFill>
        <p:spPr bwMode="auto">
          <a:xfrm>
            <a:off x="3204984" y="2817108"/>
            <a:ext cx="1270837" cy="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hlinkClick r:id="rId6"/>
            <a:extLst>
              <a:ext uri="{FF2B5EF4-FFF2-40B4-BE49-F238E27FC236}">
                <a16:creationId xmlns:a16="http://schemas.microsoft.com/office/drawing/2014/main" id="{A0312BBB-FF14-41F2-85C8-9179CDCBF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11525" r="13053" b="9442"/>
          <a:stretch/>
        </p:blipFill>
        <p:spPr bwMode="auto">
          <a:xfrm>
            <a:off x="1719819" y="2824446"/>
            <a:ext cx="1270837" cy="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Равно 47">
            <a:extLst>
              <a:ext uri="{FF2B5EF4-FFF2-40B4-BE49-F238E27FC236}">
                <a16:creationId xmlns:a16="http://schemas.microsoft.com/office/drawing/2014/main" id="{C659C175-54A6-4E07-BD05-63FCCC564EA8}"/>
              </a:ext>
            </a:extLst>
          </p:cNvPr>
          <p:cNvSpPr/>
          <p:nvPr/>
        </p:nvSpPr>
        <p:spPr>
          <a:xfrm>
            <a:off x="6008158" y="2876942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9222" name="Picture 6">
            <a:hlinkClick r:id="rId8"/>
            <a:extLst>
              <a:ext uri="{FF2B5EF4-FFF2-40B4-BE49-F238E27FC236}">
                <a16:creationId xmlns:a16="http://schemas.microsoft.com/office/drawing/2014/main" id="{A3B30C87-52A9-4AF6-9178-0BB0E375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93" y="3924056"/>
            <a:ext cx="1198050" cy="1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hlinkClick r:id="rId8"/>
            <a:extLst>
              <a:ext uri="{FF2B5EF4-FFF2-40B4-BE49-F238E27FC236}">
                <a16:creationId xmlns:a16="http://schemas.microsoft.com/office/drawing/2014/main" id="{4DC86947-23B0-4742-8474-26900CA8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8" y="3924055"/>
            <a:ext cx="1198050" cy="1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hlinkClick r:id="rId8"/>
            <a:extLst>
              <a:ext uri="{FF2B5EF4-FFF2-40B4-BE49-F238E27FC236}">
                <a16:creationId xmlns:a16="http://schemas.microsoft.com/office/drawing/2014/main" id="{C8306824-3DE9-4964-8A71-696C6A32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56" y="3924055"/>
            <a:ext cx="1198050" cy="1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Равно 50">
            <a:extLst>
              <a:ext uri="{FF2B5EF4-FFF2-40B4-BE49-F238E27FC236}">
                <a16:creationId xmlns:a16="http://schemas.microsoft.com/office/drawing/2014/main" id="{A96838F8-42C5-41E2-9721-8D1605ACDBCB}"/>
              </a:ext>
            </a:extLst>
          </p:cNvPr>
          <p:cNvSpPr/>
          <p:nvPr/>
        </p:nvSpPr>
        <p:spPr>
          <a:xfrm>
            <a:off x="6002168" y="3814608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9226" name="Picture 10">
            <a:hlinkClick r:id="rId10"/>
            <a:extLst>
              <a:ext uri="{FF2B5EF4-FFF2-40B4-BE49-F238E27FC236}">
                <a16:creationId xmlns:a16="http://schemas.microsoft.com/office/drawing/2014/main" id="{0D004D6D-A9C0-4C62-9A15-20758011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43" y="4818421"/>
            <a:ext cx="1217360" cy="2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>
            <a:hlinkClick r:id="rId10"/>
            <a:extLst>
              <a:ext uri="{FF2B5EF4-FFF2-40B4-BE49-F238E27FC236}">
                <a16:creationId xmlns:a16="http://schemas.microsoft.com/office/drawing/2014/main" id="{F43DE880-5AF6-419E-9959-5F89F204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53" y="4818421"/>
            <a:ext cx="1217360" cy="2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>
            <a:hlinkClick r:id="rId10"/>
            <a:extLst>
              <a:ext uri="{FF2B5EF4-FFF2-40B4-BE49-F238E27FC236}">
                <a16:creationId xmlns:a16="http://schemas.microsoft.com/office/drawing/2014/main" id="{2AA64C17-DCE3-4AC6-80D6-BA1211A8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56" y="4818421"/>
            <a:ext cx="1217360" cy="2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hlinkClick r:id="rId12"/>
            <a:extLst>
              <a:ext uri="{FF2B5EF4-FFF2-40B4-BE49-F238E27FC236}">
                <a16:creationId xmlns:a16="http://schemas.microsoft.com/office/drawing/2014/main" id="{9E763E9F-8250-49A9-920D-46BD74A8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92" y="5737642"/>
            <a:ext cx="1270323" cy="2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>
            <a:hlinkClick r:id="rId12"/>
            <a:extLst>
              <a:ext uri="{FF2B5EF4-FFF2-40B4-BE49-F238E27FC236}">
                <a16:creationId xmlns:a16="http://schemas.microsoft.com/office/drawing/2014/main" id="{7876434A-CB92-4C18-BC79-FA564D99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94" y="5797940"/>
            <a:ext cx="1270323" cy="2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Равно 63">
            <a:extLst>
              <a:ext uri="{FF2B5EF4-FFF2-40B4-BE49-F238E27FC236}">
                <a16:creationId xmlns:a16="http://schemas.microsoft.com/office/drawing/2014/main" id="{991D83F3-3A9D-42DA-9D70-854357C9CFFB}"/>
              </a:ext>
            </a:extLst>
          </p:cNvPr>
          <p:cNvSpPr/>
          <p:nvPr/>
        </p:nvSpPr>
        <p:spPr>
          <a:xfrm>
            <a:off x="5998259" y="4752274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65" name="Равно 64">
            <a:extLst>
              <a:ext uri="{FF2B5EF4-FFF2-40B4-BE49-F238E27FC236}">
                <a16:creationId xmlns:a16="http://schemas.microsoft.com/office/drawing/2014/main" id="{6AEF28CB-123A-4E7E-94F4-8AE48DA7B546}"/>
              </a:ext>
            </a:extLst>
          </p:cNvPr>
          <p:cNvSpPr/>
          <p:nvPr/>
        </p:nvSpPr>
        <p:spPr>
          <a:xfrm>
            <a:off x="6022957" y="5657846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pic>
        <p:nvPicPr>
          <p:cNvPr id="9232" name="Picture 16">
            <a:hlinkClick r:id="rId14"/>
            <a:extLst>
              <a:ext uri="{FF2B5EF4-FFF2-40B4-BE49-F238E27FC236}">
                <a16:creationId xmlns:a16="http://schemas.microsoft.com/office/drawing/2014/main" id="{340895B8-CF61-4998-A8AF-A701D521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14" y="5786788"/>
            <a:ext cx="1217358" cy="2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D807A-DBE8-D21B-8FC0-F2F27C0881C8}"/>
              </a:ext>
            </a:extLst>
          </p:cNvPr>
          <p:cNvSpPr txBox="1"/>
          <p:nvPr/>
        </p:nvSpPr>
        <p:spPr>
          <a:xfrm>
            <a:off x="9055536" y="1139781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FD926FEB-9DA0-47A2-A0B3-7FA114025711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C15A4A2E-BB25-DB23-0ACF-F1203F70A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719" y="1445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Аппаратная микробиология + </a:t>
            </a:r>
            <a:r>
              <a:rPr lang="en-US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MALDI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08066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4565830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1820526" y="1308362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303329" y="1285319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B190D6-9419-4FB0-8488-D8C329BB34D5}"/>
              </a:ext>
            </a:extLst>
          </p:cNvPr>
          <p:cNvSpPr txBox="1"/>
          <p:nvPr/>
        </p:nvSpPr>
        <p:spPr>
          <a:xfrm>
            <a:off x="4698913" y="1285319"/>
            <a:ext cx="11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1 </a:t>
            </a:r>
            <a:r>
              <a:rPr lang="ru-RU" dirty="0" err="1">
                <a:solidFill>
                  <a:srgbClr val="97005D"/>
                </a:solidFill>
                <a:latin typeface="PF DinDisplay Pro"/>
              </a:rPr>
              <a:t>пг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 2025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EC39A12-01DC-481B-8E86-1F124DDE1216}"/>
              </a:ext>
            </a:extLst>
          </p:cNvPr>
          <p:cNvCxnSpPr>
            <a:cxnSpLocks/>
          </p:cNvCxnSpPr>
          <p:nvPr/>
        </p:nvCxnSpPr>
        <p:spPr>
          <a:xfrm>
            <a:off x="5960985" y="1538791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 36">
            <a:extLst>
              <a:ext uri="{FF2B5EF4-FFF2-40B4-BE49-F238E27FC236}">
                <a16:creationId xmlns:a16="http://schemas.microsoft.com/office/drawing/2014/main" id="{32D2F99B-6110-402A-9BAD-065F47954F89}"/>
              </a:ext>
            </a:extLst>
          </p:cNvPr>
          <p:cNvSpPr/>
          <p:nvPr/>
        </p:nvSpPr>
        <p:spPr>
          <a:xfrm>
            <a:off x="6002169" y="1995573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48" name="Равно 47">
            <a:extLst>
              <a:ext uri="{FF2B5EF4-FFF2-40B4-BE49-F238E27FC236}">
                <a16:creationId xmlns:a16="http://schemas.microsoft.com/office/drawing/2014/main" id="{C659C175-54A6-4E07-BD05-63FCCC564EA8}"/>
              </a:ext>
            </a:extLst>
          </p:cNvPr>
          <p:cNvSpPr/>
          <p:nvPr/>
        </p:nvSpPr>
        <p:spPr>
          <a:xfrm>
            <a:off x="6008158" y="2876942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51" name="Равно 50">
            <a:extLst>
              <a:ext uri="{FF2B5EF4-FFF2-40B4-BE49-F238E27FC236}">
                <a16:creationId xmlns:a16="http://schemas.microsoft.com/office/drawing/2014/main" id="{A96838F8-42C5-41E2-9721-8D1605ACDBCB}"/>
              </a:ext>
            </a:extLst>
          </p:cNvPr>
          <p:cNvSpPr/>
          <p:nvPr/>
        </p:nvSpPr>
        <p:spPr>
          <a:xfrm>
            <a:off x="6002168" y="3814608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64" name="Равно 63">
            <a:extLst>
              <a:ext uri="{FF2B5EF4-FFF2-40B4-BE49-F238E27FC236}">
                <a16:creationId xmlns:a16="http://schemas.microsoft.com/office/drawing/2014/main" id="{991D83F3-3A9D-42DA-9D70-854357C9CFFB}"/>
              </a:ext>
            </a:extLst>
          </p:cNvPr>
          <p:cNvSpPr/>
          <p:nvPr/>
        </p:nvSpPr>
        <p:spPr>
          <a:xfrm>
            <a:off x="5998259" y="4752274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65" name="Равно 64">
            <a:extLst>
              <a:ext uri="{FF2B5EF4-FFF2-40B4-BE49-F238E27FC236}">
                <a16:creationId xmlns:a16="http://schemas.microsoft.com/office/drawing/2014/main" id="{6AEF28CB-123A-4E7E-94F4-8AE48DA7B546}"/>
              </a:ext>
            </a:extLst>
          </p:cNvPr>
          <p:cNvSpPr/>
          <p:nvPr/>
        </p:nvSpPr>
        <p:spPr>
          <a:xfrm>
            <a:off x="6022957" y="5657846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0647DD40-006B-4414-9848-AB0C84B1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805630"/>
              </p:ext>
            </p:extLst>
          </p:nvPr>
        </p:nvGraphicFramePr>
        <p:xfrm>
          <a:off x="6497136" y="3167359"/>
          <a:ext cx="4179495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67B594DE-18D8-48EA-8F82-DEB8B78CF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11179"/>
              </p:ext>
            </p:extLst>
          </p:nvPr>
        </p:nvGraphicFramePr>
        <p:xfrm>
          <a:off x="6521834" y="733588"/>
          <a:ext cx="4155277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>
            <a:hlinkClick r:id="rId4"/>
            <a:extLst>
              <a:ext uri="{FF2B5EF4-FFF2-40B4-BE49-F238E27FC236}">
                <a16:creationId xmlns:a16="http://schemas.microsoft.com/office/drawing/2014/main" id="{9382B9D9-D57D-49F6-8D8C-4B61B243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13" y="1898831"/>
            <a:ext cx="1341172" cy="5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hlinkClick r:id="rId4"/>
            <a:extLst>
              <a:ext uri="{FF2B5EF4-FFF2-40B4-BE49-F238E27FC236}">
                <a16:creationId xmlns:a16="http://schemas.microsoft.com/office/drawing/2014/main" id="{5E9D84B3-A412-4A8E-BFA2-A7379199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53" y="1903630"/>
            <a:ext cx="1341172" cy="5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hlinkClick r:id="rId4"/>
            <a:extLst>
              <a:ext uri="{FF2B5EF4-FFF2-40B4-BE49-F238E27FC236}">
                <a16:creationId xmlns:a16="http://schemas.microsoft.com/office/drawing/2014/main" id="{12462C52-F6D3-41F4-95B4-30E17C98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41" y="1898831"/>
            <a:ext cx="1341172" cy="5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hlinkClick r:id="rId6"/>
            <a:extLst>
              <a:ext uri="{FF2B5EF4-FFF2-40B4-BE49-F238E27FC236}">
                <a16:creationId xmlns:a16="http://schemas.microsoft.com/office/drawing/2014/main" id="{B8860DCD-BC65-4D66-B18F-3DD04625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25" y="2557080"/>
            <a:ext cx="976790" cy="9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hlinkClick r:id="rId6"/>
            <a:extLst>
              <a:ext uri="{FF2B5EF4-FFF2-40B4-BE49-F238E27FC236}">
                <a16:creationId xmlns:a16="http://schemas.microsoft.com/office/drawing/2014/main" id="{760C56F7-CAFA-4D29-A052-116007A0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13" y="2576609"/>
            <a:ext cx="976790" cy="9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hlinkClick r:id="rId6"/>
            <a:extLst>
              <a:ext uri="{FF2B5EF4-FFF2-40B4-BE49-F238E27FC236}">
                <a16:creationId xmlns:a16="http://schemas.microsoft.com/office/drawing/2014/main" id="{01ACA3D9-66CC-48CC-BA1A-E3EAA708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78" y="2558575"/>
            <a:ext cx="976790" cy="9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hlinkClick r:id="rId8"/>
            <a:extLst>
              <a:ext uri="{FF2B5EF4-FFF2-40B4-BE49-F238E27FC236}">
                <a16:creationId xmlns:a16="http://schemas.microsoft.com/office/drawing/2014/main" id="{D5BA0B9B-D668-47AC-ABED-F53F2B27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40" y="3742751"/>
            <a:ext cx="1261894" cy="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>
            <a:hlinkClick r:id="rId8"/>
            <a:extLst>
              <a:ext uri="{FF2B5EF4-FFF2-40B4-BE49-F238E27FC236}">
                <a16:creationId xmlns:a16="http://schemas.microsoft.com/office/drawing/2014/main" id="{9DBAF5B0-78CF-4163-8E00-AA508EAE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61" y="3742751"/>
            <a:ext cx="1261894" cy="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hlinkClick r:id="rId8"/>
            <a:extLst>
              <a:ext uri="{FF2B5EF4-FFF2-40B4-BE49-F238E27FC236}">
                <a16:creationId xmlns:a16="http://schemas.microsoft.com/office/drawing/2014/main" id="{8E497B7C-9B4A-4532-9153-AA44666E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73" y="3742751"/>
            <a:ext cx="1261894" cy="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cenker Biological Technology Co.,Ltd.">
            <a:hlinkClick r:id="rId10"/>
            <a:extLst>
              <a:ext uri="{FF2B5EF4-FFF2-40B4-BE49-F238E27FC236}">
                <a16:creationId xmlns:a16="http://schemas.microsoft.com/office/drawing/2014/main" id="{A76E1D27-5AF9-4AE8-905C-543AD101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04" y="4770900"/>
            <a:ext cx="1093774" cy="3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Scenker Biological Technology Co.,Ltd.">
            <a:hlinkClick r:id="rId10"/>
            <a:extLst>
              <a:ext uri="{FF2B5EF4-FFF2-40B4-BE49-F238E27FC236}">
                <a16:creationId xmlns:a16="http://schemas.microsoft.com/office/drawing/2014/main" id="{1D446FBE-C125-4018-BED9-A80EE1F5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08" y="4789188"/>
            <a:ext cx="1093774" cy="3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Scenker Biological Technology Co.,Ltd.">
            <a:hlinkClick r:id="rId10"/>
            <a:extLst>
              <a:ext uri="{FF2B5EF4-FFF2-40B4-BE49-F238E27FC236}">
                <a16:creationId xmlns:a16="http://schemas.microsoft.com/office/drawing/2014/main" id="{5385326C-B66A-45F6-83DE-02A03E13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37" y="4789188"/>
            <a:ext cx="1093774" cy="3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АО «Эрба Рус» - российское представительство холдинга Erba Mannheim (Erba Group) ">
            <a:hlinkClick r:id="rId12"/>
            <a:extLst>
              <a:ext uri="{FF2B5EF4-FFF2-40B4-BE49-F238E27FC236}">
                <a16:creationId xmlns:a16="http://schemas.microsoft.com/office/drawing/2014/main" id="{F8824D38-60B4-48E1-BBF9-A0E47CF0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04" y="5489604"/>
            <a:ext cx="1500261" cy="6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АО «Эрба Рус» - российское представительство холдинга Erba Mannheim (Erba Group) ">
            <a:hlinkClick r:id="rId12"/>
            <a:extLst>
              <a:ext uri="{FF2B5EF4-FFF2-40B4-BE49-F238E27FC236}">
                <a16:creationId xmlns:a16="http://schemas.microsoft.com/office/drawing/2014/main" id="{DEBB329B-F337-4E5D-B483-FE325CE9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39" y="5482924"/>
            <a:ext cx="1500261" cy="6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АО «Эрба Рус» - российское представительство холдинга Erba Mannheim (Erba Group) ">
            <a:hlinkClick r:id="rId12"/>
            <a:extLst>
              <a:ext uri="{FF2B5EF4-FFF2-40B4-BE49-F238E27FC236}">
                <a16:creationId xmlns:a16="http://schemas.microsoft.com/office/drawing/2014/main" id="{E05E7253-57E9-4A7E-9308-21A74655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32" y="5482923"/>
            <a:ext cx="1500261" cy="6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73F135-407A-A7CF-0A23-DFED10C6A4D3}"/>
              </a:ext>
            </a:extLst>
          </p:cNvPr>
          <p:cNvSpPr txBox="1"/>
          <p:nvPr/>
        </p:nvSpPr>
        <p:spPr>
          <a:xfrm>
            <a:off x="9431770" y="711086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5" name="Рисунок 4_6">
            <a:extLst>
              <a:ext uri="{FF2B5EF4-FFF2-40B4-BE49-F238E27FC236}">
                <a16:creationId xmlns:a16="http://schemas.microsoft.com/office/drawing/2014/main" id="{EE5D3467-E03A-6D97-21D3-5B1F693AC43B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MDpro_cover_word">
            <a:extLst>
              <a:ext uri="{FF2B5EF4-FFF2-40B4-BE49-F238E27FC236}">
                <a16:creationId xmlns:a16="http://schemas.microsoft.com/office/drawing/2014/main" id="{72ED2C51-8124-8FC4-2613-3DF9D1169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6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C7D47D8-C6A4-E325-2F78-86804F62B1B7}"/>
              </a:ext>
            </a:extLst>
          </p:cNvPr>
          <p:cNvSpPr/>
          <p:nvPr/>
        </p:nvSpPr>
        <p:spPr>
          <a:xfrm>
            <a:off x="224006" y="232899"/>
            <a:ext cx="8446777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Мировой рынок </a:t>
            </a:r>
            <a:r>
              <a:rPr lang="en-GB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r>
              <a:rPr lang="ru-RU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 объем и темпы роста</a:t>
            </a:r>
          </a:p>
        </p:txBody>
      </p:sp>
      <p:pic>
        <p:nvPicPr>
          <p:cNvPr id="5" name="Рисунок 4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074342A6-54E9-A9D9-AE7E-47FDCC4D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9" y="1057156"/>
            <a:ext cx="6679021" cy="5731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114C2-CF11-C401-16BE-F7D425F4EB77}"/>
              </a:ext>
            </a:extLst>
          </p:cNvPr>
          <p:cNvSpPr txBox="1"/>
          <p:nvPr/>
        </p:nvSpPr>
        <p:spPr>
          <a:xfrm>
            <a:off x="-261399" y="162376"/>
            <a:ext cx="1038717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Объем и динамика мирового рынка медицинских изделий </a:t>
            </a:r>
            <a:r>
              <a:rPr lang="en-US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endParaRPr lang="ru-RU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80C9F8E7-4CCD-C69F-723B-F559C3F34A2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61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83FA3-3977-49E4-8A8F-9ED53A4A09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3868" y="40932"/>
            <a:ext cx="8924264" cy="825500"/>
          </a:xfrm>
        </p:spPr>
        <p:txBody>
          <a:bodyPr/>
          <a:lstStyle/>
          <a:p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Содействие передовым разработкам медицинских изделий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3EE1F-7C76-4899-8E22-9F1265B903E3}"/>
              </a:ext>
            </a:extLst>
          </p:cNvPr>
          <p:cNvSpPr txBox="1"/>
          <p:nvPr/>
        </p:nvSpPr>
        <p:spPr>
          <a:xfrm>
            <a:off x="507413" y="957090"/>
            <a:ext cx="85432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Проектирование и разработка медицинских изделий и их компонентов в соответствии с требованиями ГОСТ </a:t>
            </a:r>
            <a:r>
              <a:rPr lang="en-US" sz="1600" dirty="0">
                <a:solidFill>
                  <a:prstClr val="black"/>
                </a:solidFill>
                <a:latin typeface="Arial MT"/>
              </a:rPr>
              <a:t>ISO 13485-2017</a:t>
            </a:r>
            <a:r>
              <a:rPr lang="ru-RU" sz="1600" dirty="0">
                <a:solidFill>
                  <a:prstClr val="black"/>
                </a:solidFill>
                <a:latin typeface="Arial MT"/>
              </a:rPr>
              <a:t> и ГОСТ </a:t>
            </a:r>
            <a:r>
              <a:rPr lang="en-US" sz="1600" dirty="0">
                <a:solidFill>
                  <a:prstClr val="black"/>
                </a:solidFill>
                <a:latin typeface="Arial MT"/>
              </a:rPr>
              <a:t>ISO 14971-2021</a:t>
            </a:r>
            <a:r>
              <a:rPr lang="ru-RU" sz="1600" dirty="0">
                <a:solidFill>
                  <a:prstClr val="black"/>
                </a:solidFill>
                <a:latin typeface="Arial MT"/>
              </a:rPr>
              <a:t>: разработка конструкции, схемотехники, программного обеспечения, технологии изготовления. 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Реверс-инжиниринг медицинских изделий и их компонентов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Выполнение комплекса инжиниринговых работ, реализуемых</a:t>
            </a:r>
            <a:br>
              <a:rPr lang="ru-RU" sz="1600" dirty="0">
                <a:solidFill>
                  <a:prstClr val="black"/>
                </a:solidFill>
                <a:latin typeface="Arial MT"/>
              </a:rPr>
            </a:br>
            <a:r>
              <a:rPr lang="ru-RU" sz="1600" dirty="0">
                <a:solidFill>
                  <a:prstClr val="black"/>
                </a:solidFill>
                <a:latin typeface="Arial MT"/>
              </a:rPr>
              <a:t>в рамках НИОКР заказчиков.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Прототипирование, изготовление макетов и опытных образцов медицинских изделий.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Адаптация технологий до медицинских.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Разработка универсальных платформенных решений и модулей для медицинского приборостроения.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Разработка и оформление технической документации на медицинские изделия  в соответствии с требованиями ГОСТ: ЕСКД, ЕСПД, ЕСТД, СРПП, СИБИД и др.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Разработка программ и методик, организация испытаний и апробация медицинских изделий, комплексов и программных решений.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Стандартизация и метрология в области медицинских изделий.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Arial MT"/>
              </a:rPr>
              <a:t>Реализация НИОКР и разработка медицинских изделий, в том числе </a:t>
            </a:r>
            <a:r>
              <a:rPr lang="ru-RU" sz="1600" b="1" dirty="0">
                <a:solidFill>
                  <a:srgbClr val="002060"/>
                </a:solidFill>
                <a:latin typeface="Arial MT"/>
              </a:rPr>
              <a:t>в области </a:t>
            </a:r>
            <a:r>
              <a:rPr lang="en-GB" sz="1600" b="1" dirty="0">
                <a:solidFill>
                  <a:srgbClr val="002060"/>
                </a:solidFill>
                <a:latin typeface="Arial MT"/>
              </a:rPr>
              <a:t>in-vitro </a:t>
            </a:r>
            <a:r>
              <a:rPr lang="ru-RU" sz="1600" b="1" dirty="0">
                <a:solidFill>
                  <a:srgbClr val="002060"/>
                </a:solidFill>
                <a:latin typeface="Arial MT"/>
              </a:rPr>
              <a:t>диагностики и автоматизации проведения исследований</a:t>
            </a:r>
            <a:r>
              <a:rPr lang="ru-RU" sz="1600" dirty="0">
                <a:solidFill>
                  <a:srgbClr val="002060"/>
                </a:solidFill>
                <a:latin typeface="Arial MT"/>
              </a:rPr>
              <a:t>.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endParaRPr lang="ru-RU" sz="1600" dirty="0">
              <a:solidFill>
                <a:prstClr val="black"/>
              </a:solidFill>
              <a:latin typeface="Arial MT"/>
            </a:endParaRPr>
          </a:p>
          <a:p>
            <a:pPr defTabSz="457200"/>
            <a:r>
              <a:rPr lang="ru-RU" sz="1600" dirty="0">
                <a:solidFill>
                  <a:prstClr val="black"/>
                </a:solidFill>
                <a:latin typeface="Arial MT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7BE83-EC0B-08BF-A733-A1241E9F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5" y="866432"/>
            <a:ext cx="3704895" cy="1431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61901-FB7B-6FB2-B23D-856E981E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86" y="2206825"/>
            <a:ext cx="2257708" cy="30102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08B3-AF21-421B-710B-02E152C1B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2" y="6220069"/>
            <a:ext cx="2374423" cy="38680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CD1A59-3477-2F1F-C351-D2B7EF1C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36" y="6118575"/>
            <a:ext cx="1868822" cy="4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784E6DD-1F88-D44B-B1CA-B5210E24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47" y="5989776"/>
            <a:ext cx="2574335" cy="8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0E602EF-0B40-834A-5DB0-F67AD6A0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26" y="5774037"/>
            <a:ext cx="2131437" cy="12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FA76B1A4-3C39-B260-B73D-05F486C6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098" y="5939029"/>
            <a:ext cx="610806" cy="72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D4C4ABB-6DD7-1732-3E53-2BAAB9E1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45" y="5939029"/>
            <a:ext cx="772062" cy="8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9">
            <a:extLst>
              <a:ext uri="{FF2B5EF4-FFF2-40B4-BE49-F238E27FC236}">
                <a16:creationId xmlns:a16="http://schemas.microsoft.com/office/drawing/2014/main" id="{8F82DBC7-B6FF-EB35-0D7C-4BD9A539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254" y="5943514"/>
            <a:ext cx="682812" cy="8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2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1C1A-D9A0-6992-313C-FD5EC91B1CBC}"/>
              </a:ext>
            </a:extLst>
          </p:cNvPr>
          <p:cNvSpPr txBox="1">
            <a:spLocks/>
          </p:cNvSpPr>
          <p:nvPr/>
        </p:nvSpPr>
        <p:spPr>
          <a:xfrm>
            <a:off x="407367" y="248604"/>
            <a:ext cx="8447265" cy="4271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6E2D91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2400" kern="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Комитет по обращению медицинских изделий ФЛМ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18B72-1014-9A80-DBA7-EAD3451E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3" y="2408321"/>
            <a:ext cx="2524217" cy="118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4C1A8-1915-9E97-18D8-E92F236887AE}"/>
              </a:ext>
            </a:extLst>
          </p:cNvPr>
          <p:cNvSpPr txBox="1"/>
          <p:nvPr/>
        </p:nvSpPr>
        <p:spPr>
          <a:xfrm>
            <a:off x="3469178" y="948690"/>
            <a:ext cx="83114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Сопровождение участия производителей и поставщиков изделий </a:t>
            </a:r>
            <a:r>
              <a:rPr lang="en-GB" dirty="0"/>
              <a:t>IVD</a:t>
            </a:r>
            <a:r>
              <a:rPr lang="ru-RU" dirty="0"/>
              <a:t> в проекте </a:t>
            </a:r>
            <a:r>
              <a:rPr lang="ru-RU" b="1" dirty="0"/>
              <a:t>«ОДНО ОКНО» </a:t>
            </a:r>
            <a:r>
              <a:rPr lang="ru-RU" dirty="0"/>
              <a:t>ФГБУ «ВНИИИМТ» Росздравнадзора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Мониторинг и анализ нормативной базы регулирования обращения МИ, разъяснение основных ее положений компаниям и участие в разработке проектов нормативных актов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Формирование консолидированной позиции отрасли по вопросам ее регулирования и выстраивание эффективного диалога с регуляторами (МЗ, РЗН, МПТ, ТПП и др.)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Обсуждение законодательных инициатив, выработка позиции по важнейшим для отрасли вопросам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Содействие эффективному взаимодействию компаний с органами власти и регуляторами рынка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Мониторинг рынка медицинских изделий и информационное обеспечение членов ФЛМ по вопросам состояния индустрии и ключевых тенденций ее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Выявление потенциала для организации в РФ новых собственных или локализованных производств по перспективным направлениям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Обеспечение полномасштабного перехода предприятий отрасли на новый качественный уровень с внедрением международных стандартов системы менеджмента качества (</a:t>
            </a:r>
            <a:r>
              <a:rPr lang="en-US" dirty="0"/>
              <a:t>ISO 13485</a:t>
            </a:r>
            <a:r>
              <a:rPr lang="ru-RU" dirty="0"/>
              <a:t>) и менеджмента рисков (</a:t>
            </a:r>
            <a:r>
              <a:rPr lang="en-US" dirty="0"/>
              <a:t>ISO 14971)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953A3-8236-AEBA-A1CE-4525B8C7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38" y="3954748"/>
            <a:ext cx="2439352" cy="15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24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2095" y="1775573"/>
            <a:ext cx="927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Спасибо за внимание!</a:t>
            </a:r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087F5784-625B-540A-E290-35253D331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8" y="313462"/>
            <a:ext cx="2530586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85B704-6340-73F1-C481-A6D21F5B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3" y="4666928"/>
            <a:ext cx="3371862" cy="5492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CAF606-E0E0-1148-A5E5-30FB83BEB166}"/>
              </a:ext>
            </a:extLst>
          </p:cNvPr>
          <p:cNvSpPr/>
          <p:nvPr/>
        </p:nvSpPr>
        <p:spPr>
          <a:xfrm>
            <a:off x="7381691" y="5417840"/>
            <a:ext cx="4752528" cy="1440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Москва, Варшавское шоссе, 125</a:t>
            </a:r>
          </a:p>
          <a:p>
            <a:pPr algn="ctr"/>
            <a:r>
              <a:rPr lang="ru-RU" dirty="0"/>
              <a:t>тел.</a:t>
            </a:r>
            <a:r>
              <a:rPr lang="en-US" dirty="0"/>
              <a:t>:</a:t>
            </a:r>
            <a:r>
              <a:rPr lang="ru-RU" dirty="0"/>
              <a:t> +7 (495) 638-57-05</a:t>
            </a:r>
          </a:p>
          <a:p>
            <a:pPr algn="ctr"/>
            <a:r>
              <a:rPr lang="en-US" dirty="0">
                <a:hlinkClick r:id="rId4"/>
              </a:rPr>
              <a:t>www.md-pro.ru</a:t>
            </a:r>
            <a:r>
              <a:rPr lang="en-US" dirty="0"/>
              <a:t>                                                                        </a:t>
            </a:r>
          </a:p>
          <a:p>
            <a:pPr algn="ctr"/>
            <a:r>
              <a:rPr lang="en-US" dirty="0">
                <a:hlinkClick r:id="rId5"/>
              </a:rPr>
              <a:t>info@md-pro.ru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Picture 2" descr="MDpro_cover_word">
            <a:extLst>
              <a:ext uri="{FF2B5EF4-FFF2-40B4-BE49-F238E27FC236}">
                <a16:creationId xmlns:a16="http://schemas.microsoft.com/office/drawing/2014/main" id="{F9969C14-5227-B53E-93A7-95F220C37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901501" y="4630759"/>
            <a:ext cx="1224136" cy="5854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EF9DC9-0091-D285-58E9-F7CED8B9E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01" y="3051066"/>
            <a:ext cx="1579693" cy="15796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0F9405-3662-D4A6-7375-5996D37378ED}"/>
              </a:ext>
            </a:extLst>
          </p:cNvPr>
          <p:cNvSpPr/>
          <p:nvPr/>
        </p:nvSpPr>
        <p:spPr>
          <a:xfrm>
            <a:off x="225831" y="5417840"/>
            <a:ext cx="4752528" cy="1440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Москва, Нагорный проезд, 7 с.1</a:t>
            </a:r>
          </a:p>
          <a:p>
            <a:pPr algn="ctr"/>
            <a:r>
              <a:rPr lang="ru-RU" dirty="0"/>
              <a:t>тел.</a:t>
            </a:r>
            <a:r>
              <a:rPr lang="en-US" dirty="0"/>
              <a:t>:</a:t>
            </a:r>
            <a:r>
              <a:rPr lang="ru-RU" dirty="0"/>
              <a:t> +7 (49</a:t>
            </a:r>
            <a:r>
              <a:rPr lang="en-US" dirty="0"/>
              <a:t>9</a:t>
            </a:r>
            <a:r>
              <a:rPr lang="ru-RU" dirty="0"/>
              <a:t>) </a:t>
            </a:r>
            <a:r>
              <a:rPr lang="en-US" dirty="0"/>
              <a:t>653</a:t>
            </a:r>
            <a:r>
              <a:rPr lang="ru-RU" dirty="0"/>
              <a:t>-</a:t>
            </a:r>
            <a:r>
              <a:rPr lang="en-US" dirty="0"/>
              <a:t>79-14</a:t>
            </a:r>
            <a:endParaRPr lang="ru-RU" dirty="0"/>
          </a:p>
          <a:p>
            <a:pPr algn="ctr"/>
            <a:r>
              <a:rPr lang="en-US" dirty="0">
                <a:hlinkClick r:id="rId8"/>
              </a:rPr>
              <a:t>www.meditex.ru</a:t>
            </a:r>
            <a:r>
              <a:rPr lang="en-US" dirty="0"/>
              <a:t>                                                                        </a:t>
            </a:r>
          </a:p>
          <a:p>
            <a:pPr algn="ctr"/>
            <a:r>
              <a:rPr lang="en-US" dirty="0">
                <a:hlinkClick r:id="rId9"/>
              </a:rPr>
              <a:t>av@meditex.ru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0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D1C1808-AF4F-E8D2-9AB0-36747942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477"/>
            <a:ext cx="5940425" cy="296291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BDCFF15E-9047-EAE1-B477-4B7C19FE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4477"/>
            <a:ext cx="5940425" cy="2992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7D59FD-2242-2028-7BBC-6CBB5A4859EF}"/>
              </a:ext>
            </a:extLst>
          </p:cNvPr>
          <p:cNvSpPr txBox="1"/>
          <p:nvPr/>
        </p:nvSpPr>
        <p:spPr>
          <a:xfrm>
            <a:off x="402744" y="232599"/>
            <a:ext cx="1080106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Динамика и структура роста мирового рынка </a:t>
            </a:r>
            <a:r>
              <a:rPr lang="en-US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endParaRPr lang="ru-RU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Рисунок 4_6">
            <a:extLst>
              <a:ext uri="{FF2B5EF4-FFF2-40B4-BE49-F238E27FC236}">
                <a16:creationId xmlns:a16="http://schemas.microsoft.com/office/drawing/2014/main" id="{4C59E747-0E58-C26D-13E7-9AE63E046B7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78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84C6DF9E-A13A-F6B9-DBB1-6AD6207609E2}"/>
              </a:ext>
            </a:extLst>
          </p:cNvPr>
          <p:cNvSpPr/>
          <p:nvPr/>
        </p:nvSpPr>
        <p:spPr>
          <a:xfrm>
            <a:off x="224006" y="232899"/>
            <a:ext cx="6187826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Мировой рынок </a:t>
            </a:r>
            <a:r>
              <a:rPr lang="en-GB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r>
              <a:rPr lang="ru-RU" sz="3200" b="0" strike="noStrike" spc="-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 структура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54EDD-1BA7-81B4-6FFA-EBCC5803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4" y="2040232"/>
            <a:ext cx="6056527" cy="301368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263334A8-5BE2-D41E-D227-36A63645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040232"/>
            <a:ext cx="5994400" cy="309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C3EE7-1B1C-4C35-6A13-EF53CE652759}"/>
              </a:ext>
            </a:extLst>
          </p:cNvPr>
          <p:cNvSpPr txBox="1"/>
          <p:nvPr/>
        </p:nvSpPr>
        <p:spPr>
          <a:xfrm>
            <a:off x="402744" y="232599"/>
            <a:ext cx="8569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Структура мирового рынка медицинских изделий </a:t>
            </a:r>
            <a:r>
              <a:rPr lang="en-US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endParaRPr lang="ru-RU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6" name="Рисунок 4_6">
            <a:extLst>
              <a:ext uri="{FF2B5EF4-FFF2-40B4-BE49-F238E27FC236}">
                <a16:creationId xmlns:a16="http://schemas.microsoft.com/office/drawing/2014/main" id="{E4EF70D3-A84E-CE13-14C1-2DD09B55DE7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1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араллельный, Печать&#10;&#10;Автоматически созданное описание">
            <a:extLst>
              <a:ext uri="{FF2B5EF4-FFF2-40B4-BE49-F238E27FC236}">
                <a16:creationId xmlns:a16="http://schemas.microsoft.com/office/drawing/2014/main" id="{BB1D2B16-12A1-E975-6F7D-B3E97BDA9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4" y="917687"/>
            <a:ext cx="9005104" cy="5461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D3CD1-E0FD-3C10-8C63-1D396C5A1777}"/>
              </a:ext>
            </a:extLst>
          </p:cNvPr>
          <p:cNvSpPr txBox="1"/>
          <p:nvPr/>
        </p:nvSpPr>
        <p:spPr>
          <a:xfrm>
            <a:off x="402744" y="232599"/>
            <a:ext cx="8569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Экосистема рынка </a:t>
            </a:r>
            <a:r>
              <a:rPr lang="en-US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endParaRPr lang="ru-RU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426F57B2-CA4A-8671-BB3F-5ED6EFD773A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69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EB51B-403B-87E5-A87A-F1F0E661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1CD6FE-EC86-C023-7167-0BDD42312FC9}"/>
              </a:ext>
            </a:extLst>
          </p:cNvPr>
          <p:cNvSpPr txBox="1"/>
          <p:nvPr/>
        </p:nvSpPr>
        <p:spPr>
          <a:xfrm>
            <a:off x="402744" y="232599"/>
            <a:ext cx="8569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Ключевые параметры рынка медицинских изделий РФ</a:t>
            </a:r>
          </a:p>
        </p:txBody>
      </p:sp>
      <p:pic>
        <p:nvPicPr>
          <p:cNvPr id="5" name="Рисунок 4_6">
            <a:extLst>
              <a:ext uri="{FF2B5EF4-FFF2-40B4-BE49-F238E27FC236}">
                <a16:creationId xmlns:a16="http://schemas.microsoft.com/office/drawing/2014/main" id="{CC6A5FD0-0D13-BBB1-0D84-FF7DF9AF37C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E594B7-0902-C2D5-AFF3-93F733E74CB7}"/>
              </a:ext>
            </a:extLst>
          </p:cNvPr>
          <p:cNvGraphicFramePr>
            <a:graphicFrameLocks/>
          </p:cNvGraphicFramePr>
          <p:nvPr/>
        </p:nvGraphicFramePr>
        <p:xfrm>
          <a:off x="-511519" y="1003826"/>
          <a:ext cx="5955171" cy="523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B172F4E-5180-1EC1-B582-65D524259889}"/>
              </a:ext>
            </a:extLst>
          </p:cNvPr>
          <p:cNvGraphicFramePr>
            <a:graphicFrameLocks/>
          </p:cNvGraphicFramePr>
          <p:nvPr/>
        </p:nvGraphicFramePr>
        <p:xfrm>
          <a:off x="3699367" y="17750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 descr="MDpro_cover_word">
            <a:extLst>
              <a:ext uri="{FF2B5EF4-FFF2-40B4-BE49-F238E27FC236}">
                <a16:creationId xmlns:a16="http://schemas.microsoft.com/office/drawing/2014/main" id="{6B333669-E555-0F26-62F7-A78BC826F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10">
            <a:extLst>
              <a:ext uri="{FF2B5EF4-FFF2-40B4-BE49-F238E27FC236}">
                <a16:creationId xmlns:a16="http://schemas.microsoft.com/office/drawing/2014/main" id="{E0944349-349B-FE82-2535-7F3B269D6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110776"/>
              </p:ext>
            </p:extLst>
          </p:nvPr>
        </p:nvGraphicFramePr>
        <p:xfrm>
          <a:off x="7973319" y="1422749"/>
          <a:ext cx="3944198" cy="330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5A464D1-9193-5F86-D230-AD8E9CB7C150}"/>
              </a:ext>
            </a:extLst>
          </p:cNvPr>
          <p:cNvGrpSpPr/>
          <p:nvPr/>
        </p:nvGrpSpPr>
        <p:grpSpPr>
          <a:xfrm>
            <a:off x="7973319" y="4857013"/>
            <a:ext cx="4361940" cy="1043597"/>
            <a:chOff x="349920" y="5434920"/>
            <a:chExt cx="4361940" cy="1043597"/>
          </a:xfrm>
        </p:grpSpPr>
        <p:sp>
          <p:nvSpPr>
            <p:cNvPr id="8" name="CustomShape 7">
              <a:extLst>
                <a:ext uri="{FF2B5EF4-FFF2-40B4-BE49-F238E27FC236}">
                  <a16:creationId xmlns:a16="http://schemas.microsoft.com/office/drawing/2014/main" id="{9256089D-DD76-BEDF-D624-7695DDAA6A96}"/>
                </a:ext>
              </a:extLst>
            </p:cNvPr>
            <p:cNvSpPr/>
            <p:nvPr/>
          </p:nvSpPr>
          <p:spPr>
            <a:xfrm>
              <a:off x="349920" y="5434920"/>
              <a:ext cx="4151880" cy="7372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 </a:t>
              </a:r>
              <a:r>
                <a:rPr lang="ru-RU" sz="1400" b="0" strike="noStrike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Объем импортных </a:t>
              </a:r>
              <a:r>
                <a:rPr lang="ru-RU" sz="1400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материалов и </a:t>
              </a:r>
              <a:r>
                <a:rPr lang="ru-RU" sz="1400" b="0" strike="noStrike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комплектующих в составе </a:t>
              </a:r>
              <a:br>
                <a:rPr lang="ru-RU" sz="1400" b="0" strike="noStrike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ru-RU" sz="1400" b="0" strike="noStrike" spc="-1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локальных МИ (оценочно) –</a:t>
              </a:r>
              <a:endParaRPr lang="ru-RU" sz="1400" b="0" strike="noStrike" spc="-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CustomShape 8">
              <a:extLst>
                <a:ext uri="{FF2B5EF4-FFF2-40B4-BE49-F238E27FC236}">
                  <a16:creationId xmlns:a16="http://schemas.microsoft.com/office/drawing/2014/main" id="{6DDC4678-2A9C-854A-4AC4-3CFB5E2A7731}"/>
                </a:ext>
              </a:extLst>
            </p:cNvPr>
            <p:cNvSpPr/>
            <p:nvPr/>
          </p:nvSpPr>
          <p:spPr>
            <a:xfrm>
              <a:off x="2818260" y="5700917"/>
              <a:ext cx="1893600" cy="777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</a:tabLst>
              </a:pPr>
              <a:r>
                <a:rPr lang="ru-RU" sz="4000" b="0" strike="noStrike" spc="-1" dirty="0">
                  <a:solidFill>
                    <a:srgbClr val="C55A1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600" b="0" strike="noStrike" spc="-1" dirty="0">
                  <a:solidFill>
                    <a:srgbClr val="1E537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45</a:t>
              </a:r>
              <a:r>
                <a:rPr lang="ru-RU" sz="1600" b="0" strike="noStrike" spc="-1" dirty="0">
                  <a:solidFill>
                    <a:srgbClr val="1E537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72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BD45BB5-14E7-F200-2FC4-84CF90871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696294"/>
              </p:ext>
            </p:extLst>
          </p:nvPr>
        </p:nvGraphicFramePr>
        <p:xfrm>
          <a:off x="310556" y="904774"/>
          <a:ext cx="4877462" cy="341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B2B919E-E30E-C381-2679-A202E3AE1D2C}"/>
              </a:ext>
            </a:extLst>
          </p:cNvPr>
          <p:cNvSpPr txBox="1">
            <a:spLocks/>
          </p:cNvSpPr>
          <p:nvPr/>
        </p:nvSpPr>
        <p:spPr>
          <a:xfrm>
            <a:off x="597243" y="220436"/>
            <a:ext cx="10729192" cy="4271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Black" panose="020B0604020202020204" pitchFamily="34" charset="0"/>
              </a:rPr>
              <a:t>Рынок </a:t>
            </a: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Black" panose="020B0604020202020204" pitchFamily="34" charset="0"/>
              </a:rPr>
              <a:t>IVD </a:t>
            </a:r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Black" panose="020B0604020202020204" pitchFamily="34" charset="0"/>
              </a:rPr>
              <a:t>в Российской Федерации: структура</a:t>
            </a: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Black" panose="020B0604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Black" panose="020B0604020202020204" pitchFamily="34" charset="0"/>
              </a:rPr>
              <a:t>по области применения средств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D1531F4-FB68-4614-89FA-19178D9B3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385860"/>
              </p:ext>
            </p:extLst>
          </p:nvPr>
        </p:nvGraphicFramePr>
        <p:xfrm>
          <a:off x="5708822" y="1825747"/>
          <a:ext cx="6413253" cy="385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DEBF96-92E9-4F05-2D90-29B35084D87F}"/>
              </a:ext>
            </a:extLst>
          </p:cNvPr>
          <p:cNvSpPr txBox="1"/>
          <p:nvPr/>
        </p:nvSpPr>
        <p:spPr>
          <a:xfrm>
            <a:off x="7276197" y="3754928"/>
            <a:ext cx="1173639" cy="73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Общий объем –  48 млрд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452BA-1000-B812-FA80-4D7DE75285E5}"/>
              </a:ext>
            </a:extLst>
          </p:cNvPr>
          <p:cNvSpPr txBox="1"/>
          <p:nvPr/>
        </p:nvSpPr>
        <p:spPr>
          <a:xfrm>
            <a:off x="402744" y="232599"/>
            <a:ext cx="85692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EuropeEx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Структура российского рынка медицинских изделий </a:t>
            </a:r>
            <a:r>
              <a:rPr lang="en-US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IVD</a:t>
            </a:r>
            <a:endParaRPr lang="ru-RU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Рисунок 4_6">
            <a:extLst>
              <a:ext uri="{FF2B5EF4-FFF2-40B4-BE49-F238E27FC236}">
                <a16:creationId xmlns:a16="http://schemas.microsoft.com/office/drawing/2014/main" id="{387F0737-F9E0-9459-8851-9CCBAAED4D8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MDpro_cover_word">
            <a:extLst>
              <a:ext uri="{FF2B5EF4-FFF2-40B4-BE49-F238E27FC236}">
                <a16:creationId xmlns:a16="http://schemas.microsoft.com/office/drawing/2014/main" id="{9866247D-620B-28D2-45F7-2954B6152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8F495A3-F0B5-D608-3343-9C4445DFF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05166"/>
              </p:ext>
            </p:extLst>
          </p:nvPr>
        </p:nvGraphicFramePr>
        <p:xfrm>
          <a:off x="402744" y="4317321"/>
          <a:ext cx="4571746" cy="245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02A42B-4B3D-0779-82C8-8B81DD598AD0}"/>
              </a:ext>
            </a:extLst>
          </p:cNvPr>
          <p:cNvSpPr txBox="1"/>
          <p:nvPr/>
        </p:nvSpPr>
        <p:spPr>
          <a:xfrm>
            <a:off x="1796841" y="5059505"/>
            <a:ext cx="142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CAGR = 27%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0D45F32-3B96-82C8-0410-AD875FF8D06B}"/>
              </a:ext>
            </a:extLst>
          </p:cNvPr>
          <p:cNvCxnSpPr>
            <a:cxnSpLocks noChangeAspect="1"/>
          </p:cNvCxnSpPr>
          <p:nvPr/>
        </p:nvCxnSpPr>
        <p:spPr>
          <a:xfrm>
            <a:off x="2003355" y="5428837"/>
            <a:ext cx="1008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6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0889" y="268229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Рынок обеспечения лабораторной диагностики 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7F8DBA6-88C8-4509-A6DC-B5068011146B}"/>
              </a:ext>
            </a:extLst>
          </p:cNvPr>
          <p:cNvGraphicFramePr>
            <a:graphicFrameLocks/>
          </p:cNvGraphicFramePr>
          <p:nvPr/>
        </p:nvGraphicFramePr>
        <p:xfrm>
          <a:off x="5295703" y="3654025"/>
          <a:ext cx="45720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F6C5397-7870-4A4E-A8AE-501C0067C20C}"/>
              </a:ext>
            </a:extLst>
          </p:cNvPr>
          <p:cNvSpPr txBox="1"/>
          <p:nvPr/>
        </p:nvSpPr>
        <p:spPr>
          <a:xfrm>
            <a:off x="1775521" y="2344261"/>
            <a:ext cx="3622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97005D"/>
                </a:solidFill>
                <a:latin typeface="PF DinDisplay Pro"/>
              </a:rPr>
              <a:t>Емкость </a:t>
            </a:r>
            <a:r>
              <a:rPr lang="ru-RU">
                <a:solidFill>
                  <a:srgbClr val="97005D"/>
                </a:solidFill>
                <a:latin typeface="PF DinDisplay Pro"/>
              </a:rPr>
              <a:t>рынка более 100 </a:t>
            </a:r>
            <a:r>
              <a:rPr lang="ru-RU" dirty="0">
                <a:solidFill>
                  <a:srgbClr val="97005D"/>
                </a:solidFill>
                <a:latin typeface="PF DinDisplay Pro"/>
              </a:rPr>
              <a:t>млрд рублей в год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97005D"/>
              </a:solidFill>
              <a:latin typeface="PF DinDisplay Pro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97005D"/>
              </a:solidFill>
              <a:latin typeface="PF DinDisplay Pro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97005D"/>
                </a:solidFill>
                <a:latin typeface="PF DinDisplay Pro"/>
              </a:rPr>
              <a:t>В 2024 году резкий рост за счет импортных товаров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97005D"/>
              </a:solidFill>
              <a:latin typeface="PF DinDisplay Pro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97005D"/>
              </a:solidFill>
              <a:latin typeface="PF DinDisplay Pro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97005D"/>
                </a:solidFill>
                <a:latin typeface="PF DinDisplay Pro"/>
              </a:rPr>
              <a:t>2025 год – возврат к тренду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97005D"/>
              </a:solidFill>
              <a:latin typeface="PF DinDisplay Pro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212A17A-4765-420A-9480-3F97548BA7FE}"/>
              </a:ext>
            </a:extLst>
          </p:cNvPr>
          <p:cNvGraphicFramePr>
            <a:graphicFrameLocks/>
          </p:cNvGraphicFramePr>
          <p:nvPr/>
        </p:nvGraphicFramePr>
        <p:xfrm>
          <a:off x="5295703" y="794858"/>
          <a:ext cx="4572000" cy="32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7EBBC4-647C-F9B5-0417-98DF0505AC98}"/>
              </a:ext>
            </a:extLst>
          </p:cNvPr>
          <p:cNvSpPr txBox="1"/>
          <p:nvPr/>
        </p:nvSpPr>
        <p:spPr>
          <a:xfrm>
            <a:off x="8526270" y="129968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6" name="Рисунок 4_6">
            <a:extLst>
              <a:ext uri="{FF2B5EF4-FFF2-40B4-BE49-F238E27FC236}">
                <a16:creationId xmlns:a16="http://schemas.microsoft.com/office/drawing/2014/main" id="{56B13492-58EE-5EEE-4ABF-9BF32EECAAF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MDpro_cover_word">
            <a:extLst>
              <a:ext uri="{FF2B5EF4-FFF2-40B4-BE49-F238E27FC236}">
                <a16:creationId xmlns:a16="http://schemas.microsoft.com/office/drawing/2014/main" id="{51B33C46-B094-6F05-55FF-6B26904AE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1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6864" y="251529"/>
            <a:ext cx="10972800" cy="571500"/>
          </a:xfrm>
        </p:spPr>
        <p:txBody>
          <a:bodyPr/>
          <a:lstStyle/>
          <a:p>
            <a:pPr marL="0" indent="0">
              <a:buNone/>
            </a:pPr>
            <a:r>
              <a:rPr lang="ru-RU" sz="2400" spc="-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Биохимия</a:t>
            </a:r>
            <a:endParaRPr lang="en-US" sz="2400" spc="-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F09F864-3EEA-4DEE-8106-FA959738008D}"/>
              </a:ext>
            </a:extLst>
          </p:cNvPr>
          <p:cNvGraphicFramePr>
            <a:graphicFrameLocks/>
          </p:cNvGraphicFramePr>
          <p:nvPr/>
        </p:nvGraphicFramePr>
        <p:xfrm>
          <a:off x="6180577" y="1192665"/>
          <a:ext cx="423047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A72FF32-1D9D-474E-8679-3C92C3057299}"/>
              </a:ext>
            </a:extLst>
          </p:cNvPr>
          <p:cNvGraphicFramePr>
            <a:graphicFrameLocks/>
          </p:cNvGraphicFramePr>
          <p:nvPr/>
        </p:nvGraphicFramePr>
        <p:xfrm>
          <a:off x="6009812" y="3599571"/>
          <a:ext cx="45720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бъект 3">
            <a:extLst>
              <a:ext uri="{FF2B5EF4-FFF2-40B4-BE49-F238E27FC236}">
                <a16:creationId xmlns:a16="http://schemas.microsoft.com/office/drawing/2014/main" id="{D4D96329-E695-477A-8756-5F0D55628BE1}"/>
              </a:ext>
            </a:extLst>
          </p:cNvPr>
          <p:cNvSpPr txBox="1">
            <a:spLocks/>
          </p:cNvSpPr>
          <p:nvPr/>
        </p:nvSpPr>
        <p:spPr>
          <a:xfrm>
            <a:off x="1952596" y="794858"/>
            <a:ext cx="8229600" cy="4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Tx/>
              <a:buNone/>
              <a:defRPr sz="2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404040"/>
                </a:solidFill>
                <a:latin typeface="PF DinDisplay Pro"/>
              </a:rPr>
              <a:t>Конкурентный анализ (Топ 5)</a:t>
            </a: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43DBBC16-7CAD-4C10-90B6-55D195A1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65" y="1881333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AE4E3054-713E-4AED-95A7-D1FD6158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54" y="2744640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8"/>
            <a:extLst>
              <a:ext uri="{FF2B5EF4-FFF2-40B4-BE49-F238E27FC236}">
                <a16:creationId xmlns:a16="http://schemas.microsoft.com/office/drawing/2014/main" id="{83A456EF-263B-42FE-8C28-0FF7C142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7" y="3751960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10"/>
            <a:extLst>
              <a:ext uri="{FF2B5EF4-FFF2-40B4-BE49-F238E27FC236}">
                <a16:creationId xmlns:a16="http://schemas.microsoft.com/office/drawing/2014/main" id="{74ED91EE-293E-424D-852E-BCF1C3CC8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0" b="17026"/>
          <a:stretch/>
        </p:blipFill>
        <p:spPr bwMode="auto">
          <a:xfrm>
            <a:off x="2086714" y="4463560"/>
            <a:ext cx="1031293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12"/>
            <a:extLst>
              <a:ext uri="{FF2B5EF4-FFF2-40B4-BE49-F238E27FC236}">
                <a16:creationId xmlns:a16="http://schemas.microsoft.com/office/drawing/2014/main" id="{671D4712-CE89-4DA3-9D26-FECBA8C2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5" y="5523889"/>
            <a:ext cx="1464334" cy="4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hlinkClick r:id="rId4"/>
            <a:extLst>
              <a:ext uri="{FF2B5EF4-FFF2-40B4-BE49-F238E27FC236}">
                <a16:creationId xmlns:a16="http://schemas.microsoft.com/office/drawing/2014/main" id="{7B819B27-927E-4D65-9415-DAD54A1F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49" y="2680350"/>
            <a:ext cx="900101" cy="4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hlinkClick r:id="rId6"/>
            <a:extLst>
              <a:ext uri="{FF2B5EF4-FFF2-40B4-BE49-F238E27FC236}">
                <a16:creationId xmlns:a16="http://schemas.microsoft.com/office/drawing/2014/main" id="{F912ED5F-BBE9-4F47-9EDA-C1549F96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35" y="4534262"/>
            <a:ext cx="1080120" cy="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hlinkClick r:id="rId8"/>
            <a:extLst>
              <a:ext uri="{FF2B5EF4-FFF2-40B4-BE49-F238E27FC236}">
                <a16:creationId xmlns:a16="http://schemas.microsoft.com/office/drawing/2014/main" id="{DEB246E6-3C0E-4F37-8AA0-24D9F87B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27" y="2003612"/>
            <a:ext cx="1305145" cy="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hlinkClick r:id="rId10"/>
            <a:extLst>
              <a:ext uri="{FF2B5EF4-FFF2-40B4-BE49-F238E27FC236}">
                <a16:creationId xmlns:a16="http://schemas.microsoft.com/office/drawing/2014/main" id="{C2FF018F-1EE3-44D6-85CF-8F2B38AEF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0" b="17026"/>
          <a:stretch/>
        </p:blipFill>
        <p:spPr bwMode="auto">
          <a:xfrm>
            <a:off x="3859749" y="3508794"/>
            <a:ext cx="1031293" cy="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hlinkClick r:id="rId12"/>
            <a:extLst>
              <a:ext uri="{FF2B5EF4-FFF2-40B4-BE49-F238E27FC236}">
                <a16:creationId xmlns:a16="http://schemas.microsoft.com/office/drawing/2014/main" id="{9A4438DA-5AB3-4B54-AF76-809EA91A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35" y="5506722"/>
            <a:ext cx="1464334" cy="4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E76F188-828D-43FC-8120-3CA864C91003}"/>
              </a:ext>
            </a:extLst>
          </p:cNvPr>
          <p:cNvCxnSpPr>
            <a:cxnSpLocks/>
          </p:cNvCxnSpPr>
          <p:nvPr/>
        </p:nvCxnSpPr>
        <p:spPr>
          <a:xfrm>
            <a:off x="3530715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53D8693-C575-41F2-84C6-C63A2BBBF198}"/>
              </a:ext>
            </a:extLst>
          </p:cNvPr>
          <p:cNvCxnSpPr>
            <a:cxnSpLocks/>
          </p:cNvCxnSpPr>
          <p:nvPr/>
        </p:nvCxnSpPr>
        <p:spPr>
          <a:xfrm>
            <a:off x="5285910" y="1516289"/>
            <a:ext cx="0" cy="4995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2ADF34-41A6-4994-AA0F-6D3A6438702E}"/>
              </a:ext>
            </a:extLst>
          </p:cNvPr>
          <p:cNvSpPr txBox="1"/>
          <p:nvPr/>
        </p:nvSpPr>
        <p:spPr>
          <a:xfrm>
            <a:off x="2135561" y="1285860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0720C4-D471-42F2-A138-D6CCCB191406}"/>
              </a:ext>
            </a:extLst>
          </p:cNvPr>
          <p:cNvSpPr txBox="1"/>
          <p:nvPr/>
        </p:nvSpPr>
        <p:spPr>
          <a:xfrm>
            <a:off x="3877980" y="1262817"/>
            <a:ext cx="99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7005D"/>
                </a:solidFill>
                <a:latin typeface="PF DinDisplay Pro"/>
              </a:rPr>
              <a:t>2024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2E3ADCB0-BC3E-4A4E-8B5A-EBD2CA9B1EAE}"/>
              </a:ext>
            </a:extLst>
          </p:cNvPr>
          <p:cNvSpPr/>
          <p:nvPr/>
        </p:nvSpPr>
        <p:spPr>
          <a:xfrm flipV="1">
            <a:off x="5567921" y="1898930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AA37FD62-C7ED-471E-A831-76A7607FFE44}"/>
              </a:ext>
            </a:extLst>
          </p:cNvPr>
          <p:cNvSpPr/>
          <p:nvPr/>
        </p:nvSpPr>
        <p:spPr>
          <a:xfrm flipV="1">
            <a:off x="5567921" y="3569437"/>
            <a:ext cx="360039" cy="365047"/>
          </a:xfrm>
          <a:prstGeom prst="downArrow">
            <a:avLst/>
          </a:prstGeom>
          <a:solidFill>
            <a:srgbClr val="00B05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ADAC8513-B850-4806-83F4-B6C85037F7E8}"/>
              </a:ext>
            </a:extLst>
          </p:cNvPr>
          <p:cNvSpPr/>
          <p:nvPr/>
        </p:nvSpPr>
        <p:spPr>
          <a:xfrm>
            <a:off x="5553225" y="2787858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DFB1E73E-4B5D-4DCC-BA4D-2AF118C6E1A8}"/>
              </a:ext>
            </a:extLst>
          </p:cNvPr>
          <p:cNvSpPr/>
          <p:nvPr/>
        </p:nvSpPr>
        <p:spPr>
          <a:xfrm>
            <a:off x="5561705" y="4660022"/>
            <a:ext cx="360039" cy="365047"/>
          </a:xfrm>
          <a:prstGeom prst="downArrow">
            <a:avLst/>
          </a:prstGeom>
          <a:solidFill>
            <a:srgbClr val="FF0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PF DinDisplay Pro"/>
            </a:endParaRPr>
          </a:p>
        </p:txBody>
      </p:sp>
      <p:sp>
        <p:nvSpPr>
          <p:cNvPr id="30" name="Равно 29">
            <a:extLst>
              <a:ext uri="{FF2B5EF4-FFF2-40B4-BE49-F238E27FC236}">
                <a16:creationId xmlns:a16="http://schemas.microsoft.com/office/drawing/2014/main" id="{9502E225-CBDA-46CF-98D2-82261E8D0100}"/>
              </a:ext>
            </a:extLst>
          </p:cNvPr>
          <p:cNvSpPr/>
          <p:nvPr/>
        </p:nvSpPr>
        <p:spPr>
          <a:xfrm>
            <a:off x="5483806" y="5602330"/>
            <a:ext cx="498877" cy="365047"/>
          </a:xfrm>
          <a:prstGeom prst="mathEqual">
            <a:avLst/>
          </a:prstGeom>
          <a:solidFill>
            <a:srgbClr val="FFC000"/>
          </a:solidFill>
          <a:ln>
            <a:solidFill>
              <a:srgbClr val="98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005D"/>
              </a:solidFill>
              <a:latin typeface="PF DinDisplay Pr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891AEB-E460-4237-B186-C57723064B16}"/>
              </a:ext>
            </a:extLst>
          </p:cNvPr>
          <p:cNvSpPr txBox="1"/>
          <p:nvPr/>
        </p:nvSpPr>
        <p:spPr>
          <a:xfrm>
            <a:off x="8439971" y="1216408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Доля оборудования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542503-0032-4714-BFC0-10E66B96E90A}"/>
              </a:ext>
            </a:extLst>
          </p:cNvPr>
          <p:cNvSpPr txBox="1"/>
          <p:nvPr/>
        </p:nvSpPr>
        <p:spPr>
          <a:xfrm>
            <a:off x="7220319" y="3063262"/>
            <a:ext cx="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9,8 %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E53AC-9C1C-45EF-A23A-110C1C0F6A5F}"/>
              </a:ext>
            </a:extLst>
          </p:cNvPr>
          <p:cNvSpPr txBox="1"/>
          <p:nvPr/>
        </p:nvSpPr>
        <p:spPr>
          <a:xfrm>
            <a:off x="8544272" y="3059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6,5 %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08E1C3-DAD6-48DC-A3E6-1D3B25A203BA}"/>
              </a:ext>
            </a:extLst>
          </p:cNvPr>
          <p:cNvSpPr txBox="1"/>
          <p:nvPr/>
        </p:nvSpPr>
        <p:spPr>
          <a:xfrm>
            <a:off x="9844425" y="3059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04040"/>
                </a:solidFill>
                <a:highlight>
                  <a:srgbClr val="E7E7E7"/>
                </a:highlight>
                <a:latin typeface="PF DinDisplay Pro"/>
              </a:rPr>
              <a:t>4,6 %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1BDC9-9565-C3DA-B8C0-E91D5842F549}"/>
              </a:ext>
            </a:extLst>
          </p:cNvPr>
          <p:cNvSpPr txBox="1"/>
          <p:nvPr/>
        </p:nvSpPr>
        <p:spPr>
          <a:xfrm>
            <a:off x="8895800" y="189886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97005D">
                    <a:lumMod val="40000"/>
                    <a:lumOff val="60000"/>
                  </a:srgbClr>
                </a:solidFill>
                <a:latin typeface="PF DinDisplay Pro"/>
              </a:rPr>
              <a:t>млрд руб.</a:t>
            </a:r>
            <a:endParaRPr lang="ru-RU" i="1" dirty="0">
              <a:solidFill>
                <a:srgbClr val="97005D">
                  <a:lumMod val="40000"/>
                  <a:lumOff val="60000"/>
                </a:srgbClr>
              </a:solidFill>
              <a:latin typeface="PF DinDisplay Pro"/>
            </a:endParaRPr>
          </a:p>
        </p:txBody>
      </p:sp>
      <p:pic>
        <p:nvPicPr>
          <p:cNvPr id="4" name="Рисунок 4_6">
            <a:extLst>
              <a:ext uri="{FF2B5EF4-FFF2-40B4-BE49-F238E27FC236}">
                <a16:creationId xmlns:a16="http://schemas.microsoft.com/office/drawing/2014/main" id="{E2CB28CD-FBB4-335C-25CF-157866D1D1F8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9786271" y="6287965"/>
            <a:ext cx="2131246" cy="34644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MDpro_cover_word">
            <a:extLst>
              <a:ext uri="{FF2B5EF4-FFF2-40B4-BE49-F238E27FC236}">
                <a16:creationId xmlns:a16="http://schemas.microsoft.com/office/drawing/2014/main" id="{E49CA8CD-1A13-5E9E-425C-24F7CA011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192" r="69493" b="87992"/>
          <a:stretch/>
        </p:blipFill>
        <p:spPr bwMode="auto">
          <a:xfrm>
            <a:off x="8784518" y="6287965"/>
            <a:ext cx="884583" cy="4230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93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97005D"/>
      </a:dk1>
      <a:lt1>
        <a:srgbClr val="FFFFFF"/>
      </a:lt1>
      <a:dk2>
        <a:srgbClr val="FFFFFF"/>
      </a:dk2>
      <a:lt2>
        <a:srgbClr val="404040"/>
      </a:lt2>
      <a:accent1>
        <a:srgbClr val="97005D"/>
      </a:accent1>
      <a:accent2>
        <a:srgbClr val="EEECE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7005D"/>
      </a:folHlink>
    </a:clrScheme>
    <a:fontScheme name="ЬВЗкщ">
      <a:majorFont>
        <a:latin typeface="PF DinDisplay Pro Light"/>
        <a:ea typeface=""/>
        <a:cs typeface=""/>
      </a:majorFont>
      <a:minorFont>
        <a:latin typeface="PF DinDisplay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040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powerpointstore.com_50</Template>
  <TotalTime>3195</TotalTime>
  <Words>806</Words>
  <Application>Microsoft Office PowerPoint</Application>
  <PresentationFormat>Широкоэкранный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Arial</vt:lpstr>
      <vt:lpstr>Arial MT</vt:lpstr>
      <vt:lpstr>Calibri</vt:lpstr>
      <vt:lpstr>Calibri Light</vt:lpstr>
      <vt:lpstr>Courier New</vt:lpstr>
      <vt:lpstr>PF DinDisplay Pro</vt:lpstr>
      <vt:lpstr>PF DinDisplay Pro Light</vt:lpstr>
      <vt:lpstr>Roboto</vt:lpstr>
      <vt:lpstr>Roboto Medium</vt:lpstr>
      <vt:lpstr>Roboto Slab</vt:lpstr>
      <vt:lpstr>Roboto Thin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Содействие передовым разработкам медицинских изделий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Гуркин Вадим</dc:creator>
  <dc:description/>
  <cp:lastModifiedBy>Vladislav Vilenskiy</cp:lastModifiedBy>
  <cp:revision>105</cp:revision>
  <dcterms:created xsi:type="dcterms:W3CDTF">2022-02-14T12:17:36Z</dcterms:created>
  <dcterms:modified xsi:type="dcterms:W3CDTF">2025-10-01T19:09:12Z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