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25" r:id="rId4"/>
    <p:sldId id="324" r:id="rId5"/>
    <p:sldId id="323" r:id="rId6"/>
    <p:sldId id="322" r:id="rId7"/>
    <p:sldId id="321" r:id="rId8"/>
    <p:sldId id="320" r:id="rId9"/>
    <p:sldId id="319" r:id="rId10"/>
    <p:sldId id="284" r:id="rId11"/>
    <p:sldId id="318" r:id="rId12"/>
    <p:sldId id="329" r:id="rId13"/>
    <p:sldId id="328" r:id="rId14"/>
    <p:sldId id="327" r:id="rId15"/>
    <p:sldId id="326" r:id="rId16"/>
    <p:sldId id="331" r:id="rId17"/>
    <p:sldId id="330" r:id="rId18"/>
    <p:sldId id="317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279" userDrawn="1">
          <p15:clr>
            <a:srgbClr val="A4A3A4"/>
          </p15:clr>
        </p15:guide>
        <p15:guide id="8" orient="horz" pos="9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300"/>
    <a:srgbClr val="F07D00"/>
    <a:srgbClr val="50398D"/>
    <a:srgbClr val="6657A1"/>
    <a:srgbClr val="3CAFCC"/>
    <a:srgbClr val="487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60" y="114"/>
      </p:cViewPr>
      <p:guideLst>
        <p:guide orient="horz" pos="2160"/>
        <p:guide pos="3840"/>
        <p:guide orient="horz" pos="278"/>
        <p:guide orient="horz" pos="4065"/>
        <p:guide pos="7401"/>
        <p:guide pos="279"/>
        <p:guide orient="horz" pos="9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24978-2293-4FAD-B90E-0D068FAB2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975A9B-FFED-45CE-BC0C-DE831FA32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910C1-D3BA-4B20-8F1E-3DCB2C2F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67AA1-8A14-4D8C-806A-F646AFF3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9F2F47-76C4-48AF-90BB-EAC85DF2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0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67824-66E0-40DD-A5DA-BCBA5CB7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E3AF91-4C45-4C22-B039-A55768E50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EC7EE6-C506-4991-9CED-229309D1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F0E2-962A-44EE-9C49-81D812CE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46D72-0A70-4E5E-9916-E42C241C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2609AA-615C-4FD4-BE8E-1538128EA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5E1691-3B35-4345-9A69-FFE581443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8073C-6A89-4A53-BB30-C3191808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EFEE1B-DEF2-49B1-8F5D-E0C65478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809A3-CE7F-4F57-9022-EB0EB20F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2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3A6C8-5D05-45EB-9E4D-EE85FE24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930B27-878F-4789-9C46-5A1A75F90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328EC-D030-40A0-9CF3-8243EFD8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A84C1-3EF9-4D2F-B973-C3CCDDCF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6E723-D4F8-4A02-9CC4-F4E14D27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4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BEA1B-4FCB-4D62-9DE5-7C581BA6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BB420E-1BFE-4FBD-97F8-3AEED0B26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08C307-B5A4-4623-9F29-07FA36EC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38303A-775A-421E-95FE-8002D5AC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E9FEB7-2977-48C3-939F-D4FD87E7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7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4AF7E-E118-4EB3-BBBB-B77B00B7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EBB73F-D6FD-4135-AE26-770347625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A01E8-C9F7-475F-AD3D-3D1B5BEE2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35466E-B520-41DF-89FC-44D5DD99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629284-72A4-4A17-AA42-D12DA48D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7BCCF-4C52-481F-B922-FDD4F39C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35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59964-0C14-4712-BAED-490C4BDD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E04DC0-C0AB-4E97-A02D-1BDC9BF8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FD369E-1FEB-4739-8928-A34EE68D6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B525B1-8D36-468C-976D-4FF2D0C48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FE70C0-3725-454E-861A-0F0ADB70A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D4F0F3-6B54-42FB-938C-8BC15067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0B6568-F5C4-498C-A273-EB4754EB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F74782-364D-4C44-8DE2-C011A9ED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6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FB15A-017C-4FC3-B379-D945733E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DB7413-6C0E-433F-9AA3-FF071AE1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75393F-1F3F-4672-8189-AE46553A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AC2343-7A63-41AB-BAA1-8979771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0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070BE1-B269-494E-9BC6-5BA5D7A8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C8F9C4-E7E7-4B5D-B723-70C940AC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BBDC1D-9753-4360-9D46-383D3AA8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4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AA16-2B32-4962-835C-716308F7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6F70A-100A-43E7-A6A9-738684FF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8FC062-472B-4885-A129-0FD621A0B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4EF7A-6A95-4CBF-8EC6-CC517233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E34750-5C8D-4A8E-8EBB-D5D82096F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047BF4-6613-4E0E-8A4C-9AA548E6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4E573-3938-4B48-8EC9-F0CFE8EC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F01E11-2E3F-49A3-9BA3-643B10F11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12390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02639A-BD39-4157-B706-9E1294416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A3772B-0185-46BE-B782-D6DA4F22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011E-D7BF-4E0F-A10A-3D717A85D33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49032-88AD-414C-83F6-14C71D0F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A20453-6A0B-42A6-8E10-1E757EF7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9E512-973D-4C48-AA2A-203669C7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42DB04-8872-4450-884A-8E97E52D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30305-38DF-40A6-8BD3-15E3E3BBA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011E-D7BF-4E0F-A10A-3D717A85D33A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AA34C-684B-4299-B84B-EB59875B5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12F1C-4F10-46A4-AE87-4CFDA5BDB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1592-F173-4393-B399-E4B184859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5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C855BE6-4DC2-4795-9AC7-0415473FD28C}"/>
              </a:ext>
            </a:extLst>
          </p:cNvPr>
          <p:cNvSpPr txBox="1"/>
          <p:nvPr/>
        </p:nvSpPr>
        <p:spPr>
          <a:xfrm>
            <a:off x="201336" y="654342"/>
            <a:ext cx="11669086" cy="27271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НКМИ: от регистрации к закупкам и оснащению медицинских лабораторий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Тарасенко Ольга Анатольевна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i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.м.н., заместитель директора Ассоциации «Федерация лабораторной медицины», Председатель ТК 380 Росстандарта, </a:t>
            </a:r>
            <a:r>
              <a:rPr lang="ru-RU" i="1" dirty="0">
                <a:solidFill>
                  <a:srgbClr val="26262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i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рофессор кафедры госпитальной эпидемиологии, медицинской паразитологии и тропических болезней ФГБОУ ДПО РМАНПО Минздрава России, сопредседатель Комитетов ФЛМ по обращению медицинских изделий </a:t>
            </a:r>
            <a:r>
              <a:rPr lang="en-US" i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IVD </a:t>
            </a:r>
            <a:r>
              <a:rPr lang="ru-RU" i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стандартизации и качества  лабораторных исследований, Москва</a:t>
            </a:r>
            <a:endParaRPr lang="ru-RU" dirty="0">
              <a:solidFill>
                <a:srgbClr val="5039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5CD577-DD42-4E94-A453-BDE9E3684E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t="2658" r="558" b="37806"/>
          <a:stretch/>
        </p:blipFill>
        <p:spPr>
          <a:xfrm>
            <a:off x="117446" y="4298459"/>
            <a:ext cx="12014257" cy="22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1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55E839-2964-4CCF-9B69-6294F4CDBE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3281" y="1032385"/>
            <a:ext cx="11948719" cy="538746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ОКПД 2 32.50.13.190 представлено 1375 НКМИ, но только нет среди них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Фотометрические анализаторы и биологические микрочипы к нему для молекулярно-генетической диагностики инфекционных заболеваний; приборы, оборудование и устройства прочие, не включенные в другие группировки (тест-системы на микрочипах для лабораторной диагностики социально-значимых инфекционных заболеваний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фармакогеномики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000" dirty="0"/>
              <a:t>Ищем Прибор для проведения полимеразной цепной реакции (ПЦР)  режиме реального времени из 26.51.53.141, 26.51.53.190, 26.60.12.119 </a:t>
            </a:r>
          </a:p>
          <a:p>
            <a:pPr marL="0" indent="0">
              <a:buNone/>
            </a:pPr>
            <a:r>
              <a:rPr lang="ru-RU" sz="2000" dirty="0"/>
              <a:t>Кода 26.51.53.190 НЕТ в справочнике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68A7E9-6244-40B5-85E8-B02BDCF4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37" y="200287"/>
            <a:ext cx="6200425" cy="711524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027CD96-43E8-478C-920A-163A057FA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705170"/>
              </p:ext>
            </p:extLst>
          </p:nvPr>
        </p:nvGraphicFramePr>
        <p:xfrm>
          <a:off x="717551" y="3599640"/>
          <a:ext cx="10394950" cy="781289"/>
        </p:xfrm>
        <a:graphic>
          <a:graphicData uri="http://schemas.openxmlformats.org/drawingml/2006/table">
            <a:tbl>
              <a:tblPr/>
              <a:tblGrid>
                <a:gridCol w="1227555">
                  <a:extLst>
                    <a:ext uri="{9D8B030D-6E8A-4147-A177-3AD203B41FA5}">
                      <a16:colId xmlns:a16="http://schemas.microsoft.com/office/drawing/2014/main" val="474193961"/>
                    </a:ext>
                  </a:extLst>
                </a:gridCol>
                <a:gridCol w="2329871">
                  <a:extLst>
                    <a:ext uri="{9D8B030D-6E8A-4147-A177-3AD203B41FA5}">
                      <a16:colId xmlns:a16="http://schemas.microsoft.com/office/drawing/2014/main" val="1887102974"/>
                    </a:ext>
                  </a:extLst>
                </a:gridCol>
                <a:gridCol w="1504708">
                  <a:extLst>
                    <a:ext uri="{9D8B030D-6E8A-4147-A177-3AD203B41FA5}">
                      <a16:colId xmlns:a16="http://schemas.microsoft.com/office/drawing/2014/main" val="2166083188"/>
                    </a:ext>
                  </a:extLst>
                </a:gridCol>
                <a:gridCol w="2109827">
                  <a:extLst>
                    <a:ext uri="{9D8B030D-6E8A-4147-A177-3AD203B41FA5}">
                      <a16:colId xmlns:a16="http://schemas.microsoft.com/office/drawing/2014/main" val="553855769"/>
                    </a:ext>
                  </a:extLst>
                </a:gridCol>
                <a:gridCol w="647187">
                  <a:extLst>
                    <a:ext uri="{9D8B030D-6E8A-4147-A177-3AD203B41FA5}">
                      <a16:colId xmlns:a16="http://schemas.microsoft.com/office/drawing/2014/main" val="1388730655"/>
                    </a:ext>
                  </a:extLst>
                </a:gridCol>
                <a:gridCol w="2575802">
                  <a:extLst>
                    <a:ext uri="{9D8B030D-6E8A-4147-A177-3AD203B41FA5}">
                      <a16:colId xmlns:a16="http://schemas.microsoft.com/office/drawing/2014/main" val="1286321963"/>
                    </a:ext>
                  </a:extLst>
                </a:gridCol>
              </a:tblGrid>
              <a:tr h="3121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26.51.53.141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Анализаторы для диагностики in vitro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Анализатор биопсийного образца наномеханический ИВД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25191"/>
                  </a:ext>
                </a:extLst>
              </a:tr>
              <a:tr h="436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26.51.53.141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Анализаторы для диагностики in vitro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Анализатор кала ИВД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50555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667E77-A7B7-46B2-950C-4F3E1E917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91" y="4714589"/>
            <a:ext cx="8343900" cy="1371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3A9BAA-D1D4-49B7-8095-5B3D54675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937" y="217432"/>
            <a:ext cx="6200425" cy="7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E9FE2-0CB9-48EE-95DB-32CBE5DA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Стандарты оснащения МО: какие есть риски в обеспечении оснащения клиник, связанные с закупками МИ ИВД с привязкой к стандартам оснащения по НКМИ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27523D51-A67A-4C1B-B472-1FEEC2769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87" y="1556976"/>
            <a:ext cx="9388654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1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7650"/>
            <a:ext cx="11526838" cy="4659313"/>
          </a:xfrm>
        </p:spPr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E4DF6B0B-BD72-4B03-B4CB-065CF8BF0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949" y="1564999"/>
            <a:ext cx="6748857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7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7650"/>
            <a:ext cx="11526838" cy="4659313"/>
          </a:xfrm>
        </p:spPr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937A5B-F024-404E-B804-9A086008A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878" y="580016"/>
            <a:ext cx="60579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60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7650"/>
            <a:ext cx="11526838" cy="4659313"/>
          </a:xfrm>
        </p:spPr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F907CE-5A54-457A-A842-BE500A59C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265" y="0"/>
            <a:ext cx="5629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7650"/>
            <a:ext cx="11526838" cy="4659313"/>
          </a:xfrm>
        </p:spPr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40BE5D76-18AA-4E24-80F9-C141F2F7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62" y="760612"/>
            <a:ext cx="9605638" cy="55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5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D404C-D2EF-406F-8743-A37FDBAF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113940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B5ADEE-AF2D-45D4-9D7C-7AD50C8B0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73044"/>
              </p:ext>
            </p:extLst>
          </p:nvPr>
        </p:nvGraphicFramePr>
        <p:xfrm>
          <a:off x="2105636" y="1305508"/>
          <a:ext cx="7650759" cy="4046670"/>
        </p:xfrm>
        <a:graphic>
          <a:graphicData uri="http://schemas.openxmlformats.org/drawingml/2006/table">
            <a:tbl>
              <a:tblPr firstRow="1" firstCol="1" bandRow="1"/>
              <a:tblGrid>
                <a:gridCol w="708374">
                  <a:extLst>
                    <a:ext uri="{9D8B030D-6E8A-4147-A177-3AD203B41FA5}">
                      <a16:colId xmlns:a16="http://schemas.microsoft.com/office/drawing/2014/main" val="4288894946"/>
                    </a:ext>
                  </a:extLst>
                </a:gridCol>
                <a:gridCol w="1044296">
                  <a:extLst>
                    <a:ext uri="{9D8B030D-6E8A-4147-A177-3AD203B41FA5}">
                      <a16:colId xmlns:a16="http://schemas.microsoft.com/office/drawing/2014/main" val="1852469050"/>
                    </a:ext>
                  </a:extLst>
                </a:gridCol>
                <a:gridCol w="973618">
                  <a:extLst>
                    <a:ext uri="{9D8B030D-6E8A-4147-A177-3AD203B41FA5}">
                      <a16:colId xmlns:a16="http://schemas.microsoft.com/office/drawing/2014/main" val="674029755"/>
                    </a:ext>
                  </a:extLst>
                </a:gridCol>
                <a:gridCol w="4924471">
                  <a:extLst>
                    <a:ext uri="{9D8B030D-6E8A-4147-A177-3AD203B41FA5}">
                      <a16:colId xmlns:a16="http://schemas.microsoft.com/office/drawing/2014/main" val="1915768054"/>
                    </a:ext>
                  </a:extLst>
                </a:gridCol>
              </a:tblGrid>
              <a:tr h="647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РЗН 2023/19970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24.06.2025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Анализатор иммунофлуоресцентный NovatrendTM</a:t>
                      </a:r>
                      <a:b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 Анализатор иммунофлуоресцентный Novatrend</a:t>
                      </a: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</a:t>
                      </a: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модель</a:t>
                      </a: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AFR-200, </a:t>
                      </a: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составе</a:t>
                      </a: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b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973317"/>
                  </a:ext>
                </a:extLst>
              </a:tr>
              <a:tr h="720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60625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РЗН 2022/17345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27.05.2022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Анализатор портативный клеточный BD FACSPresto для подсчета CD4-лимфоцитов методом флуоресцентной фотомикроскопии в образцах цельной крови человека (BD FACSPresto ТМ Near-Patient CD4 Counter),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623956"/>
                  </a:ext>
                </a:extLst>
              </a:tr>
              <a:tr h="483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54475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РЗН 2021/15035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09.08.2021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Анализатор иммунофлуоресцентный AFIAS</a:t>
                      </a:r>
                      <a:b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вариантах исполнения: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196566"/>
                  </a:ext>
                </a:extLst>
              </a:tr>
              <a:tr h="552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ФСЗ 2012/12464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19.02.2021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Анализатор Pima автоматический для подсчета иммунокомпетентных клеток крови in-vitro, с принадлежностями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801779"/>
                  </a:ext>
                </a:extLst>
              </a:tr>
              <a:tr h="810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48213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РЗН 2021/14007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12.04.2021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Иммунофлуориметрический анализатор FREND System для выявления антител к вирусу SARS-CoV-2 в образцах сыворотки (плазмы)</a:t>
                      </a:r>
                      <a:b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составе:</a:t>
                      </a:r>
                      <a:b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45443"/>
                  </a:ext>
                </a:extLst>
              </a:tr>
              <a:tr h="349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40105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РЗН 2015/3509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11.03.2020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Сканер стекол гистологический VENTANA iScan HT, с принадлежностями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952968"/>
                  </a:ext>
                </a:extLst>
              </a:tr>
              <a:tr h="483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o83656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РЗН 2013/80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12.04.2013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Анализатор </a:t>
                      </a:r>
                      <a:r>
                        <a:rPr lang="ru-RU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флуорометрический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i-CHROMA с принадлежностями</a:t>
                      </a:r>
                      <a:b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53" marR="663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620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64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79A0D-FCBF-479D-8D99-9930C99A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113990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972824F-BDEE-44BC-B7AE-86ED9979C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203178"/>
              </p:ext>
            </p:extLst>
          </p:nvPr>
        </p:nvGraphicFramePr>
        <p:xfrm>
          <a:off x="2504493" y="1705211"/>
          <a:ext cx="7183014" cy="3375151"/>
        </p:xfrm>
        <a:graphic>
          <a:graphicData uri="http://schemas.openxmlformats.org/drawingml/2006/table">
            <a:tbl>
              <a:tblPr firstRow="1" firstCol="1" bandRow="1"/>
              <a:tblGrid>
                <a:gridCol w="775836">
                  <a:extLst>
                    <a:ext uri="{9D8B030D-6E8A-4147-A177-3AD203B41FA5}">
                      <a16:colId xmlns:a16="http://schemas.microsoft.com/office/drawing/2014/main" val="2069299988"/>
                    </a:ext>
                  </a:extLst>
                </a:gridCol>
                <a:gridCol w="1295877">
                  <a:extLst>
                    <a:ext uri="{9D8B030D-6E8A-4147-A177-3AD203B41FA5}">
                      <a16:colId xmlns:a16="http://schemas.microsoft.com/office/drawing/2014/main" val="3401917611"/>
                    </a:ext>
                  </a:extLst>
                </a:gridCol>
                <a:gridCol w="1106143">
                  <a:extLst>
                    <a:ext uri="{9D8B030D-6E8A-4147-A177-3AD203B41FA5}">
                      <a16:colId xmlns:a16="http://schemas.microsoft.com/office/drawing/2014/main" val="2185748518"/>
                    </a:ext>
                  </a:extLst>
                </a:gridCol>
                <a:gridCol w="4005158">
                  <a:extLst>
                    <a:ext uri="{9D8B030D-6E8A-4147-A177-3AD203B41FA5}">
                      <a16:colId xmlns:a16="http://schemas.microsoft.com/office/drawing/2014/main" val="2106994473"/>
                    </a:ext>
                  </a:extLst>
                </a:gridCol>
              </a:tblGrid>
              <a:tr h="809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68831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ФСЗ 2012/12204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28.02.2023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Экспресс-анализатор критических состояний иммунофлуоресцентный портативный Triage MeterPro с принадлежностями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282933"/>
                  </a:ext>
                </a:extLst>
              </a:tr>
              <a:tr h="919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40747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РЗН 2020/12609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Анализатор Getein1100 для количественного определения биомаркеров иммунофлуоресцентным методом</a:t>
                      </a:r>
                      <a:b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составе: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727531"/>
                  </a:ext>
                </a:extLst>
              </a:tr>
              <a:tr h="881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РЗН 2016/4153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30.05.2016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Портативный анализатор мочи "ЭТТА АМП-01" на тест-полосках по ТУ 9443-001-17140544-2015</a:t>
                      </a:r>
                      <a:b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составе: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648733"/>
                  </a:ext>
                </a:extLst>
              </a:tr>
              <a:tr h="764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РЗН 2014/2188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14.01.2015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Анализатор </a:t>
                      </a:r>
                      <a:r>
                        <a:rPr lang="ru-RU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флуориметрический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экспресс-диагностики RAMP Reader System с принадлежностями</a:t>
                      </a:r>
                      <a:b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765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29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6CB6F-D299-4D6A-889C-A2E8858ED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5284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И остается нерешенным вопрос, когда </a:t>
            </a:r>
            <a:r>
              <a:rPr lang="ru-RU"/>
              <a:t>одно </a:t>
            </a:r>
            <a:br>
              <a:rPr lang="ru-RU"/>
            </a:br>
            <a:r>
              <a:rPr lang="ru-RU"/>
              <a:t>МИ </a:t>
            </a:r>
            <a:r>
              <a:rPr lang="ru-RU" dirty="0"/>
              <a:t>ИВД соответствует нескольким видам….</a:t>
            </a:r>
          </a:p>
        </p:txBody>
      </p:sp>
    </p:spTree>
    <p:extLst>
      <p:ext uri="{BB962C8B-B14F-4D97-AF65-F5344CB8AC3E}">
        <p14:creationId xmlns:p14="http://schemas.microsoft.com/office/powerpoint/2010/main" val="3328747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E3F804A-69A2-4EEE-88B1-240F807435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735263"/>
            <a:ext cx="10582275" cy="1709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/>
              <a:t>               </a:t>
            </a:r>
            <a:r>
              <a:rPr lang="ru-RU" sz="5400" i="1" dirty="0"/>
              <a:t>Благодарю за внимание!!!!</a:t>
            </a:r>
          </a:p>
        </p:txBody>
      </p:sp>
    </p:spTree>
    <p:extLst>
      <p:ext uri="{BB962C8B-B14F-4D97-AF65-F5344CB8AC3E}">
        <p14:creationId xmlns:p14="http://schemas.microsoft.com/office/powerpoint/2010/main" val="82026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7650"/>
            <a:ext cx="11526838" cy="4659313"/>
          </a:xfrm>
        </p:spPr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9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7650"/>
            <a:ext cx="11526838" cy="4659313"/>
          </a:xfrm>
        </p:spPr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ED218E-AD2C-48C4-8FA1-9D283F968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25" y="1744911"/>
            <a:ext cx="9690887" cy="30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1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17650"/>
            <a:ext cx="11526838" cy="4659313"/>
          </a:xfrm>
        </p:spPr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E60E32-9FCA-463D-9625-BFD8F0F6F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25" y="1744911"/>
            <a:ext cx="9690887" cy="30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9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D11F1-D7E9-4FEC-86D5-1A0C0594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365.   Питательные среды селективные и неселективные 20.59.52.140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                                                                    20.59.52.150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014"/>
            <a:ext cx="10515600" cy="4351338"/>
          </a:xfrm>
        </p:spPr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92DCD4F-76C6-42A5-86BC-9815067CE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75" y="1585520"/>
            <a:ext cx="10209505" cy="41001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8ADA2E-D281-4DF4-BC39-6624A1F07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5522" y="1227232"/>
            <a:ext cx="6200169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6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0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FA72-2B40-4B5B-A9CD-BEC0ED90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кода 20.59.52.150 в справочнике 147 позиций и везде как дополнительный указан код  20.59.52.140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2E644E-A28D-4DA3-BE96-0DD65F3B3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170" y="1045220"/>
            <a:ext cx="6200169" cy="7132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5D3C95-F187-4044-A613-0978A755D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683" y="1690688"/>
            <a:ext cx="6059489" cy="52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7B79A-4DE8-4B70-B85A-CC12DA15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5" y="681038"/>
            <a:ext cx="11219576" cy="1323932"/>
          </a:xfrm>
        </p:spPr>
        <p:txBody>
          <a:bodyPr>
            <a:normAutofit fontScale="90000"/>
          </a:bodyPr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ПП 719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20.59.52.140 "Среды готовые питательные для выращивания микроорганизмов" - не менее 60 баллов;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1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47DE1E-9142-407E-933D-3DB28B5FF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905" y="1635841"/>
            <a:ext cx="7078069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4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351EE-F553-42FB-A695-92183FE0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4" y="681037"/>
            <a:ext cx="11135686" cy="1009651"/>
          </a:xfrm>
        </p:spPr>
        <p:txBody>
          <a:bodyPr>
            <a:normAutofit/>
          </a:bodyPr>
          <a:lstStyle/>
          <a:p>
            <a:r>
              <a:rPr lang="ru-RU" sz="2400" dirty="0"/>
              <a:t>В реестре на сайте РЗН для ОКПД2 20.59.52.140 имеется 287 записей о зарегистрированных МИ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endParaRPr lang="ru-RU" sz="2000" b="1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F00AA5-DD24-436F-98FD-833D12124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470" y="1626312"/>
            <a:ext cx="8959441" cy="511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BEF868-18CC-43F5-99C6-4B62E4C7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29" r="-102" b="1054"/>
          <a:stretch/>
        </p:blipFill>
        <p:spPr>
          <a:xfrm>
            <a:off x="1" y="0"/>
            <a:ext cx="12249149" cy="58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63F74-B2E9-43D2-8923-395F4AD3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831"/>
            <a:ext cx="12192000" cy="17101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6B2AA-0205-48E0-BFA0-E8FFC9A6E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Постановление правительства РФ от 17 июля 2015 №719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подтверждении производства промышленной продукции на территории Российской Федерации (с изменениями на 18 сентября 2025 года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4B65DD-6541-4475-9CAD-898ACB651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1208015"/>
            <a:ext cx="10900794" cy="4968948"/>
          </a:xfrm>
        </p:spPr>
        <p:txBody>
          <a:bodyPr>
            <a:normAutofit/>
          </a:bodyPr>
          <a:lstStyle/>
          <a:p>
            <a:endParaRPr lang="ru-RU" sz="2000" b="1" dirty="0">
              <a:latin typeface="+mj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VII. Медицинские изделия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 32.50.13.190 Фотометрические анализаторы и биологические микрочипы к нему для молекулярно-генетической диагностики инфекционных заболеваний; приборы, оборудование и устройства прочие, не включенные в другие группировки (тест-системы на микрочипах для лабораторной диагностики социально-значимых инфекционных заболеваний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фармакогеномики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(…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соблюдение процентной доли стоимости использованных при производстве (изготовлении) иностранных товаров - не более 50 процентов цены товара;  наличие прав на программное обеспечение …)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 26.60.12.119 Аппараты для выделения нуклеиновых кислот; интегрированная платформа для проведения ПЦР-диагностики в автоматическом режиме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 26.51.82.160 Микротомы ротационные; микротомы - криостаты с заморозкой для срочных биопсий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 26.51.53.141, 26.51.53.190, 26.60.12.119 Прибор для проведения полимеразной цепной реакции (ПЦР) в режиме реального времени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585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604</Words>
  <Application>Microsoft Office PowerPoint</Application>
  <PresentationFormat>Широкоэкранный</PresentationFormat>
  <Paragraphs>78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365.   Питательные среды селективные и неселективные 20.59.52.140                                                                                                   20.59.52.150</vt:lpstr>
      <vt:lpstr>Для кода 20.59.52.150 в справочнике 147 позиций и везде как дополнительный указан код  20.59.52.140</vt:lpstr>
      <vt:lpstr>ПП 719 20.59.52.140 "Среды готовые питательные для выращивания микроорганизмов" - не менее 60 баллов;  </vt:lpstr>
      <vt:lpstr>В реестре на сайте РЗН для ОКПД2 20.59.52.140 имеется 287 записей о зарегистрированных МИ</vt:lpstr>
      <vt:lpstr>Постановление правительства РФ от 17 июля 2015 №719 О подтверждении производства промышленной продукции на территории Российской Федерации (с изменениями на 18 сентября 2025 года</vt:lpstr>
      <vt:lpstr>Презентация PowerPoint</vt:lpstr>
      <vt:lpstr>Стандарты оснащения МО: какие есть риски в обеспечении оснащения клиник, связанные с закупками МИ ИВД с привязкой к стандартам оснащения по НКМИ</vt:lpstr>
      <vt:lpstr>Презентация PowerPoint</vt:lpstr>
      <vt:lpstr>Презентация PowerPoint</vt:lpstr>
      <vt:lpstr>Презентация PowerPoint</vt:lpstr>
      <vt:lpstr>Презентация PowerPoint</vt:lpstr>
      <vt:lpstr>113940</vt:lpstr>
      <vt:lpstr>113990</vt:lpstr>
      <vt:lpstr>И остается нерешенным вопрос, когда одно  МИ ИВД соответствует нескольким видам….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36</cp:revision>
  <dcterms:created xsi:type="dcterms:W3CDTF">2023-08-29T07:09:27Z</dcterms:created>
  <dcterms:modified xsi:type="dcterms:W3CDTF">2025-09-29T17:45:32Z</dcterms:modified>
</cp:coreProperties>
</file>