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7"/>
  </p:notesMasterIdLst>
  <p:sldIdLst>
    <p:sldId id="529" r:id="rId3"/>
    <p:sldId id="2141411807" r:id="rId4"/>
    <p:sldId id="2141411812" r:id="rId5"/>
    <p:sldId id="2141411813" r:id="rId6"/>
    <p:sldId id="2141411814" r:id="rId7"/>
    <p:sldId id="2141411811" r:id="rId8"/>
    <p:sldId id="2141411817" r:id="rId9"/>
    <p:sldId id="2141411816" r:id="rId10"/>
    <p:sldId id="2141411815" r:id="rId11"/>
    <p:sldId id="2141411819" r:id="rId12"/>
    <p:sldId id="2141411820" r:id="rId13"/>
    <p:sldId id="2141411780" r:id="rId14"/>
    <p:sldId id="2141411818" r:id="rId15"/>
    <p:sldId id="21414118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CCC"/>
    <a:srgbClr val="2E668F"/>
    <a:srgbClr val="5B9BD5"/>
    <a:srgbClr val="E15555"/>
    <a:srgbClr val="9D3535"/>
    <a:srgbClr val="B31F1F"/>
    <a:srgbClr val="206166"/>
    <a:srgbClr val="2F4159"/>
    <a:srgbClr val="283160"/>
    <a:srgbClr val="9B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0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LOINC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7B-4D6C-A4C1-33B4E90F061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7B-4D6C-A4C1-33B4E90F0611}"/>
              </c:ext>
            </c:extLst>
          </c:dPt>
          <c:dLbls>
            <c:dLbl>
              <c:idx val="0"/>
              <c:layout>
                <c:manualLayout>
                  <c:x val="-0.24722552853579227"/>
                  <c:y val="-0.2079722941387116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7B-4D6C-A4C1-33B4E90F0611}"/>
                </c:ext>
              </c:extLst>
            </c:dLbl>
            <c:dLbl>
              <c:idx val="1"/>
              <c:layout>
                <c:manualLayout>
                  <c:x val="0.18360421684388842"/>
                  <c:y val="6.3437059790348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7B-4D6C-A4C1-33B4E90F0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Есть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14190</c:v>
                </c:pt>
                <c:pt idx="1">
                  <c:v>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B-4D6C-A4C1-33B4E90F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Тип метода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LOINC</c:v>
                </c:pt>
              </c:strCache>
            </c:strRef>
          </c:tx>
          <c:spPr>
            <a:solidFill>
              <a:srgbClr val="F6CCCC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7B-4D6C-A4C1-33B4E90F0611}"/>
              </c:ext>
            </c:extLst>
          </c:dPt>
          <c:dPt>
            <c:idx val="1"/>
            <c:bubble3D val="0"/>
            <c:spPr>
              <a:solidFill>
                <a:srgbClr val="F6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7B-4D6C-A4C1-33B4E90F0611}"/>
              </c:ext>
            </c:extLst>
          </c:dPt>
          <c:dPt>
            <c:idx val="2"/>
            <c:bubble3D val="0"/>
            <c:spPr>
              <a:solidFill>
                <a:srgbClr val="F6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C0-4F4C-B1CC-0A6384F6A22C}"/>
              </c:ext>
            </c:extLst>
          </c:dPt>
          <c:dPt>
            <c:idx val="3"/>
            <c:bubble3D val="0"/>
            <c:spPr>
              <a:solidFill>
                <a:srgbClr val="F6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FC0-4F4C-B1CC-0A6384F6A22C}"/>
              </c:ext>
            </c:extLst>
          </c:dPt>
          <c:dLbls>
            <c:dLbl>
              <c:idx val="0"/>
              <c:layout>
                <c:manualLayout>
                  <c:x val="-0.24722552853579227"/>
                  <c:y val="-0.2079722941387116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7B-4D6C-A4C1-33B4E90F0611}"/>
                </c:ext>
              </c:extLst>
            </c:dLbl>
            <c:dLbl>
              <c:idx val="1"/>
              <c:layout>
                <c:manualLayout>
                  <c:x val="0.18360421684388842"/>
                  <c:y val="6.3437059790348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7B-4D6C-A4C1-33B4E90F0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Есть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16408</c:v>
                </c:pt>
                <c:pt idx="1">
                  <c:v>4316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B-4D6C-A4C1-33B4E90F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шкалы</c:v>
                </c:pt>
              </c:strCache>
            </c:strRef>
          </c:tx>
          <c:spPr>
            <a:solidFill>
              <a:srgbClr val="F6CCCC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7B-4D6C-A4C1-33B4E90F061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7B-4D6C-A4C1-33B4E90F0611}"/>
              </c:ext>
            </c:extLst>
          </c:dPt>
          <c:dPt>
            <c:idx val="2"/>
            <c:bubble3D val="0"/>
            <c:spPr>
              <a:solidFill>
                <a:srgbClr val="F6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A4-40CF-A84C-DD9981DE0BD2}"/>
              </c:ext>
            </c:extLst>
          </c:dPt>
          <c:dPt>
            <c:idx val="3"/>
            <c:bubble3D val="0"/>
            <c:spPr>
              <a:solidFill>
                <a:srgbClr val="F6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A4-40CF-A84C-DD9981DE0BD2}"/>
              </c:ext>
            </c:extLst>
          </c:dPt>
          <c:dLbls>
            <c:dLbl>
              <c:idx val="0"/>
              <c:layout>
                <c:manualLayout>
                  <c:x val="-0.33994719614696162"/>
                  <c:y val="-0.21785192701434214"/>
                </c:manualLayout>
              </c:layout>
              <c:tx>
                <c:rich>
                  <a:bodyPr/>
                  <a:lstStyle/>
                  <a:p>
                    <a:fld id="{4BE0E139-1496-4B20-879B-BACD9830D84E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935D8BD-14BD-444F-826D-3826EEB88B99}" type="VALUE">
                      <a:rPr lang="ru-RU" b="1" baseline="0" dirty="0"/>
                      <a:pPr/>
                      <a:t>[ЗНАЧЕНИЕ]</a:t>
                    </a:fld>
                    <a:r>
                      <a:rPr lang="ru-RU" b="1" baseline="0" dirty="0"/>
                      <a:t>; </a:t>
                    </a:r>
                    <a:fld id="{C2A687FB-B8D2-4AEB-9713-29BBF2CBFDA2}" type="PERCENTAGE">
                      <a:rPr lang="ru-RU" b="1" baseline="0" dirty="0"/>
                      <a:pPr/>
                      <a:t>[ПРОЦЕНТ]</a:t>
                    </a:fld>
                    <a:endParaRPr lang="ru-RU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3791263742205"/>
                      <c:h val="0.16283861224083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7B-4D6C-A4C1-33B4E90F061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6A274CE-3BF9-4AD7-92EB-9F1CD0BAB671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1ACE3BB-FA10-4C0B-86AB-355B0DE1BEF3}" type="VALUE">
                      <a:rPr lang="ru-RU" b="1" baseline="0" dirty="0"/>
                      <a:pPr/>
                      <a:t>[ЗНАЧЕНИЕ]</a:t>
                    </a:fld>
                    <a:r>
                      <a:rPr lang="ru-RU" b="1" baseline="0" dirty="0"/>
                      <a:t>; </a:t>
                    </a:r>
                    <a:fld id="{FA3F6616-CABA-48FA-B210-ECB213604C08}" type="PERCENTAGE">
                      <a:rPr lang="ru-RU" b="1" baseline="0" dirty="0"/>
                      <a:pPr/>
                      <a:t>[ПРОЦЕНТ]</a:t>
                    </a:fld>
                    <a:endParaRPr lang="ru-RU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7B-4D6C-A4C1-33B4E90F0611}"/>
                </c:ext>
              </c:extLst>
            </c:dLbl>
            <c:dLbl>
              <c:idx val="2"/>
              <c:layout>
                <c:manualLayout>
                  <c:x val="0.34531923869262887"/>
                  <c:y val="-0.183412853260408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87A7C4-196C-4B42-A73D-94C1A49D90D2}" type="CATEGORYNAME">
                      <a:rPr lang="ru-RU" sz="1200" b="1"/>
                      <a:pPr>
                        <a:defRPr/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8C19BDD3-0E57-4A3D-9770-441657A170BD}" type="VALUE">
                      <a:rPr lang="ru-RU" b="0" baseline="0"/>
                      <a:pPr>
                        <a:defRPr/>
                      </a:pPr>
                      <a:t>[ЗНАЧЕНИЕ]</a:t>
                    </a:fld>
                    <a:r>
                      <a:rPr lang="ru-RU" b="0" baseline="0" dirty="0"/>
                      <a:t>; </a:t>
                    </a:r>
                    <a:fld id="{E0D4B293-65E6-4166-9FEE-D6D5A6EE9ACC}" type="PERCENTAGE">
                      <a:rPr lang="ru-RU" b="0" baseline="0"/>
                      <a:pPr>
                        <a:defRPr/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1245350425358"/>
                      <c:h val="0.1433313601658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A4-40CF-A84C-DD9981DE0BD2}"/>
                </c:ext>
              </c:extLst>
            </c:dLbl>
            <c:dLbl>
              <c:idx val="3"/>
              <c:layout>
                <c:manualLayout>
                  <c:x val="0.19449898759355419"/>
                  <c:y val="0.10234825183019954"/>
                </c:manualLayout>
              </c:layout>
              <c:tx>
                <c:rich>
                  <a:bodyPr/>
                  <a:lstStyle/>
                  <a:p>
                    <a:fld id="{865EF08C-0A3A-4B4E-A53E-6F101AAB14DB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29D923C-B77F-4DDD-934F-091321F9B4C7}" type="VALUE">
                      <a:rPr lang="ru-RU" b="1" baseline="0" dirty="0"/>
                      <a:pPr/>
                      <a:t>[ЗНАЧЕНИЕ]</a:t>
                    </a:fld>
                    <a:r>
                      <a:rPr lang="ru-RU" b="1" baseline="0" dirty="0"/>
                      <a:t>; </a:t>
                    </a:r>
                    <a:fld id="{471EBE29-1EF6-4A8A-8E10-DBF51E95118A}" type="PERCENTAGE">
                      <a:rPr lang="ru-RU" b="1" baseline="0" dirty="0"/>
                      <a:pPr/>
                      <a:t>[ПРОЦЕНТ]</a:t>
                    </a:fld>
                    <a:endParaRPr lang="ru-RU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8896270455228"/>
                      <c:h val="0.11214062021709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A4-40CF-A84C-DD9981DE0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Количественная</c:v>
                </c:pt>
                <c:pt idx="1">
                  <c:v>Номинальная</c:v>
                </c:pt>
                <c:pt idx="2">
                  <c:v>Описательная</c:v>
                </c:pt>
                <c:pt idx="3">
                  <c:v>Порядковая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16257</c:v>
                </c:pt>
                <c:pt idx="1">
                  <c:v>586</c:v>
                </c:pt>
                <c:pt idx="2">
                  <c:v>18</c:v>
                </c:pt>
                <c:pt idx="3">
                  <c:v>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B-4D6C-A4C1-33B4E90F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EC56D-7E4D-4542-ACAE-0D14835BE228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C011A-BB6A-4859-90EB-380BBFB38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1E52-F326-1F55-D18E-734FB7D2F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8C7B5B-BB10-3A13-12DE-4D5D5752A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4AB661D-2057-437E-D4AA-F57D056D7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3B4C4E-4E2F-CE0D-CC68-5F1231758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4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1C05-86FA-568E-C9ED-42B60819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1D9161-52E6-D55E-C953-0B0F0EB42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36431A-FB3E-1257-2B6D-DA1C74599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BC112-99A9-2FAF-A0B9-5A5D2FBA2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F208-889A-0263-2BCB-B2872E71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49BBA5-C751-A2C2-7C42-E522FDEAB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B5EA02-0292-3DAE-975A-9C0CABDD3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A2F445-07E4-0FC9-7A3C-3BB0FA65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3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309DF-3C0B-0C75-9C9B-4EB50CA8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87D773B-30AB-63F1-6498-51DF7B961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3B43C44-75A1-75EF-BCC4-982335751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0E5F2C-1F8F-6C75-D645-B3B88F7DC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A0716-8C68-598A-6253-5604B76B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BDC507-1722-1364-4667-6480F5A4D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4FEFB7-C834-8C72-F351-8F19FD60A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BB878-8935-AC9A-5FFA-4D783240C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9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51F0B-A70E-5EF7-A2E4-7BB3BD057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3A39AE-9839-95A8-5809-FF91396D0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D222E0-7F3D-F0DC-8360-59A13E6E1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E7A69-7EA1-FD34-75B9-A67681F27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F1C9-0772-4D3C-3B94-4A62C48C5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44BBB6-4ADA-2ABA-B1B4-29A57A68C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B0862C-1C49-017A-13A7-7E16450DE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ED1DE9-7123-0EFB-72B6-69A37C78E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24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48A4-2980-570F-5D20-3F0E5DF8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D20311-6C2F-98D2-1A7B-C989BFA01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CC0A07-1273-2EA9-F245-A44385DF7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156969-2A5C-AFE1-FB67-14FFBAA42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9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B8340-F6C2-EF41-D893-C7BC34B8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1E061C-DB5E-FA4A-9A3F-941726B13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8B84414-43A9-7DF4-D03C-CA57E73DA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BE50B7-2148-B392-BD0E-10BED242E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9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1E57-2A72-7639-7D7E-6329A316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843142-2132-1BF6-94D5-786A61749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2E5D6F-5349-29A1-701A-41678DC34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0294A-8517-82C5-906B-F0658A30E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CE17-0976-3655-DE3E-8B9BBD9B7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35542D-79F2-1667-ED09-235753F92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E2FEC7D-5615-F0E1-51E4-EC74D5B0E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833ADA-BAC2-5D0B-DB39-077A817EA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6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9639-B2C5-BE60-CF1A-C4334E8F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27C334-CACA-BA03-9069-8C45B277A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2948AB-7313-38EE-EE6F-F8DC84F92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Все субстанции есть яд, и нет ничего не ядовитого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Miriam Fixed" panose="020B0604020202020204" pitchFamily="49" charset="-79"/>
              </a:rPr>
              <a:t>Paracelsus Septem Defensiones 1538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D905A7-D9C0-075D-8843-F49D1066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66288-2C99-4242-A513-7C18601C9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4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32C58-D93A-4E92-98E9-AA3812F04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13649"/>
          <a:stretch/>
        </p:blipFill>
        <p:spPr>
          <a:xfrm>
            <a:off x="7489125" y="0"/>
            <a:ext cx="4714875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336FC2-A0BF-4436-A1C6-FDD7D6053D0D}"/>
              </a:ext>
            </a:extLst>
          </p:cNvPr>
          <p:cNvSpPr/>
          <p:nvPr/>
        </p:nvSpPr>
        <p:spPr>
          <a:xfrm>
            <a:off x="0" y="0"/>
            <a:ext cx="12204000" cy="8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B75BB-DB4F-43BB-9B00-57B9EAD5A53E}"/>
              </a:ext>
            </a:extLst>
          </p:cNvPr>
          <p:cNvSpPr/>
          <p:nvPr/>
        </p:nvSpPr>
        <p:spPr>
          <a:xfrm flipH="1">
            <a:off x="395534" y="3001778"/>
            <a:ext cx="8094189" cy="26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2C4935-3B42-43BD-9A31-D87817CC50BD}"/>
              </a:ext>
            </a:extLst>
          </p:cNvPr>
          <p:cNvSpPr/>
          <p:nvPr/>
        </p:nvSpPr>
        <p:spPr>
          <a:xfrm flipH="1">
            <a:off x="8489723" y="2998104"/>
            <a:ext cx="79200" cy="2684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F5443-2C62-483F-A883-4B38970BC4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8577" y="-77172"/>
            <a:ext cx="5383215" cy="23008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D2E9A-4912-41CC-9CEE-58DF203C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05" y="3021985"/>
            <a:ext cx="7403366" cy="1433901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A8E61B2-36BA-4EA8-8B91-912A79431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004" y="4823424"/>
            <a:ext cx="5501995" cy="3095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4B3AE760-85C6-4DC0-B4E5-6CB79AC30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5" y="5132937"/>
            <a:ext cx="5501994" cy="54636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60F53B4-C526-4EF7-9126-004B597E6219}"/>
              </a:ext>
            </a:extLst>
          </p:cNvPr>
          <p:cNvCxnSpPr/>
          <p:nvPr/>
        </p:nvCxnSpPr>
        <p:spPr>
          <a:xfrm>
            <a:off x="594004" y="2998104"/>
            <a:ext cx="7895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1761B08-E98F-453A-9F7F-A2514A937AF4}"/>
              </a:ext>
            </a:extLst>
          </p:cNvPr>
          <p:cNvCxnSpPr/>
          <p:nvPr/>
        </p:nvCxnSpPr>
        <p:spPr>
          <a:xfrm>
            <a:off x="594004" y="5679299"/>
            <a:ext cx="7895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9437-4E60-3BA1-A425-8DE34AA73E93}"/>
              </a:ext>
            </a:extLst>
          </p:cNvPr>
          <p:cNvSpPr txBox="1"/>
          <p:nvPr userDrawn="1"/>
        </p:nvSpPr>
        <p:spPr>
          <a:xfrm>
            <a:off x="590372" y="6552812"/>
            <a:ext cx="101995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Россия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D80D8-F7A3-B782-DD5D-32A4D6208F86}"/>
              </a:ext>
            </a:extLst>
          </p:cNvPr>
          <p:cNvSpPr txBox="1"/>
          <p:nvPr userDrawn="1"/>
        </p:nvSpPr>
        <p:spPr>
          <a:xfrm>
            <a:off x="5362364" y="6552812"/>
            <a:ext cx="101995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mednet.ru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4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6721-C016-45C4-8F97-7A8B818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38" y="336325"/>
            <a:ext cx="10827591" cy="6318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437-66BD-4B8F-972E-569FA430E21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90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68EE29-9673-48C2-821A-A665F1DAE192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E467A0-8E1D-841A-F457-677D7BAF25BF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711C6-CA7A-0EC2-E494-D55F01384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3382-8D9C-4B6D-A670-A16B901CFFF8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90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F5D5C-D986-4930-4E96-15B8B712B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304A5-82DE-45F4-AEBF-CC481BE680F3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0D721A-77C5-4D1B-BCB0-6DCDDBD92296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1CD581-B32E-450F-B32B-91CAD3B2F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3E77-7848-48B4-BD06-FD9E27D44416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90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Герб России — Википедия">
            <a:extLst>
              <a:ext uri="{FF2B5EF4-FFF2-40B4-BE49-F238E27FC236}">
                <a16:creationId xmlns:a16="http://schemas.microsoft.com/office/drawing/2014/main" id="{BC2EF130-C060-D436-A97F-5E36E42BD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52506"/>
            <a:ext cx="681037" cy="7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6CB0-29D2-A63F-EBCC-E44B7E90204A}"/>
              </a:ext>
            </a:extLst>
          </p:cNvPr>
          <p:cNvSpPr txBox="1"/>
          <p:nvPr/>
        </p:nvSpPr>
        <p:spPr>
          <a:xfrm>
            <a:off x="587375" y="6676263"/>
            <a:ext cx="86382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https://upload.wikimedia.org/wikipedia/commons/thumb/2/29/Coat_of_Arms_of_the_Russian_Federation_2.svg/200px-Coat_of_Arms_of_the_Russian_Federation_2.svg.png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3A339-68A7-FBB8-DDB9-201D1EB88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2DFC08-B599-DE15-382E-A748CF5E9963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0B352D-2F2E-AEBA-2167-67D5616A3F0D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B1E442-161B-2F30-5165-11C0E3D852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09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  <p15:guide id="7" orient="horz" pos="6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2DD2EF-46CB-485B-AAFD-15D936096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4" y="252506"/>
            <a:ext cx="692714" cy="75033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23BE-BAF7-4A6D-A1F3-8B76812D8757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952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44099" y="199188"/>
            <a:ext cx="864017" cy="1222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9BB7A-69ED-1B7D-030C-BE5CA7BA738C}"/>
              </a:ext>
            </a:extLst>
          </p:cNvPr>
          <p:cNvSpPr txBox="1"/>
          <p:nvPr/>
        </p:nvSpPr>
        <p:spPr>
          <a:xfrm>
            <a:off x="587375" y="6676263"/>
            <a:ext cx="86382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https://upload.wikimedia.org/wikipedia/commons/thumb/1/11/Emblem_of_Ministry_of_Health_of_Russia.svg/1200px-Emblem_of_Ministry_of_Health_of_Russia.svg.png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F39CA2-7A3B-8911-87A7-33E48BBF2A95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E715BD-4274-A60D-72BF-DDDB578C42FB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A2590-5585-F828-A47C-DC5A1936DF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BAEE-0C7B-4C70-8B69-8CE5749D12A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90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D766D-984D-59FC-503B-539EED4EE8B3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35BB27-D4C0-DAE7-FCDB-B2A0C4A281F7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8BBF30-21E8-CD19-2A83-2E052F338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5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6721-C016-45C4-8F97-7A8B818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38" y="336325"/>
            <a:ext cx="10827591" cy="6318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437-66BD-4B8F-972E-569FA430E21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3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6721-C016-45C4-8F97-7A8B818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38" y="336325"/>
            <a:ext cx="10827591" cy="6318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437-66BD-4B8F-972E-569FA430E21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3382-8D9C-4B6D-A670-A16B901CFFF8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F5D5C-D986-4930-4E96-15B8B712B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3E77-7848-48B4-BD06-FD9E27D44416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Герб России — Википедия">
            <a:extLst>
              <a:ext uri="{FF2B5EF4-FFF2-40B4-BE49-F238E27FC236}">
                <a16:creationId xmlns:a16="http://schemas.microsoft.com/office/drawing/2014/main" id="{BC2EF130-C060-D436-A97F-5E36E42B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52506"/>
            <a:ext cx="681037" cy="7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6CB0-29D2-A63F-EBCC-E44B7E90204A}"/>
              </a:ext>
            </a:extLst>
          </p:cNvPr>
          <p:cNvSpPr txBox="1"/>
          <p:nvPr/>
        </p:nvSpPr>
        <p:spPr>
          <a:xfrm>
            <a:off x="587375" y="6676263"/>
            <a:ext cx="86382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https://upload.wikimedia.org/wikipedia/commons/thumb/2/29/Coat_of_Arms_of_the_Russian_Federation_2.svg/200px-Coat_of_Arms_of_the_Russian_Federation_2.svg.png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3A339-68A7-FBB8-DDB9-201D1EB88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8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  <p15:guide id="7" orient="horz" pos="6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304C5D-EDE5-401E-999D-30DFE749D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4" y="252506"/>
            <a:ext cx="692714" cy="75033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23BE-BAF7-4A6D-A1F3-8B76812D8757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44099" y="199188"/>
            <a:ext cx="864017" cy="1222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9BB7A-69ED-1B7D-030C-BE5CA7BA738C}"/>
              </a:ext>
            </a:extLst>
          </p:cNvPr>
          <p:cNvSpPr txBox="1"/>
          <p:nvPr/>
        </p:nvSpPr>
        <p:spPr>
          <a:xfrm>
            <a:off x="587375" y="6676263"/>
            <a:ext cx="86382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https://upload.wikimedia.org/wikipedia/commons/thumb/1/11/Emblem_of_Ministry_of_Health_of_Russia.svg/1200px-Emblem_of_Ministry_of_Health_of_Russia.svg.png</a:t>
            </a:r>
          </a:p>
        </p:txBody>
      </p:sp>
    </p:spTree>
    <p:extLst>
      <p:ext uri="{BB962C8B-B14F-4D97-AF65-F5344CB8AC3E}">
        <p14:creationId xmlns:p14="http://schemas.microsoft.com/office/powerpoint/2010/main" val="1435610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BAEE-0C7B-4C70-8B69-8CE5749D12A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7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32C58-D93A-4E92-98E9-AA3812F04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13649"/>
          <a:stretch/>
        </p:blipFill>
        <p:spPr>
          <a:xfrm>
            <a:off x="7489125" y="0"/>
            <a:ext cx="4714875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336FC2-A0BF-4436-A1C6-FDD7D6053D0D}"/>
              </a:ext>
            </a:extLst>
          </p:cNvPr>
          <p:cNvSpPr/>
          <p:nvPr/>
        </p:nvSpPr>
        <p:spPr>
          <a:xfrm>
            <a:off x="0" y="0"/>
            <a:ext cx="12204000" cy="8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B75BB-DB4F-43BB-9B00-57B9EAD5A53E}"/>
              </a:ext>
            </a:extLst>
          </p:cNvPr>
          <p:cNvSpPr/>
          <p:nvPr/>
        </p:nvSpPr>
        <p:spPr>
          <a:xfrm flipH="1">
            <a:off x="395534" y="3001778"/>
            <a:ext cx="8094189" cy="267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2C4935-3B42-43BD-9A31-D87817CC50BD}"/>
              </a:ext>
            </a:extLst>
          </p:cNvPr>
          <p:cNvSpPr/>
          <p:nvPr/>
        </p:nvSpPr>
        <p:spPr>
          <a:xfrm flipH="1">
            <a:off x="8489723" y="2998104"/>
            <a:ext cx="79200" cy="2684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F5443-2C62-483F-A883-4B38970BC4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8577" y="-77172"/>
            <a:ext cx="5383215" cy="23008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D2E9A-4912-41CC-9CEE-58DF203C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05" y="3021985"/>
            <a:ext cx="7403366" cy="1433901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A8E61B2-36BA-4EA8-8B91-912A79431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004" y="4823424"/>
            <a:ext cx="5501995" cy="30951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4B3AE760-85C6-4DC0-B4E5-6CB79AC30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5" y="5132937"/>
            <a:ext cx="5501994" cy="54636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60F53B4-C526-4EF7-9126-004B597E6219}"/>
              </a:ext>
            </a:extLst>
          </p:cNvPr>
          <p:cNvCxnSpPr/>
          <p:nvPr/>
        </p:nvCxnSpPr>
        <p:spPr>
          <a:xfrm>
            <a:off x="594004" y="2998104"/>
            <a:ext cx="7895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1761B08-E98F-453A-9F7F-A2514A937AF4}"/>
              </a:ext>
            </a:extLst>
          </p:cNvPr>
          <p:cNvCxnSpPr/>
          <p:nvPr/>
        </p:nvCxnSpPr>
        <p:spPr>
          <a:xfrm>
            <a:off x="594004" y="5679299"/>
            <a:ext cx="7895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9437-4E60-3BA1-A425-8DE34AA73E93}"/>
              </a:ext>
            </a:extLst>
          </p:cNvPr>
          <p:cNvSpPr txBox="1"/>
          <p:nvPr userDrawn="1"/>
        </p:nvSpPr>
        <p:spPr>
          <a:xfrm>
            <a:off x="590372" y="6552812"/>
            <a:ext cx="101995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Россия,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D80D8-F7A3-B782-DD5D-32A4D6208F86}"/>
              </a:ext>
            </a:extLst>
          </p:cNvPr>
          <p:cNvSpPr txBox="1"/>
          <p:nvPr userDrawn="1"/>
        </p:nvSpPr>
        <p:spPr>
          <a:xfrm>
            <a:off x="5362364" y="6552812"/>
            <a:ext cx="101995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mednet.ru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71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6721-C016-45C4-8F97-7A8B818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38" y="336325"/>
            <a:ext cx="10827591" cy="6318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66CCF-2A65-4CAD-AA00-18EEACE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437-66BD-4B8F-972E-569FA430E21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354F9-1D09-45E0-B316-AEC33AA5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30A2B-2C30-4EAD-A064-BA541CBC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0220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3A7AB-BAC8-4C4B-9AB2-A093BF184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68530" y="82647"/>
            <a:ext cx="864017" cy="12226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1D0E30-21D8-4873-B271-CFAAD810C4D4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804FBB-1550-48E7-B46B-F2320A1DC967}"/>
              </a:ext>
            </a:extLst>
          </p:cNvPr>
          <p:cNvSpPr/>
          <p:nvPr userDrawn="1"/>
        </p:nvSpPr>
        <p:spPr>
          <a:xfrm>
            <a:off x="9156295" y="4545013"/>
            <a:ext cx="3035705" cy="2308221"/>
          </a:xfrm>
          <a:prstGeom prst="rect">
            <a:avLst/>
          </a:prstGeom>
          <a:solidFill>
            <a:srgbClr val="556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E5526C-5FED-405A-BD17-DCDE465EC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34422" y="4726720"/>
            <a:ext cx="1944814" cy="19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0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  <p15:guide id="7" pos="68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F384C-677E-4485-B688-01B70F96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D64FB-0B42-4AA3-9929-14BEFC29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972A6-43F4-40E6-BDFD-969863A1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D506-02E3-4E38-9A1F-01B98FD9FBA5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BF49B-C793-4AF9-B0CA-0F76113D1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4DB08-43F9-4151-812E-6B290361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F384C-677E-4485-B688-01B70F96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D64FB-0B42-4AA3-9929-14BEFC29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972A6-43F4-40E6-BDFD-969863A1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D506-02E3-4E38-9A1F-01B98FD9FBA5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BF49B-C793-4AF9-B0CA-0F76113D1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4DB08-43F9-4151-812E-6B290361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1B70-8EA8-4C2A-A847-215405E7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56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531E9-B1C3-449F-97F8-93ABFCB42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05" y="3021986"/>
            <a:ext cx="7743660" cy="1550014"/>
          </a:xfrm>
        </p:spPr>
        <p:txBody>
          <a:bodyPr anchor="ctr">
            <a:noAutofit/>
          </a:bodyPr>
          <a:lstStyle/>
          <a:p>
            <a:r>
              <a:rPr lang="ru-RU" sz="2400" dirty="0"/>
              <a:t>ФСЛИ как современный инструмент обоснования назначения медицинского изделия для диагностики </a:t>
            </a:r>
            <a:r>
              <a:rPr lang="en-US" sz="2400" dirty="0"/>
              <a:t>in vitro </a:t>
            </a:r>
            <a:r>
              <a:rPr lang="ru-RU" sz="2400" dirty="0"/>
              <a:t>в целях их регистрации</a:t>
            </a:r>
            <a:endParaRPr lang="ru-RU" sz="2400" strike="sngStrike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1F36E-789E-48FD-B1D1-F0865782B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Швырёв</a:t>
            </a:r>
            <a:r>
              <a:rPr lang="ru-RU" dirty="0"/>
              <a:t> Сергей Леонидович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3CCC0C-539E-4B5A-80D7-ACD0FF23AD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4" y="5132937"/>
            <a:ext cx="6020979" cy="546362"/>
          </a:xfrm>
        </p:spPr>
        <p:txBody>
          <a:bodyPr/>
          <a:lstStyle/>
          <a:p>
            <a:r>
              <a:rPr lang="ru-RU" dirty="0" err="1"/>
              <a:t>Зам.руководителя</a:t>
            </a:r>
            <a:r>
              <a:rPr lang="ru-RU" dirty="0"/>
              <a:t> управления регламентной службы Федерального реестра нормативно-справочной информации Минздрава России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5795C-A6BE-19AA-D921-503937DB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5" y="1866122"/>
            <a:ext cx="4630190" cy="9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4D5D7-1F5F-C1C2-9A30-E13EA775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134F07-F17A-0022-9183-D4472E134285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ФСЛИ. Справочник лабораторных тестов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730364A-68C3-79C4-232B-D28DECA51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321499"/>
              </p:ext>
            </p:extLst>
          </p:nvPr>
        </p:nvGraphicFramePr>
        <p:xfrm>
          <a:off x="465667" y="1673199"/>
          <a:ext cx="4309534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0AA19E2-91AC-E804-16C9-C4773E631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33315"/>
              </p:ext>
            </p:extLst>
          </p:nvPr>
        </p:nvGraphicFramePr>
        <p:xfrm>
          <a:off x="5469466" y="1052448"/>
          <a:ext cx="5469467" cy="528929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589000209"/>
                    </a:ext>
                  </a:extLst>
                </a:gridCol>
                <a:gridCol w="4072467">
                  <a:extLst>
                    <a:ext uri="{9D8B030D-6E8A-4147-A177-3AD203B41FA5}">
                      <a16:colId xmlns:a16="http://schemas.microsoft.com/office/drawing/2014/main" val="242860564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805709154"/>
                    </a:ext>
                  </a:extLst>
                </a:gridCol>
              </a:tblGrid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Наименование 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Количество записей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20042331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Подтверждающий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4630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902311406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Предварительный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4613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563529306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Метод амплификации нуклеиновых кислот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1548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070542681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Иммунохемилюминесцентный; Иммунофлуоресцентный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879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464971747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Иммуноферментный анализ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580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227955747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Световая микроскопия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425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241054428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Молекулярно-генетический метод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384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4261543504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Иммунофлуоресцентный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305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962529225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Проточная </a:t>
                      </a:r>
                      <a:r>
                        <a:rPr lang="ru-RU" sz="1200" u="none" strike="noStrike" dirty="0" err="1">
                          <a:effectLst/>
                        </a:rPr>
                        <a:t>цитофлуориметрия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515561982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Метод пограничных концентраций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831437321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Диско-диффузионный метод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706552498"/>
                  </a:ext>
                </a:extLst>
              </a:tr>
              <a:tr h="3103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Метод последовательных разведений, определение минимальной подавляющей концентрации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13039548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Градиентно-диффузионный метод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661029552"/>
                  </a:ext>
                </a:extLst>
              </a:tr>
              <a:tr h="3103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Метод последовательных разведений, определение минимальной бактерицидной концентрации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142432727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Автоматизированный подсчет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706163830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Ручной подсчет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693204471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Световая микроскопия с ручным подсчетом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619496139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Иммунологический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749618300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Электрофорез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185322776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Цитологическое исследование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536024890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Клоттинговый метод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968578270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Масс-спектрометрия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475955783"/>
                  </a:ext>
                </a:extLst>
              </a:tr>
              <a:tr h="1619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Культуральный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640778539"/>
                  </a:ext>
                </a:extLst>
              </a:tr>
              <a:tr h="1686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Расчётный метод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9910536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0A23BE-F342-2025-E753-167B629248B3}"/>
              </a:ext>
            </a:extLst>
          </p:cNvPr>
          <p:cNvSpPr txBox="1"/>
          <p:nvPr/>
        </p:nvSpPr>
        <p:spPr>
          <a:xfrm>
            <a:off x="1727201" y="5553153"/>
            <a:ext cx="1727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159 вариантов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2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79DE-F92D-6EF7-FC4F-BA2D6A01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F1ADFF-7583-B5F5-A8D9-7B99E1312611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ФСЛИ. Справочник лабораторных тестов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A8AD46A-7C22-B234-6E35-548352A62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694933"/>
              </p:ext>
            </p:extLst>
          </p:nvPr>
        </p:nvGraphicFramePr>
        <p:xfrm>
          <a:off x="237066" y="964993"/>
          <a:ext cx="4309534" cy="365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D2173E-6FCD-FD87-B5EC-A11458D9EA8B}"/>
              </a:ext>
            </a:extLst>
          </p:cNvPr>
          <p:cNvSpPr txBox="1"/>
          <p:nvPr/>
        </p:nvSpPr>
        <p:spPr>
          <a:xfrm>
            <a:off x="796757" y="3841451"/>
            <a:ext cx="172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Тип шкалы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91F074-33B5-A1B6-2687-0047645FC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647" y="2190005"/>
            <a:ext cx="8871287" cy="370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007060C-9F19-D665-96C9-F1FD6C627001}"/>
              </a:ext>
            </a:extLst>
          </p:cNvPr>
          <p:cNvSpPr/>
          <p:nvPr/>
        </p:nvSpPr>
        <p:spPr>
          <a:xfrm>
            <a:off x="3098796" y="3488267"/>
            <a:ext cx="8536180" cy="12784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0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7AAF-0032-9802-9447-0DC434B9B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BD6214-C113-741D-ECD8-F04A59A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83" y="336325"/>
            <a:ext cx="10465723" cy="631863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Сопоставление групп ФСЛИ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13C2E-4E27-B5F3-17AA-3222916A1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1088479"/>
            <a:ext cx="10149840" cy="543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06874-A381-F391-93C7-692BA0DD2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81C8F3-0B83-E565-53CB-10D7F4202A5C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Актуализация ФСЛИ</a:t>
            </a:r>
          </a:p>
        </p:txBody>
      </p:sp>
      <p:sp>
        <p:nvSpPr>
          <p:cNvPr id="10" name="Стрелка: изогнутая влево 8">
            <a:extLst>
              <a:ext uri="{FF2B5EF4-FFF2-40B4-BE49-F238E27FC236}">
                <a16:creationId xmlns:a16="http://schemas.microsoft.com/office/drawing/2014/main" id="{C07D8C7A-2612-0E11-16F1-9BF31E0D4DE5}"/>
              </a:ext>
            </a:extLst>
          </p:cNvPr>
          <p:cNvSpPr/>
          <p:nvPr/>
        </p:nvSpPr>
        <p:spPr>
          <a:xfrm rot="16200000">
            <a:off x="3759452" y="2587365"/>
            <a:ext cx="391291" cy="94609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Стрелка: изогнутая влево 9">
            <a:extLst>
              <a:ext uri="{FF2B5EF4-FFF2-40B4-BE49-F238E27FC236}">
                <a16:creationId xmlns:a16="http://schemas.microsoft.com/office/drawing/2014/main" id="{0C8FC3C4-0E18-361B-557F-8D48F6262069}"/>
              </a:ext>
            </a:extLst>
          </p:cNvPr>
          <p:cNvSpPr/>
          <p:nvPr/>
        </p:nvSpPr>
        <p:spPr>
          <a:xfrm rot="16200000" flipH="1" flipV="1">
            <a:off x="3731943" y="4308735"/>
            <a:ext cx="432049" cy="946094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739D82-F2DF-EE48-0919-3D7DAA502480}"/>
              </a:ext>
            </a:extLst>
          </p:cNvPr>
          <p:cNvSpPr/>
          <p:nvPr/>
        </p:nvSpPr>
        <p:spPr>
          <a:xfrm>
            <a:off x="4793826" y="3125757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Регламентная служба ФРНСИ (ЦНИИОИЗ)</a:t>
            </a:r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F10F94E1-9269-2978-D147-62A6B121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83" y="1327972"/>
            <a:ext cx="2624085" cy="147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DE50E6-1149-6222-A1E7-9B203FE502E4}"/>
              </a:ext>
            </a:extLst>
          </p:cNvPr>
          <p:cNvSpPr/>
          <p:nvPr/>
        </p:nvSpPr>
        <p:spPr>
          <a:xfrm>
            <a:off x="365322" y="1338514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Заявки пользователей (Врачи, Разработчики МИС/ЛИС)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6A67FA0-C0D4-124A-EE50-3D371CDE3492}"/>
              </a:ext>
            </a:extLst>
          </p:cNvPr>
          <p:cNvSpPr/>
          <p:nvPr/>
        </p:nvSpPr>
        <p:spPr>
          <a:xfrm>
            <a:off x="365322" y="3125757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акты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970A419-BBC8-647B-C168-2E65199FA8D4}"/>
              </a:ext>
            </a:extLst>
          </p:cNvPr>
          <p:cNvSpPr/>
          <p:nvPr/>
        </p:nvSpPr>
        <p:spPr>
          <a:xfrm>
            <a:off x="365322" y="4913000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Регистрация медицинских изделий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2A88CBF-9FBE-DB83-6A7C-969F8DFF0C27}"/>
              </a:ext>
            </a:extLst>
          </p:cNvPr>
          <p:cNvSpPr/>
          <p:nvPr/>
        </p:nvSpPr>
        <p:spPr>
          <a:xfrm>
            <a:off x="9168720" y="1338514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Профильный Департамент Минздрава России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3FFBB20-6EBB-9DC3-3DC9-F6440EABC9FC}"/>
              </a:ext>
            </a:extLst>
          </p:cNvPr>
          <p:cNvSpPr/>
          <p:nvPr/>
        </p:nvSpPr>
        <p:spPr>
          <a:xfrm>
            <a:off x="9168720" y="3117290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ГВС по клинической лабораторной диагностике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713779A-18CA-EEF3-98B9-E391FC67DB15}"/>
              </a:ext>
            </a:extLst>
          </p:cNvPr>
          <p:cNvSpPr/>
          <p:nvPr/>
        </p:nvSpPr>
        <p:spPr>
          <a:xfrm>
            <a:off x="9168720" y="4913000"/>
            <a:ext cx="2638342" cy="14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Экспертиза ФЛМ</a:t>
            </a:r>
          </a:p>
        </p:txBody>
      </p:sp>
      <p:sp>
        <p:nvSpPr>
          <p:cNvPr id="19" name="Стрелка: изогнутая влево 8">
            <a:extLst>
              <a:ext uri="{FF2B5EF4-FFF2-40B4-BE49-F238E27FC236}">
                <a16:creationId xmlns:a16="http://schemas.microsoft.com/office/drawing/2014/main" id="{6F626BFB-2657-4942-9F93-066BBF33C8B0}"/>
              </a:ext>
            </a:extLst>
          </p:cNvPr>
          <p:cNvSpPr/>
          <p:nvPr/>
        </p:nvSpPr>
        <p:spPr>
          <a:xfrm rot="16200000">
            <a:off x="8127318" y="3948443"/>
            <a:ext cx="369332" cy="94609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: изогнутая влево 9">
            <a:extLst>
              <a:ext uri="{FF2B5EF4-FFF2-40B4-BE49-F238E27FC236}">
                <a16:creationId xmlns:a16="http://schemas.microsoft.com/office/drawing/2014/main" id="{4126E6CF-D77E-4EB3-6912-98ED6A721088}"/>
              </a:ext>
            </a:extLst>
          </p:cNvPr>
          <p:cNvSpPr/>
          <p:nvPr/>
        </p:nvSpPr>
        <p:spPr>
          <a:xfrm rot="16200000" flipH="1" flipV="1">
            <a:off x="8095960" y="4658635"/>
            <a:ext cx="432049" cy="946094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F8503B-94DB-E5AB-539D-C0F7FEE94EDB}"/>
              </a:ext>
            </a:extLst>
          </p:cNvPr>
          <p:cNvSpPr txBox="1"/>
          <p:nvPr/>
        </p:nvSpPr>
        <p:spPr>
          <a:xfrm>
            <a:off x="4760096" y="2778514"/>
            <a:ext cx="2638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nsiminzdrav.ru</a:t>
            </a:r>
            <a:endParaRPr lang="ru-RU" dirty="0"/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7DFA0562-D488-6946-65C9-B5F693B4A5B7}"/>
              </a:ext>
            </a:extLst>
          </p:cNvPr>
          <p:cNvSpPr/>
          <p:nvPr/>
        </p:nvSpPr>
        <p:spPr>
          <a:xfrm>
            <a:off x="7398303" y="2185549"/>
            <a:ext cx="1136097" cy="122009"/>
          </a:xfrm>
          <a:prstGeom prst="stripedRightArrow">
            <a:avLst/>
          </a:prstGeom>
          <a:solidFill>
            <a:srgbClr val="2E668F"/>
          </a:solidFill>
          <a:ln>
            <a:solidFill>
              <a:srgbClr val="2E66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штриховая вправо 23">
            <a:extLst>
              <a:ext uri="{FF2B5EF4-FFF2-40B4-BE49-F238E27FC236}">
                <a16:creationId xmlns:a16="http://schemas.microsoft.com/office/drawing/2014/main" id="{57F06CF2-0CAB-6881-3134-5740BF79E18E}"/>
              </a:ext>
            </a:extLst>
          </p:cNvPr>
          <p:cNvSpPr/>
          <p:nvPr/>
        </p:nvSpPr>
        <p:spPr>
          <a:xfrm rot="10800000">
            <a:off x="7389836" y="1888823"/>
            <a:ext cx="1136097" cy="12200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штриховая вправо 24">
            <a:extLst>
              <a:ext uri="{FF2B5EF4-FFF2-40B4-BE49-F238E27FC236}">
                <a16:creationId xmlns:a16="http://schemas.microsoft.com/office/drawing/2014/main" id="{2DDB6F7D-C510-6F8D-FB8B-E5C8E3068AC5}"/>
              </a:ext>
            </a:extLst>
          </p:cNvPr>
          <p:cNvSpPr/>
          <p:nvPr/>
        </p:nvSpPr>
        <p:spPr>
          <a:xfrm rot="5400000">
            <a:off x="5842361" y="4760241"/>
            <a:ext cx="584646" cy="362899"/>
          </a:xfrm>
          <a:prstGeom prst="stripedRightArrow">
            <a:avLst/>
          </a:prstGeom>
          <a:solidFill>
            <a:srgbClr val="2E668F"/>
          </a:solidFill>
          <a:ln>
            <a:solidFill>
              <a:srgbClr val="2E66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5B99775-B0AD-1737-F01F-0154434CE276}"/>
              </a:ext>
            </a:extLst>
          </p:cNvPr>
          <p:cNvSpPr/>
          <p:nvPr/>
        </p:nvSpPr>
        <p:spPr>
          <a:xfrm>
            <a:off x="4815513" y="5418000"/>
            <a:ext cx="2638342" cy="5846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ПУБЛИКАЦИЯ</a:t>
            </a:r>
          </a:p>
        </p:txBody>
      </p:sp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34B95562-1D0C-3FE4-54D1-7B182E369662}"/>
              </a:ext>
            </a:extLst>
          </p:cNvPr>
          <p:cNvSpPr/>
          <p:nvPr/>
        </p:nvSpPr>
        <p:spPr>
          <a:xfrm>
            <a:off x="3385089" y="5741561"/>
            <a:ext cx="1136097" cy="122009"/>
          </a:xfrm>
          <a:prstGeom prst="stripedRightArrow">
            <a:avLst/>
          </a:prstGeom>
          <a:solidFill>
            <a:srgbClr val="2E668F"/>
          </a:solidFill>
          <a:ln>
            <a:solidFill>
              <a:srgbClr val="2E66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штриховая вправо 27">
            <a:extLst>
              <a:ext uri="{FF2B5EF4-FFF2-40B4-BE49-F238E27FC236}">
                <a16:creationId xmlns:a16="http://schemas.microsoft.com/office/drawing/2014/main" id="{CCB410A2-61BC-014B-7A4B-5FB829724C34}"/>
              </a:ext>
            </a:extLst>
          </p:cNvPr>
          <p:cNvSpPr/>
          <p:nvPr/>
        </p:nvSpPr>
        <p:spPr>
          <a:xfrm rot="10800000">
            <a:off x="3376622" y="5444835"/>
            <a:ext cx="1136097" cy="12200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5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896F-F02E-58E6-0E35-1EC7A416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CD10A-0725-79AF-3BEC-F4C0A28A0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05" y="3246429"/>
            <a:ext cx="7743660" cy="735367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/>
              <a:t>Спасибо за внимание!</a:t>
            </a:r>
            <a:endParaRPr lang="ru-RU" sz="3200" strike="sngStrike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7B64C-B4E0-2C62-D9BB-6494F3839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Швырёв</a:t>
            </a:r>
            <a:r>
              <a:rPr lang="ru-RU" dirty="0"/>
              <a:t> Сергей Леонидович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061AE-AC38-B846-8C3D-660918776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4" y="5132937"/>
            <a:ext cx="6020979" cy="546362"/>
          </a:xfrm>
        </p:spPr>
        <p:txBody>
          <a:bodyPr/>
          <a:lstStyle/>
          <a:p>
            <a:r>
              <a:rPr lang="ru-RU" dirty="0" err="1"/>
              <a:t>Зам.руководителя</a:t>
            </a:r>
            <a:r>
              <a:rPr lang="ru-RU" dirty="0"/>
              <a:t> управления регламентной службы Федерального реестра нормативно-справочной информации Минздрава России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FCDBCA9-FC5C-ED80-4D25-EDC442DD5ED7}"/>
              </a:ext>
            </a:extLst>
          </p:cNvPr>
          <p:cNvGrpSpPr/>
          <p:nvPr/>
        </p:nvGrpSpPr>
        <p:grpSpPr>
          <a:xfrm>
            <a:off x="274320" y="4053761"/>
            <a:ext cx="9742517" cy="594928"/>
            <a:chOff x="274320" y="3663062"/>
            <a:chExt cx="9742517" cy="5949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E9CB3B-1B27-6AEC-F44A-4371D4DED802}"/>
                </a:ext>
              </a:extLst>
            </p:cNvPr>
            <p:cNvSpPr txBox="1"/>
            <p:nvPr/>
          </p:nvSpPr>
          <p:spPr>
            <a:xfrm>
              <a:off x="274320" y="3663062"/>
              <a:ext cx="7938653" cy="368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Регламентная служба Федерального реестра НСИ Минздрава России: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nsi@nsiminzdrav.ru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6389C-44C9-5D53-71B0-4D49A162D88D}"/>
                </a:ext>
              </a:extLst>
            </p:cNvPr>
            <p:cNvSpPr txBox="1"/>
            <p:nvPr/>
          </p:nvSpPr>
          <p:spPr>
            <a:xfrm>
              <a:off x="3915295" y="3919436"/>
              <a:ext cx="61015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Центр по разработке СЭМД: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semd@nsiminzdrav.ru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DAC857-B5E2-BDE0-67F7-FBCEE292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9" y="1687811"/>
            <a:ext cx="5923174" cy="11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D5586-14AA-9D9B-340D-0F414DAA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BC355F9-6413-96CE-26F9-44756A0A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1B70-8EA8-4C2A-A847-215405E710B2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310E2D-C121-B914-D013-114E821C7E7D}"/>
              </a:ext>
            </a:extLst>
          </p:cNvPr>
          <p:cNvSpPr/>
          <p:nvPr/>
        </p:nvSpPr>
        <p:spPr>
          <a:xfrm>
            <a:off x="125491" y="169129"/>
            <a:ext cx="11602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Федеральный реестр электронных медицинских документов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582888-595F-20FA-F748-0126C7C9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4" y="1155468"/>
            <a:ext cx="5589497" cy="335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4AD8C1-AAF7-ED35-E039-6E21CC12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31" y="2830483"/>
            <a:ext cx="6311198" cy="358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E1403E-D8C7-7CFA-E3A6-E83C9C8B0AE4}"/>
              </a:ext>
            </a:extLst>
          </p:cNvPr>
          <p:cNvSpPr txBox="1"/>
          <p:nvPr/>
        </p:nvSpPr>
        <p:spPr>
          <a:xfrm>
            <a:off x="7205562" y="1463916"/>
            <a:ext cx="3547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Подсистема ЕГИСЗ: https://nsi.rosminzdrav.ru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DC6B1-30D7-72EE-D693-4A1A939DB657}"/>
              </a:ext>
            </a:extLst>
          </p:cNvPr>
          <p:cNvSpPr txBox="1"/>
          <p:nvPr/>
        </p:nvSpPr>
        <p:spPr>
          <a:xfrm>
            <a:off x="1020133" y="5212493"/>
            <a:ext cx="3547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Группа ФСЛИ: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29 объектов НСИ</a:t>
            </a:r>
          </a:p>
        </p:txBody>
      </p:sp>
    </p:spTree>
    <p:extLst>
      <p:ext uri="{BB962C8B-B14F-4D97-AF65-F5344CB8AC3E}">
        <p14:creationId xmlns:p14="http://schemas.microsoft.com/office/powerpoint/2010/main" val="139796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58DD-15FE-8D5A-B9FA-6612C1E6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B4D8440B-18B5-BA5A-686D-D8515334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1B70-8EA8-4C2A-A847-215405E710B2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23FA1C-8F8C-DFF4-FCA1-7E11B98B9BA3}"/>
              </a:ext>
            </a:extLst>
          </p:cNvPr>
          <p:cNvSpPr/>
          <p:nvPr/>
        </p:nvSpPr>
        <p:spPr>
          <a:xfrm>
            <a:off x="125491" y="169129"/>
            <a:ext cx="11602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Федеральный реестр электронных медицинских документов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BE97CD-DEF1-42E8-2047-29E609C91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946" y="2454975"/>
            <a:ext cx="11673168" cy="306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458EAA-22FD-C099-0DB5-21D234FFA4AE}"/>
              </a:ext>
            </a:extLst>
          </p:cNvPr>
          <p:cNvSpPr/>
          <p:nvPr/>
        </p:nvSpPr>
        <p:spPr>
          <a:xfrm>
            <a:off x="183870" y="1035053"/>
            <a:ext cx="10767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Приказ Минздрава России от 27 августа 2020 г. № 906н 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«Об утверждении перечня, порядка ведения и использования классификаторов, справочников и иной нормативно-справочной информации в сфере здравоохранения»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F2A11-151A-6870-CA23-272835EC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89C499-164A-7957-E195-048456F702DC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Жизненный цикл объектов НСИ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CFCCC-0B9F-EC67-EB47-436139ADF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08" y="2962744"/>
            <a:ext cx="3703180" cy="1855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BA8588-2388-5EA3-DA6A-BC4B456FFBE2}"/>
              </a:ext>
            </a:extLst>
          </p:cNvPr>
          <p:cNvSpPr/>
          <p:nvPr/>
        </p:nvSpPr>
        <p:spPr>
          <a:xfrm>
            <a:off x="22610" y="2484261"/>
            <a:ext cx="1713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РАЗРАБОТКА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130EC72-83CB-9849-F821-29514E654EB5}"/>
              </a:ext>
            </a:extLst>
          </p:cNvPr>
          <p:cNvSpPr/>
          <p:nvPr/>
        </p:nvSpPr>
        <p:spPr>
          <a:xfrm>
            <a:off x="228601" y="1336386"/>
            <a:ext cx="11847442" cy="36933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ОРГАНЫ УПРАВЛЕНИЯ ЗДРАВООХРАНЕНИЕМ, МЕЖВЕДОМСТВЕННОЕ ВЗАИМОДЕЙСТВИЕ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E5B001C-1295-D713-E4D2-2335517B9A42}"/>
              </a:ext>
            </a:extLst>
          </p:cNvPr>
          <p:cNvSpPr/>
          <p:nvPr/>
        </p:nvSpPr>
        <p:spPr>
          <a:xfrm>
            <a:off x="228601" y="5910557"/>
            <a:ext cx="11847442" cy="36933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ПОЛЬЗОВАТЕЛИ (МЕД ОРГАНИЗАЦИИ), МЕЖДУНАРОДНЫЕ ОРГАНИЗАЦИИ, ЭКСПЕРТНЫЕ СООБЩЕСТВА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47C134-F01A-748C-9077-E396E2F23583}"/>
              </a:ext>
            </a:extLst>
          </p:cNvPr>
          <p:cNvSpPr/>
          <p:nvPr/>
        </p:nvSpPr>
        <p:spPr>
          <a:xfrm>
            <a:off x="4209633" y="2207262"/>
            <a:ext cx="2359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АКТУАЛИЗАЦИЯ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(ВЕРСИОНИРОВАНИЕ)</a:t>
            </a:r>
          </a:p>
        </p:txBody>
      </p:sp>
      <p:grpSp>
        <p:nvGrpSpPr>
          <p:cNvPr id="13" name="Группа 18">
            <a:extLst>
              <a:ext uri="{FF2B5EF4-FFF2-40B4-BE49-F238E27FC236}">
                <a16:creationId xmlns:a16="http://schemas.microsoft.com/office/drawing/2014/main" id="{CDA0ECDB-66FB-CE34-89C2-4BB475EE4283}"/>
              </a:ext>
            </a:extLst>
          </p:cNvPr>
          <p:cNvGrpSpPr/>
          <p:nvPr/>
        </p:nvGrpSpPr>
        <p:grpSpPr>
          <a:xfrm>
            <a:off x="4298154" y="2962744"/>
            <a:ext cx="3708335" cy="1880311"/>
            <a:chOff x="4244410" y="2533979"/>
            <a:chExt cx="3708335" cy="18803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D0D01A-1BDC-9642-051F-53814A3A8860}"/>
                </a:ext>
              </a:extLst>
            </p:cNvPr>
            <p:cNvSpPr txBox="1"/>
            <p:nvPr/>
          </p:nvSpPr>
          <p:spPr>
            <a:xfrm>
              <a:off x="4680614" y="3099577"/>
              <a:ext cx="327213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Модернизация структуры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Модернизация наполнения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Регламентная модернизация 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Гармонизация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2C477D3-7B75-1D97-D293-670CDE526445}"/>
                </a:ext>
              </a:extLst>
            </p:cNvPr>
            <p:cNvSpPr/>
            <p:nvPr/>
          </p:nvSpPr>
          <p:spPr>
            <a:xfrm>
              <a:off x="4244410" y="2533979"/>
              <a:ext cx="3703180" cy="1880311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7F54A3-6BA8-F230-0E49-AA433602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6011" y="2631545"/>
              <a:ext cx="649206" cy="46803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043507-5A3B-A34E-1488-2A15D6F12090}"/>
              </a:ext>
            </a:extLst>
          </p:cNvPr>
          <p:cNvSpPr/>
          <p:nvPr/>
        </p:nvSpPr>
        <p:spPr>
          <a:xfrm>
            <a:off x="8078437" y="2484261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ПЕРЕВОД В АРХИВ</a:t>
            </a:r>
          </a:p>
        </p:txBody>
      </p:sp>
      <p:grpSp>
        <p:nvGrpSpPr>
          <p:cNvPr id="18" name="Группа 19">
            <a:extLst>
              <a:ext uri="{FF2B5EF4-FFF2-40B4-BE49-F238E27FC236}">
                <a16:creationId xmlns:a16="http://schemas.microsoft.com/office/drawing/2014/main" id="{D7F5C5E5-2CBA-D63C-97BF-2C6B13CD931A}"/>
              </a:ext>
            </a:extLst>
          </p:cNvPr>
          <p:cNvGrpSpPr/>
          <p:nvPr/>
        </p:nvGrpSpPr>
        <p:grpSpPr>
          <a:xfrm>
            <a:off x="8260219" y="2966543"/>
            <a:ext cx="3703180" cy="1880311"/>
            <a:chOff x="8260219" y="2524509"/>
            <a:chExt cx="3703180" cy="188031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370759F-09B1-65E3-20EE-16D92C67A734}"/>
                </a:ext>
              </a:extLst>
            </p:cNvPr>
            <p:cNvSpPr/>
            <p:nvPr/>
          </p:nvSpPr>
          <p:spPr>
            <a:xfrm>
              <a:off x="8260219" y="2524509"/>
              <a:ext cx="3703180" cy="188031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469048F-8A87-6BD7-BE13-A25BA7F43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3794" y="2643108"/>
              <a:ext cx="649206" cy="5193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1C5C92-D7D6-CEFA-2D81-A07F9E8E3D00}"/>
                </a:ext>
              </a:extLst>
            </p:cNvPr>
            <p:cNvSpPr txBox="1"/>
            <p:nvPr/>
          </p:nvSpPr>
          <p:spPr>
            <a:xfrm>
              <a:off x="8383794" y="3099577"/>
              <a:ext cx="35639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Справочник «замораживается», его нельзя модернизировать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Но!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Сохраняется возможность его использования пользователями</a:t>
              </a: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88A6157-AAF0-53A5-3543-F41B217583B4}"/>
              </a:ext>
            </a:extLst>
          </p:cNvPr>
          <p:cNvCxnSpPr>
            <a:cxnSpLocks/>
          </p:cNvCxnSpPr>
          <p:nvPr/>
        </p:nvCxnSpPr>
        <p:spPr>
          <a:xfrm flipV="1">
            <a:off x="2095798" y="1798983"/>
            <a:ext cx="0" cy="97043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D595ABE-5CB8-13B7-22B0-B6059C06C268}"/>
              </a:ext>
            </a:extLst>
          </p:cNvPr>
          <p:cNvCxnSpPr>
            <a:cxnSpLocks/>
          </p:cNvCxnSpPr>
          <p:nvPr/>
        </p:nvCxnSpPr>
        <p:spPr>
          <a:xfrm flipV="1">
            <a:off x="6641293" y="1813750"/>
            <a:ext cx="0" cy="97043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4FA5D50-B40E-E4ED-CBB8-6C9AC0F04FC4}"/>
              </a:ext>
            </a:extLst>
          </p:cNvPr>
          <p:cNvCxnSpPr>
            <a:cxnSpLocks/>
          </p:cNvCxnSpPr>
          <p:nvPr/>
        </p:nvCxnSpPr>
        <p:spPr>
          <a:xfrm flipV="1">
            <a:off x="10441354" y="1813750"/>
            <a:ext cx="0" cy="9704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0B143E4-E76D-0914-C28F-92108069D75C}"/>
              </a:ext>
            </a:extLst>
          </p:cNvPr>
          <p:cNvCxnSpPr/>
          <p:nvPr/>
        </p:nvCxnSpPr>
        <p:spPr>
          <a:xfrm>
            <a:off x="2713383" y="1813750"/>
            <a:ext cx="0" cy="97043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265193B-2F3C-4626-2570-BF915D54177D}"/>
              </a:ext>
            </a:extLst>
          </p:cNvPr>
          <p:cNvCxnSpPr/>
          <p:nvPr/>
        </p:nvCxnSpPr>
        <p:spPr>
          <a:xfrm>
            <a:off x="7139609" y="1813750"/>
            <a:ext cx="0" cy="97043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B29F9C-7BED-54D9-CD29-683819FC2F4B}"/>
              </a:ext>
            </a:extLst>
          </p:cNvPr>
          <p:cNvCxnSpPr/>
          <p:nvPr/>
        </p:nvCxnSpPr>
        <p:spPr>
          <a:xfrm>
            <a:off x="10939669" y="1813750"/>
            <a:ext cx="0" cy="9704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: изогнутая влево 27">
            <a:extLst>
              <a:ext uri="{FF2B5EF4-FFF2-40B4-BE49-F238E27FC236}">
                <a16:creationId xmlns:a16="http://schemas.microsoft.com/office/drawing/2014/main" id="{B329B931-3520-7D29-B099-9C34F75D2999}"/>
              </a:ext>
            </a:extLst>
          </p:cNvPr>
          <p:cNvSpPr/>
          <p:nvPr/>
        </p:nvSpPr>
        <p:spPr>
          <a:xfrm rot="16200000">
            <a:off x="1540389" y="4706466"/>
            <a:ext cx="391291" cy="832811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Стрелка: изогнутая влево 28">
            <a:extLst>
              <a:ext uri="{FF2B5EF4-FFF2-40B4-BE49-F238E27FC236}">
                <a16:creationId xmlns:a16="http://schemas.microsoft.com/office/drawing/2014/main" id="{24980F01-83CC-EC03-ACFD-73F95F27F615}"/>
              </a:ext>
            </a:extLst>
          </p:cNvPr>
          <p:cNvSpPr/>
          <p:nvPr/>
        </p:nvSpPr>
        <p:spPr>
          <a:xfrm rot="16200000" flipH="1" flipV="1">
            <a:off x="1798809" y="5105209"/>
            <a:ext cx="369332" cy="832810"/>
          </a:xfrm>
          <a:prstGeom prst="curvedLeftArrow">
            <a:avLst>
              <a:gd name="adj1" fmla="val 25000"/>
              <a:gd name="adj2" fmla="val 90690"/>
              <a:gd name="adj3" fmla="val 25000"/>
            </a:avLst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Стрелка: изогнутая влево 29">
            <a:extLst>
              <a:ext uri="{FF2B5EF4-FFF2-40B4-BE49-F238E27FC236}">
                <a16:creationId xmlns:a16="http://schemas.microsoft.com/office/drawing/2014/main" id="{A3500D1C-435F-B6D7-8729-143441104ED5}"/>
              </a:ext>
            </a:extLst>
          </p:cNvPr>
          <p:cNvSpPr/>
          <p:nvPr/>
        </p:nvSpPr>
        <p:spPr>
          <a:xfrm rot="16200000">
            <a:off x="5887103" y="4754029"/>
            <a:ext cx="391291" cy="832811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Стрелка: изогнутая влево 30">
            <a:extLst>
              <a:ext uri="{FF2B5EF4-FFF2-40B4-BE49-F238E27FC236}">
                <a16:creationId xmlns:a16="http://schemas.microsoft.com/office/drawing/2014/main" id="{32914524-8148-6C2B-D5BD-405927F51716}"/>
              </a:ext>
            </a:extLst>
          </p:cNvPr>
          <p:cNvSpPr/>
          <p:nvPr/>
        </p:nvSpPr>
        <p:spPr>
          <a:xfrm rot="16200000" flipH="1" flipV="1">
            <a:off x="6145523" y="5152772"/>
            <a:ext cx="369332" cy="832810"/>
          </a:xfrm>
          <a:prstGeom prst="curvedLeftArrow">
            <a:avLst>
              <a:gd name="adj1" fmla="val 25000"/>
              <a:gd name="adj2" fmla="val 90690"/>
              <a:gd name="adj3" fmla="val 25000"/>
            </a:avLst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Стрелка: изогнутая влево 31">
            <a:extLst>
              <a:ext uri="{FF2B5EF4-FFF2-40B4-BE49-F238E27FC236}">
                <a16:creationId xmlns:a16="http://schemas.microsoft.com/office/drawing/2014/main" id="{45010ADE-B386-78EF-33B6-1E06DEC1EE7F}"/>
              </a:ext>
            </a:extLst>
          </p:cNvPr>
          <p:cNvSpPr/>
          <p:nvPr/>
        </p:nvSpPr>
        <p:spPr>
          <a:xfrm rot="16200000">
            <a:off x="9817412" y="4754028"/>
            <a:ext cx="391291" cy="832811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Стрелка: изогнутая влево 32">
            <a:extLst>
              <a:ext uri="{FF2B5EF4-FFF2-40B4-BE49-F238E27FC236}">
                <a16:creationId xmlns:a16="http://schemas.microsoft.com/office/drawing/2014/main" id="{A3627DB1-57C8-8436-E143-A44491EC1EEE}"/>
              </a:ext>
            </a:extLst>
          </p:cNvPr>
          <p:cNvSpPr/>
          <p:nvPr/>
        </p:nvSpPr>
        <p:spPr>
          <a:xfrm rot="16200000" flipH="1" flipV="1">
            <a:off x="10075832" y="5152771"/>
            <a:ext cx="369332" cy="832810"/>
          </a:xfrm>
          <a:prstGeom prst="curvedLeftArrow">
            <a:avLst>
              <a:gd name="adj1" fmla="val 25000"/>
              <a:gd name="adj2" fmla="val 90690"/>
              <a:gd name="adj3" fmla="val 25000"/>
            </a:avLst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8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A039-CC1C-396D-8863-66A79C01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5C6061-6380-2EC1-ADDC-4CE68AE68C8A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Разработка объектов НСИ</a:t>
            </a:r>
          </a:p>
        </p:txBody>
      </p:sp>
      <p:sp>
        <p:nvSpPr>
          <p:cNvPr id="2" name="Крест 1">
            <a:extLst>
              <a:ext uri="{FF2B5EF4-FFF2-40B4-BE49-F238E27FC236}">
                <a16:creationId xmlns:a16="http://schemas.microsoft.com/office/drawing/2014/main" id="{C1403959-14B0-62F5-B663-94CFCC4D8A93}"/>
              </a:ext>
            </a:extLst>
          </p:cNvPr>
          <p:cNvSpPr/>
          <p:nvPr/>
        </p:nvSpPr>
        <p:spPr>
          <a:xfrm>
            <a:off x="4913376" y="717975"/>
            <a:ext cx="5051548" cy="1023069"/>
          </a:xfrm>
          <a:prstGeom prst="plus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Нормативно-правовые акты:</a:t>
            </a:r>
          </a:p>
          <a:p>
            <a:pPr lvl="0" algn="ctr" defTabSz="457200">
              <a:defRPr/>
            </a:pPr>
            <a:r>
              <a:rPr lang="ru-RU" sz="1600" kern="0" dirty="0">
                <a:solidFill>
                  <a:prstClr val="white"/>
                </a:solidFill>
                <a:latin typeface="+mj-lt"/>
              </a:rPr>
              <a:t>Законодательные акты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Приказы Минздрава и др. ведомств, иные регуляторные документы </a:t>
            </a:r>
          </a:p>
        </p:txBody>
      </p:sp>
      <p:sp>
        <p:nvSpPr>
          <p:cNvPr id="3" name="Крест 2">
            <a:extLst>
              <a:ext uri="{FF2B5EF4-FFF2-40B4-BE49-F238E27FC236}">
                <a16:creationId xmlns:a16="http://schemas.microsoft.com/office/drawing/2014/main" id="{BF4839C9-30C2-08D4-CDE1-E882B85BD4D4}"/>
              </a:ext>
            </a:extLst>
          </p:cNvPr>
          <p:cNvSpPr/>
          <p:nvPr/>
        </p:nvSpPr>
        <p:spPr>
          <a:xfrm>
            <a:off x="1087335" y="4984573"/>
            <a:ext cx="10548593" cy="1595011"/>
          </a:xfrm>
          <a:prstGeom prst="plus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Прецеденты: </a:t>
            </a:r>
          </a:p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объекты, создаваемых не одномоментным экспертным решением, а по мере вовлечения в процесс информатизации различных медицинских направлений (например, справочники «Анатомических локализаций», «Выявленных патологий», «Осложнений лечения», «Анамнестические признаки»)</a:t>
            </a:r>
          </a:p>
        </p:txBody>
      </p:sp>
      <p:sp>
        <p:nvSpPr>
          <p:cNvPr id="7" name="Крест 6">
            <a:extLst>
              <a:ext uri="{FF2B5EF4-FFF2-40B4-BE49-F238E27FC236}">
                <a16:creationId xmlns:a16="http://schemas.microsoft.com/office/drawing/2014/main" id="{DC3E86DB-041C-6708-255B-C8D5AA49FD19}"/>
              </a:ext>
            </a:extLst>
          </p:cNvPr>
          <p:cNvSpPr/>
          <p:nvPr/>
        </p:nvSpPr>
        <p:spPr>
          <a:xfrm>
            <a:off x="123948" y="2652685"/>
            <a:ext cx="4847152" cy="1347033"/>
          </a:xfrm>
          <a:prstGeom prst="plus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Консолидированные решения: </a:t>
            </a:r>
          </a:p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профессиональных сообществ и экспертных групп в сфере здравоохранения, общепризнанных научных и </a:t>
            </a:r>
          </a:p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учебных источников информации </a:t>
            </a:r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9A3993DF-61BE-FCE9-DB53-1551A838ED33}"/>
              </a:ext>
            </a:extLst>
          </p:cNvPr>
          <p:cNvSpPr/>
          <p:nvPr/>
        </p:nvSpPr>
        <p:spPr>
          <a:xfrm>
            <a:off x="7216310" y="2637984"/>
            <a:ext cx="4851742" cy="1347144"/>
          </a:xfrm>
          <a:prstGeom prst="plus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Международные объекты: </a:t>
            </a:r>
          </a:p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разрабатываемых ВОЗ, ЕЭС, международными профессиональными и экспертными организациями</a:t>
            </a:r>
          </a:p>
          <a:p>
            <a:pPr algn="ctr" defTabSz="457200"/>
            <a:r>
              <a:rPr lang="ru-RU" sz="1600" kern="0" dirty="0">
                <a:solidFill>
                  <a:prstClr val="white"/>
                </a:solidFill>
                <a:latin typeface="+mj-lt"/>
              </a:rPr>
              <a:t>(</a:t>
            </a:r>
            <a:r>
              <a:rPr lang="en-US" sz="1600" kern="0" dirty="0">
                <a:solidFill>
                  <a:prstClr val="white"/>
                </a:solidFill>
                <a:latin typeface="+mj-lt"/>
              </a:rPr>
              <a:t>ICD-11</a:t>
            </a:r>
            <a:r>
              <a:rPr lang="ru-RU" sz="1600" kern="0" dirty="0">
                <a:solidFill>
                  <a:prstClr val="white"/>
                </a:solidFill>
                <a:latin typeface="+mj-lt"/>
              </a:rPr>
              <a:t>,</a:t>
            </a:r>
            <a:r>
              <a:rPr lang="en-US" sz="1600" kern="0" dirty="0">
                <a:solidFill>
                  <a:prstClr val="white"/>
                </a:solidFill>
                <a:latin typeface="+mj-lt"/>
              </a:rPr>
              <a:t> TNM</a:t>
            </a:r>
            <a:r>
              <a:rPr lang="ru-RU" sz="1600" kern="0" dirty="0">
                <a:solidFill>
                  <a:prstClr val="white"/>
                </a:solidFill>
                <a:latin typeface="+mj-lt"/>
              </a:rPr>
              <a:t>, </a:t>
            </a:r>
            <a:r>
              <a:rPr lang="en-US" sz="1600" kern="0" dirty="0">
                <a:solidFill>
                  <a:prstClr val="white"/>
                </a:solidFill>
                <a:latin typeface="+mj-lt"/>
              </a:rPr>
              <a:t>SNOMED CT</a:t>
            </a:r>
            <a:r>
              <a:rPr lang="ru-RU" sz="1600" kern="0" dirty="0">
                <a:solidFill>
                  <a:prstClr val="white"/>
                </a:solidFill>
                <a:latin typeface="+mj-lt"/>
              </a:rPr>
              <a:t>, </a:t>
            </a:r>
            <a:r>
              <a:rPr lang="en-US" sz="1600" kern="0" dirty="0">
                <a:solidFill>
                  <a:prstClr val="white"/>
                </a:solidFill>
                <a:latin typeface="+mj-lt"/>
              </a:rPr>
              <a:t>ICCC-3</a:t>
            </a:r>
            <a:r>
              <a:rPr lang="ru-RU" sz="1600" kern="0" dirty="0">
                <a:solidFill>
                  <a:prstClr val="white"/>
                </a:solidFill>
                <a:latin typeface="+mj-lt"/>
              </a:rPr>
              <a:t>)</a:t>
            </a:r>
          </a:p>
        </p:txBody>
      </p:sp>
      <p:sp>
        <p:nvSpPr>
          <p:cNvPr id="10" name="Стрелка: изогнутая влево 8">
            <a:extLst>
              <a:ext uri="{FF2B5EF4-FFF2-40B4-BE49-F238E27FC236}">
                <a16:creationId xmlns:a16="http://schemas.microsoft.com/office/drawing/2014/main" id="{AF26A4EE-959C-7EA7-A6E6-F7CF9BF2DA2F}"/>
              </a:ext>
            </a:extLst>
          </p:cNvPr>
          <p:cNvSpPr/>
          <p:nvPr/>
        </p:nvSpPr>
        <p:spPr>
          <a:xfrm rot="16200000">
            <a:off x="5900354" y="1648027"/>
            <a:ext cx="391291" cy="94609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Стрелка: изогнутая влево 9">
            <a:extLst>
              <a:ext uri="{FF2B5EF4-FFF2-40B4-BE49-F238E27FC236}">
                <a16:creationId xmlns:a16="http://schemas.microsoft.com/office/drawing/2014/main" id="{A7BE065A-D71C-12A6-D1B4-40C6CCD1E2A0}"/>
              </a:ext>
            </a:extLst>
          </p:cNvPr>
          <p:cNvSpPr/>
          <p:nvPr/>
        </p:nvSpPr>
        <p:spPr>
          <a:xfrm rot="16200000" flipH="1" flipV="1">
            <a:off x="5879974" y="4011804"/>
            <a:ext cx="432049" cy="946094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 w="1270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0AC48B-F31B-3A92-E31A-79CB1935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10" y="2589349"/>
            <a:ext cx="2407404" cy="15950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F8436A9-0327-46F6-3C5E-8831F76EB3A3}"/>
              </a:ext>
            </a:extLst>
          </p:cNvPr>
          <p:cNvSpPr txBox="1"/>
          <p:nvPr/>
        </p:nvSpPr>
        <p:spPr>
          <a:xfrm>
            <a:off x="899823" y="1052249"/>
            <a:ext cx="315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Анализ источников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Оценка аналогов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Разработка структуры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Наполнение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78957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D5073-779C-27C3-BE7F-4B46235E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01F6B2-BD47-7047-18C8-5A1C5A03DE67}"/>
              </a:ext>
            </a:extLst>
          </p:cNvPr>
          <p:cNvSpPr/>
          <p:nvPr/>
        </p:nvSpPr>
        <p:spPr>
          <a:xfrm>
            <a:off x="448887" y="169129"/>
            <a:ext cx="11279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Группа справочников ФСЛИ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4418684-BF0B-D12D-A60D-3CC1E5181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63587"/>
              </p:ext>
            </p:extLst>
          </p:nvPr>
        </p:nvGraphicFramePr>
        <p:xfrm>
          <a:off x="1321725" y="1097280"/>
          <a:ext cx="8844741" cy="5374891"/>
        </p:xfrm>
        <a:graphic>
          <a:graphicData uri="http://schemas.openxmlformats.org/drawingml/2006/table">
            <a:tbl>
              <a:tblPr/>
              <a:tblGrid>
                <a:gridCol w="429487">
                  <a:extLst>
                    <a:ext uri="{9D8B030D-6E8A-4147-A177-3AD203B41FA5}">
                      <a16:colId xmlns:a16="http://schemas.microsoft.com/office/drawing/2014/main" val="1073163121"/>
                    </a:ext>
                  </a:extLst>
                </a:gridCol>
                <a:gridCol w="3650636">
                  <a:extLst>
                    <a:ext uri="{9D8B030D-6E8A-4147-A177-3AD203B41FA5}">
                      <a16:colId xmlns:a16="http://schemas.microsoft.com/office/drawing/2014/main" val="119689165"/>
                    </a:ext>
                  </a:extLst>
                </a:gridCol>
                <a:gridCol w="1838741">
                  <a:extLst>
                    <a:ext uri="{9D8B030D-6E8A-4147-A177-3AD203B41FA5}">
                      <a16:colId xmlns:a16="http://schemas.microsoft.com/office/drawing/2014/main" val="638654449"/>
                    </a:ext>
                  </a:extLst>
                </a:gridCol>
                <a:gridCol w="912658">
                  <a:extLst>
                    <a:ext uri="{9D8B030D-6E8A-4147-A177-3AD203B41FA5}">
                      <a16:colId xmlns:a16="http://schemas.microsoft.com/office/drawing/2014/main" val="1112522950"/>
                    </a:ext>
                  </a:extLst>
                </a:gridCol>
                <a:gridCol w="1073717">
                  <a:extLst>
                    <a:ext uri="{9D8B030D-6E8A-4147-A177-3AD203B41FA5}">
                      <a16:colId xmlns:a16="http://schemas.microsoft.com/office/drawing/2014/main" val="646428190"/>
                    </a:ext>
                  </a:extLst>
                </a:gridCol>
                <a:gridCol w="939502">
                  <a:extLst>
                    <a:ext uri="{9D8B030D-6E8A-4147-A177-3AD203B41FA5}">
                      <a16:colId xmlns:a16="http://schemas.microsoft.com/office/drawing/2014/main" val="2684126583"/>
                    </a:ext>
                  </a:extLst>
                </a:gridCol>
              </a:tblGrid>
              <a:tr h="3953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№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Наименование справочника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OID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Количество записей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Количество просмотров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Количество скачиваний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27577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лабораторных тестов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1.2.643.5.1.13.13.11.1080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20 724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379 146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2 724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56114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лабораторных материалов и образцов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1.2.643.5.1.13.13.11.1081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13911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498517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Группы лабораторных исследований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1.2.643.5.1.13.13.11.1117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2 068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16262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бактерий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1.2.643.5.1.13.13.11.1087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5 086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5 012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0071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грибов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1.2.643.5.1.13.13.11.1088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603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1 978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20300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вирусов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1.2.643.5.1.13.13.99.2.1227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543508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Справочник паразитов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1.2.643.5.1.13.13.99.2.1228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58158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Профили лабораторных исследований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1.2.643.5.1.13.13.11.1437 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526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165 037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522043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Антимикробные препараты, которые используются для определения чувствительности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1.2.643.5.1.13.13.99.2.1095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1 851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9459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Параметры чувствительности к антимикробным препаратам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1.2.643.5.1.13.13.99.2.1093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12 230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1 117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497517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Маркеры антибиотикорезистентности микроорганизмов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1.2.643.5.1.13.13.99.2.1239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6 425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432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59825"/>
                  </a:ext>
                </a:extLst>
              </a:tr>
              <a:tr h="4117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15" marR="6715" marT="6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ФСЛИ. Характеристики ХТИ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1.2.643.5.1.13.13.99.2.1084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8 798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658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6715" marR="6715" marT="6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2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4EEF-00D1-D69C-51B3-F4667B41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1301B4-F681-90C2-ED6A-71B03588C25D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ФСЛИ. Справочник лабораторных тестов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A3308-83C6-41C2-1474-66169CA4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5" y="1306644"/>
            <a:ext cx="11238807" cy="485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03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D71F1-7B37-39A1-6695-77C2CF73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5490CC-E639-1D29-B816-17720A1EE24E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ФСЛИ. Справочник лабораторных тестов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21CC72-C5BB-1BFF-EBA0-84BABE8A1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567873"/>
              </p:ext>
            </p:extLst>
          </p:nvPr>
        </p:nvGraphicFramePr>
        <p:xfrm>
          <a:off x="465667" y="1673199"/>
          <a:ext cx="4309534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65C7B01-ECBB-5661-89AB-62CC593F1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2643"/>
              </p:ext>
            </p:extLst>
          </p:nvPr>
        </p:nvGraphicFramePr>
        <p:xfrm>
          <a:off x="5590117" y="1820334"/>
          <a:ext cx="5399616" cy="38023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3483">
                  <a:extLst>
                    <a:ext uri="{9D8B030D-6E8A-4147-A177-3AD203B41FA5}">
                      <a16:colId xmlns:a16="http://schemas.microsoft.com/office/drawing/2014/main" val="2609942121"/>
                    </a:ext>
                  </a:extLst>
                </a:gridCol>
                <a:gridCol w="4240927">
                  <a:extLst>
                    <a:ext uri="{9D8B030D-6E8A-4147-A177-3AD203B41FA5}">
                      <a16:colId xmlns:a16="http://schemas.microsoft.com/office/drawing/2014/main" val="2535350526"/>
                    </a:ext>
                  </a:extLst>
                </a:gridCol>
                <a:gridCol w="805206">
                  <a:extLst>
                    <a:ext uri="{9D8B030D-6E8A-4147-A177-3AD203B41FA5}">
                      <a16:colId xmlns:a16="http://schemas.microsoft.com/office/drawing/2014/main" val="17328035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Образец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Количество записей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0030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Моча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05616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Сыворотка крови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41465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Кровь венозная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3756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Сыворотка крови; Плазма крови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2556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Слюна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97355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Рвотные массы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8561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Волос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3157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Соскоб с ногтевой пластины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5169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Потожировые выделения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3140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Культура микроорганизмов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1341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Любой образец, кроме уточненных отдельными показателями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2497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Жидкость цереброспинальная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8670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6584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Плазма крови бедная тромбоцитами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7810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Осадок мочи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506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Мокрота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5959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Эякулят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6687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Жидкость плевральная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2222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C3EF94-68A3-BC51-2068-AF3991DFB251}"/>
              </a:ext>
            </a:extLst>
          </p:cNvPr>
          <p:cNvSpPr txBox="1"/>
          <p:nvPr/>
        </p:nvSpPr>
        <p:spPr>
          <a:xfrm>
            <a:off x="6231466" y="1303867"/>
            <a:ext cx="3674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Лабораторные образцы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16606-8CBD-B003-0A1B-1FEDC471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210B60-5D9A-3622-B743-F52B4568E30B}"/>
              </a:ext>
            </a:extLst>
          </p:cNvPr>
          <p:cNvSpPr/>
          <p:nvPr/>
        </p:nvSpPr>
        <p:spPr>
          <a:xfrm>
            <a:off x="125491" y="169129"/>
            <a:ext cx="11602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ФСЛИ. Справочник лабораторных тестов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20D47-25F3-FF1E-A2E5-3FC6E575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1" y="1932405"/>
            <a:ext cx="11851178" cy="385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98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3 шаблон лекции Организация здравоохранения и общественное здоровье">
  <a:themeElements>
    <a:clrScheme name="ФГБУ ЦНИИОЗ">
      <a:dk1>
        <a:sysClr val="windowText" lastClr="000000"/>
      </a:dk1>
      <a:lt1>
        <a:sysClr val="window" lastClr="FFFFFF"/>
      </a:lt1>
      <a:dk2>
        <a:srgbClr val="DDD0BD"/>
      </a:dk2>
      <a:lt2>
        <a:srgbClr val="E7E6E6"/>
      </a:lt2>
      <a:accent1>
        <a:srgbClr val="49443F"/>
      </a:accent1>
      <a:accent2>
        <a:srgbClr val="6C5E53"/>
      </a:accent2>
      <a:accent3>
        <a:srgbClr val="A5A5A5"/>
      </a:accent3>
      <a:accent4>
        <a:srgbClr val="B0202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3 шаблон лекции Организация здравоохранения и общественное здоровье" id="{B92F2AC0-C62C-456F-9D91-737570AC99FD}" vid="{F317745B-F561-4219-89B8-720A774FED25}"/>
    </a:ext>
  </a:extLst>
</a:theme>
</file>

<file path=ppt/theme/theme2.xml><?xml version="1.0" encoding="utf-8"?>
<a:theme xmlns:a="http://schemas.openxmlformats.org/drawingml/2006/main" name="1_Тема 3 шаблон лекции Организация здравоохранения и общественное здоровье">
  <a:themeElements>
    <a:clrScheme name="ФГБУ ЦНИИОЗ">
      <a:dk1>
        <a:sysClr val="windowText" lastClr="000000"/>
      </a:dk1>
      <a:lt1>
        <a:sysClr val="window" lastClr="FFFFFF"/>
      </a:lt1>
      <a:dk2>
        <a:srgbClr val="DDD0BD"/>
      </a:dk2>
      <a:lt2>
        <a:srgbClr val="E7E6E6"/>
      </a:lt2>
      <a:accent1>
        <a:srgbClr val="49443F"/>
      </a:accent1>
      <a:accent2>
        <a:srgbClr val="6C5E53"/>
      </a:accent2>
      <a:accent3>
        <a:srgbClr val="A5A5A5"/>
      </a:accent3>
      <a:accent4>
        <a:srgbClr val="B0202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3 шаблон лекции Организация здравоохранения и общественное здоровье" id="{B92F2AC0-C62C-456F-9D91-737570AC99FD}" vid="{F317745B-F561-4219-89B8-720A774FED2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3 шаблон лекции Организация здравоохранения и общественное здоровье</Template>
  <TotalTime>7480</TotalTime>
  <Words>884</Words>
  <Application>Microsoft Office PowerPoint</Application>
  <PresentationFormat>Широкоэкранный</PresentationFormat>
  <Paragraphs>319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Miriam Fixed</vt:lpstr>
      <vt:lpstr>Monotype Corsiva</vt:lpstr>
      <vt:lpstr>Myriad pro</vt:lpstr>
      <vt:lpstr>Times New Roman</vt:lpstr>
      <vt:lpstr>Wingdings</vt:lpstr>
      <vt:lpstr>Тема 3 шаблон лекции Организация здравоохранения и общественное здоровье</vt:lpstr>
      <vt:lpstr>1_Тема 3 шаблон лекции Организация здравоохранения и общественное здоровье</vt:lpstr>
      <vt:lpstr>ФСЛИ как современный инструмент обоснования назначения медицинского изделия для диагностики in vitro в целях их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групп ФСЛИ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Аккредитационно-симуляционный центр</dc:creator>
  <cp:lastModifiedBy>Mark</cp:lastModifiedBy>
  <cp:revision>221</cp:revision>
  <dcterms:created xsi:type="dcterms:W3CDTF">2022-08-18T08:25:22Z</dcterms:created>
  <dcterms:modified xsi:type="dcterms:W3CDTF">2025-10-25T19:09:22Z</dcterms:modified>
</cp:coreProperties>
</file>