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7" r:id="rId2"/>
    <p:sldId id="262" r:id="rId3"/>
    <p:sldId id="279" r:id="rId4"/>
    <p:sldId id="280" r:id="rId5"/>
    <p:sldId id="281" r:id="rId6"/>
    <p:sldId id="282" r:id="rId7"/>
    <p:sldId id="291" r:id="rId8"/>
    <p:sldId id="285" r:id="rId9"/>
    <p:sldId id="286" r:id="rId10"/>
    <p:sldId id="287" r:id="rId11"/>
    <p:sldId id="288" r:id="rId12"/>
    <p:sldId id="289" r:id="rId13"/>
    <p:sldId id="290" r:id="rId14"/>
    <p:sldId id="283" r:id="rId15"/>
    <p:sldId id="284" r:id="rId16"/>
    <p:sldId id="292" r:id="rId17"/>
    <p:sldId id="293" r:id="rId18"/>
    <p:sldId id="294" r:id="rId19"/>
    <p:sldId id="295" r:id="rId20"/>
    <p:sldId id="297" r:id="rId21"/>
    <p:sldId id="296" r:id="rId22"/>
    <p:sldId id="275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Pragmatica Extended" panose="020B060402020202020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7FF"/>
    <a:srgbClr val="9DC3E6"/>
    <a:srgbClr val="DFEBF7"/>
    <a:srgbClr val="C00000"/>
    <a:srgbClr val="A9D18E"/>
    <a:srgbClr val="FFE699"/>
    <a:srgbClr val="010B70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B204B-F8F3-43FA-ADDC-E1B72B55C21B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F6E64-3C12-47E1-B25F-0F5D80E67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26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D2B60A-FE1E-44CA-A428-995DAFB4B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754" y="330256"/>
            <a:ext cx="1926406" cy="833247"/>
          </a:xfrm>
          <a:prstGeom prst="rect">
            <a:avLst/>
          </a:prstGeom>
        </p:spPr>
      </p:pic>
      <p:sp>
        <p:nvSpPr>
          <p:cNvPr id="13" name="Прямоугольник: скругленные углы 9">
            <a:extLst>
              <a:ext uri="{FF2B5EF4-FFF2-40B4-BE49-F238E27FC236}">
                <a16:creationId xmlns:a16="http://schemas.microsoft.com/office/drawing/2014/main" id="{3D1A21C8-F4F5-4065-A5A1-A7A8B9F770D4}"/>
              </a:ext>
            </a:extLst>
          </p:cNvPr>
          <p:cNvSpPr/>
          <p:nvPr userDrawn="1"/>
        </p:nvSpPr>
        <p:spPr>
          <a:xfrm>
            <a:off x="334963" y="4407407"/>
            <a:ext cx="4850495" cy="949124"/>
          </a:xfrm>
          <a:prstGeom prst="roundRect">
            <a:avLst/>
          </a:prstGeom>
          <a:solidFill>
            <a:srgbClr val="E2EDF9"/>
          </a:solidFill>
          <a:ln>
            <a:noFill/>
          </a:ln>
          <a:effectLst>
            <a:outerShdw blurRad="88900" dist="38100" dir="1500000" algn="tl" rotWithShape="0">
              <a:schemeClr val="tx1">
                <a:lumMod val="85000"/>
                <a:lumOff val="15000"/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5634AEE-AF72-46E4-A961-E758D2130C12}"/>
              </a:ext>
            </a:extLst>
          </p:cNvPr>
          <p:cNvSpPr/>
          <p:nvPr userDrawn="1"/>
        </p:nvSpPr>
        <p:spPr>
          <a:xfrm>
            <a:off x="577376" y="4553471"/>
            <a:ext cx="613386" cy="613386"/>
          </a:xfrm>
          <a:prstGeom prst="ellipse">
            <a:avLst/>
          </a:prstGeom>
          <a:blipFill>
            <a:blip r:embed="rId5">
              <a:alphaModFix amt="85000"/>
            </a:blip>
            <a:stretch>
              <a:fillRect l="-8691" t="-76185" r="-55643" b="-761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B160C9C-A85D-4B7B-8680-68E4592E6345}"/>
              </a:ext>
            </a:extLst>
          </p:cNvPr>
          <p:cNvSpPr/>
          <p:nvPr userDrawn="1"/>
        </p:nvSpPr>
        <p:spPr>
          <a:xfrm>
            <a:off x="575633" y="4558803"/>
            <a:ext cx="613386" cy="613386"/>
          </a:xfrm>
          <a:prstGeom prst="ellipse">
            <a:avLst/>
          </a:prstGeom>
          <a:solidFill>
            <a:srgbClr val="010B7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0" hasCustomPrompt="1"/>
          </p:nvPr>
        </p:nvSpPr>
        <p:spPr>
          <a:xfrm>
            <a:off x="1247775" y="4553471"/>
            <a:ext cx="883285" cy="254749"/>
          </a:xfrm>
        </p:spPr>
        <p:txBody>
          <a:bodyPr>
            <a:normAutofit/>
          </a:bodyPr>
          <a:lstStyle>
            <a:lvl3pPr marL="0">
              <a:defRPr sz="1200" b="1">
                <a:solidFill>
                  <a:schemeClr val="accent5"/>
                </a:solidFill>
              </a:defRPr>
            </a:lvl3pPr>
          </a:lstStyle>
          <a:p>
            <a:pPr lvl="2"/>
            <a:r>
              <a:rPr lang="ru-RU" dirty="0" smtClean="0"/>
              <a:t>ФИО</a:t>
            </a:r>
          </a:p>
        </p:txBody>
      </p:sp>
      <p:sp>
        <p:nvSpPr>
          <p:cNvPr id="25" name="Текст 23"/>
          <p:cNvSpPr>
            <a:spLocks noGrp="1"/>
          </p:cNvSpPr>
          <p:nvPr>
            <p:ph type="body" sz="quarter" idx="11" hasCustomPrompt="1"/>
          </p:nvPr>
        </p:nvSpPr>
        <p:spPr>
          <a:xfrm>
            <a:off x="1247775" y="4808220"/>
            <a:ext cx="3759200" cy="449580"/>
          </a:xfrm>
        </p:spPr>
        <p:txBody>
          <a:bodyPr>
            <a:normAutofit/>
          </a:bodyPr>
          <a:lstStyle>
            <a:lvl3pPr marL="0">
              <a:defRPr sz="1200" b="0">
                <a:solidFill>
                  <a:schemeClr val="accent5"/>
                </a:solidFill>
              </a:defRPr>
            </a:lvl3pPr>
          </a:lstStyle>
          <a:p>
            <a:pPr lvl="2"/>
            <a:r>
              <a:rPr lang="ru-RU" dirty="0" smtClean="0"/>
              <a:t>Должность</a:t>
            </a:r>
          </a:p>
        </p:txBody>
      </p:sp>
      <p:sp>
        <p:nvSpPr>
          <p:cNvPr id="26" name="Текст 23"/>
          <p:cNvSpPr>
            <a:spLocks noGrp="1"/>
          </p:cNvSpPr>
          <p:nvPr>
            <p:ph type="body" sz="quarter" idx="12" hasCustomPrompt="1"/>
          </p:nvPr>
        </p:nvSpPr>
        <p:spPr>
          <a:xfrm>
            <a:off x="393991" y="6276883"/>
            <a:ext cx="2381250" cy="272123"/>
          </a:xfrm>
        </p:spPr>
        <p:txBody>
          <a:bodyPr>
            <a:normAutofit/>
          </a:bodyPr>
          <a:lstStyle>
            <a:lvl3pPr marL="0">
              <a:defRPr sz="1400" b="0">
                <a:solidFill>
                  <a:schemeClr val="bg2"/>
                </a:solidFill>
              </a:defRPr>
            </a:lvl3pPr>
          </a:lstStyle>
          <a:p>
            <a:pPr lvl="2"/>
            <a:r>
              <a:rPr lang="ru-RU" dirty="0" smtClean="0"/>
              <a:t>дата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2470149"/>
            <a:ext cx="6573837" cy="1487677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0" name="Текст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330256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r>
              <a:rPr lang="en-GB" dirty="0" smtClean="0"/>
              <a:t> /</a:t>
            </a:r>
            <a:r>
              <a:rPr lang="ru-RU" dirty="0" smtClean="0"/>
              <a:t> Раздел</a:t>
            </a:r>
            <a:r>
              <a:rPr lang="en-GB" dirty="0" smtClean="0"/>
              <a:t> </a:t>
            </a: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058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506412" y="1834038"/>
            <a:ext cx="4823777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7" hasCustomPrompt="1"/>
          </p:nvPr>
        </p:nvSpPr>
        <p:spPr>
          <a:xfrm>
            <a:off x="506412" y="2368599"/>
            <a:ext cx="4823777" cy="4180136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008052" y="1834038"/>
            <a:ext cx="4823777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6008052" y="2368599"/>
            <a:ext cx="4823777" cy="4180136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151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3" name="Диаграмма 2"/>
          <p:cNvSpPr>
            <a:spLocks noGrp="1"/>
          </p:cNvSpPr>
          <p:nvPr>
            <p:ph type="chart" sz="quarter" idx="13"/>
          </p:nvPr>
        </p:nvSpPr>
        <p:spPr>
          <a:xfrm>
            <a:off x="502603" y="2545715"/>
            <a:ext cx="5052377" cy="3184525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Диаграмма 2"/>
          <p:cNvSpPr>
            <a:spLocks noGrp="1"/>
          </p:cNvSpPr>
          <p:nvPr>
            <p:ph type="chart" sz="quarter" idx="14"/>
          </p:nvPr>
        </p:nvSpPr>
        <p:spPr>
          <a:xfrm>
            <a:off x="5905183" y="2545714"/>
            <a:ext cx="5372417" cy="318452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02603" y="1920875"/>
            <a:ext cx="5052377" cy="624839"/>
          </a:xfrm>
        </p:spPr>
        <p:txBody>
          <a:bodyPr/>
          <a:lstStyle>
            <a:lvl2pPr marL="0">
              <a:defRPr/>
            </a:lvl2pPr>
          </a:lstStyle>
          <a:p>
            <a:pPr lvl="1"/>
            <a:r>
              <a:rPr lang="ru-RU" dirty="0" smtClean="0"/>
              <a:t>ЗАГОЛОВОК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05183" y="1920874"/>
            <a:ext cx="5372417" cy="624839"/>
          </a:xfrm>
        </p:spPr>
        <p:txBody>
          <a:bodyPr/>
          <a:lstStyle>
            <a:lvl2pPr marL="0">
              <a:defRPr/>
            </a:lvl2pPr>
          </a:lstStyle>
          <a:p>
            <a:pPr lvl="1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936797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3" name="Диаграмма 2"/>
          <p:cNvSpPr>
            <a:spLocks noGrp="1"/>
          </p:cNvSpPr>
          <p:nvPr>
            <p:ph type="chart" sz="quarter" idx="13"/>
          </p:nvPr>
        </p:nvSpPr>
        <p:spPr>
          <a:xfrm>
            <a:off x="481013" y="2306479"/>
            <a:ext cx="2865437" cy="4083051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1013" y="1681639"/>
            <a:ext cx="5052377" cy="624839"/>
          </a:xfrm>
        </p:spPr>
        <p:txBody>
          <a:bodyPr/>
          <a:lstStyle>
            <a:lvl2pPr marL="0">
              <a:defRPr/>
            </a:lvl2pPr>
          </a:lstStyle>
          <a:p>
            <a:pPr lvl="1"/>
            <a:r>
              <a:rPr lang="ru-RU" dirty="0" smtClean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3346450" y="2306638"/>
            <a:ext cx="2187575" cy="408289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3" name="Диаграмма 2"/>
          <p:cNvSpPr>
            <a:spLocks noGrp="1"/>
          </p:cNvSpPr>
          <p:nvPr>
            <p:ph type="chart" sz="quarter" idx="17"/>
          </p:nvPr>
        </p:nvSpPr>
        <p:spPr>
          <a:xfrm>
            <a:off x="6340793" y="2306319"/>
            <a:ext cx="2865437" cy="4083051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340793" y="1681479"/>
            <a:ext cx="5052377" cy="624839"/>
          </a:xfrm>
        </p:spPr>
        <p:txBody>
          <a:bodyPr/>
          <a:lstStyle>
            <a:lvl2pPr marL="0">
              <a:defRPr/>
            </a:lvl2pPr>
          </a:lstStyle>
          <a:p>
            <a:pPr lvl="1"/>
            <a:r>
              <a:rPr lang="ru-RU" dirty="0" smtClean="0"/>
              <a:t>ЗАГОЛОВОК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9206230" y="2306478"/>
            <a:ext cx="2187575" cy="408289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75662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3" y="3105663"/>
            <a:ext cx="11522075" cy="460497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4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445C3F-D76A-4559-8B09-99167498D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541" y="693484"/>
            <a:ext cx="4195823" cy="41958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A53CDF-DD9B-45B4-A1F6-4E7A51824A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638" y="1968768"/>
            <a:ext cx="6858000" cy="6858000"/>
          </a:xfrm>
          <a:prstGeom prst="rect">
            <a:avLst/>
          </a:prstGeom>
        </p:spPr>
      </p:pic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334963" y="4889307"/>
            <a:ext cx="1620837" cy="162083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4"/>
          </p:nvPr>
        </p:nvSpPr>
        <p:spPr>
          <a:xfrm>
            <a:off x="2044700" y="4889307"/>
            <a:ext cx="1620837" cy="1620838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 hasCustomPrompt="1"/>
          </p:nvPr>
        </p:nvSpPr>
        <p:spPr>
          <a:xfrm>
            <a:off x="3775393" y="4889307"/>
            <a:ext cx="2606357" cy="289242"/>
          </a:xfrm>
        </p:spPr>
        <p:txBody>
          <a:bodyPr/>
          <a:lstStyle>
            <a:lvl3pPr marL="0">
              <a:defRPr b="1">
                <a:solidFill>
                  <a:schemeClr val="tx1"/>
                </a:solidFill>
              </a:defRPr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3775393" y="5397500"/>
            <a:ext cx="2606357" cy="1112645"/>
          </a:xfrm>
        </p:spPr>
        <p:txBody>
          <a:bodyPr/>
          <a:lstStyle>
            <a:lvl4pPr marL="0">
              <a:defRPr>
                <a:solidFill>
                  <a:schemeClr val="accent5"/>
                </a:solidFill>
              </a:defRPr>
            </a:lvl4pPr>
          </a:lstStyle>
          <a:p>
            <a:pPr lvl="3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47383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ерехо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334963" y="3210438"/>
            <a:ext cx="11522075" cy="7696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algn="ctr">
              <a:defRPr/>
            </a:pPr>
            <a:r>
              <a:rPr lang="ru-RU" sz="2800" b="1" spc="10" dirty="0" smtClean="0">
                <a:solidFill>
                  <a:srgbClr val="010B70"/>
                </a:solidFill>
                <a:latin typeface="Pragmatica Extended" panose="020B0505040502020204" pitchFamily="34" charset="0"/>
              </a:rPr>
              <a:t>Заголовок</a:t>
            </a:r>
            <a:endParaRPr lang="ru-RU" sz="2000" dirty="0">
              <a:solidFill>
                <a:srgbClr val="010B70"/>
              </a:solidFill>
              <a:latin typeface="Pragmatica Extended" panose="020B050504050202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829050" y="2676525"/>
            <a:ext cx="4533900" cy="333376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85087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14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2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698625"/>
            <a:ext cx="8222298" cy="4184650"/>
          </a:xfrm>
        </p:spPr>
        <p:txBody>
          <a:bodyPr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3pPr marL="0">
              <a:defRPr/>
            </a:lvl3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9408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2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63" y="2235034"/>
            <a:ext cx="3033077" cy="4165766"/>
          </a:xfrm>
        </p:spPr>
        <p:txBody>
          <a:bodyPr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3pPr marL="0">
              <a:defRPr/>
            </a:lvl3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dirty="0" smtClean="0"/>
              <a:t>Третий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911282" y="1701634"/>
            <a:ext cx="2949257" cy="533400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7" hasCustomPrompt="1"/>
          </p:nvPr>
        </p:nvSpPr>
        <p:spPr>
          <a:xfrm>
            <a:off x="3911282" y="2235034"/>
            <a:ext cx="2949257" cy="1750226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3911282" y="4117174"/>
            <a:ext cx="2949257" cy="533400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3911282" y="4650574"/>
            <a:ext cx="2949257" cy="1750226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474663" y="1681638"/>
            <a:ext cx="3033077" cy="533400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21" hasCustomPrompt="1"/>
          </p:nvPr>
        </p:nvSpPr>
        <p:spPr>
          <a:xfrm>
            <a:off x="7295831" y="2255030"/>
            <a:ext cx="3467419" cy="4165766"/>
          </a:xfrm>
        </p:spPr>
        <p:txBody>
          <a:bodyPr/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3pPr marL="0">
              <a:defRPr/>
            </a:lvl3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dirty="0" smtClean="0"/>
              <a:t>Третий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295831" y="1701634"/>
            <a:ext cx="3467419" cy="533400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6716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3"/>
          </p:nvPr>
        </p:nvSpPr>
        <p:spPr>
          <a:xfrm>
            <a:off x="633413" y="2444262"/>
            <a:ext cx="5029517" cy="3674598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аблица 2"/>
          <p:cNvSpPr>
            <a:spLocks noGrp="1"/>
          </p:cNvSpPr>
          <p:nvPr>
            <p:ph type="tbl" sz="quarter" idx="14"/>
          </p:nvPr>
        </p:nvSpPr>
        <p:spPr>
          <a:xfrm>
            <a:off x="6150293" y="2444262"/>
            <a:ext cx="5029517" cy="367459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33412" y="2116285"/>
            <a:ext cx="5029517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150292" y="2110693"/>
            <a:ext cx="5029517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6862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2" y="1475054"/>
            <a:ext cx="4526597" cy="6397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418783" y="2354263"/>
            <a:ext cx="2620962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4007803" y="2354263"/>
            <a:ext cx="2620962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7596823" y="2354263"/>
            <a:ext cx="2620962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7" hasCustomPrompt="1"/>
          </p:nvPr>
        </p:nvSpPr>
        <p:spPr>
          <a:xfrm>
            <a:off x="418783" y="2887663"/>
            <a:ext cx="2620962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4007803" y="2846408"/>
            <a:ext cx="2620962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7596823" y="2805153"/>
            <a:ext cx="2620962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418783" y="4503103"/>
            <a:ext cx="2620962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4007803" y="4503103"/>
            <a:ext cx="2620962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596823" y="4503103"/>
            <a:ext cx="2620962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0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418783" y="5036503"/>
            <a:ext cx="2620962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1" name="Текст 13"/>
          <p:cNvSpPr>
            <a:spLocks noGrp="1"/>
          </p:cNvSpPr>
          <p:nvPr>
            <p:ph type="body" sz="quarter" idx="24" hasCustomPrompt="1"/>
          </p:nvPr>
        </p:nvSpPr>
        <p:spPr>
          <a:xfrm>
            <a:off x="4007803" y="4995248"/>
            <a:ext cx="2620962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2" name="Текст 13"/>
          <p:cNvSpPr>
            <a:spLocks noGrp="1"/>
          </p:cNvSpPr>
          <p:nvPr>
            <p:ph type="body" sz="quarter" idx="25" hasCustomPrompt="1"/>
          </p:nvPr>
        </p:nvSpPr>
        <p:spPr>
          <a:xfrm>
            <a:off x="7596823" y="4953993"/>
            <a:ext cx="2620962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7582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423863" y="1681638"/>
            <a:ext cx="2248217" cy="520542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3862" y="2344578"/>
            <a:ext cx="2248217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2961323" y="1681638"/>
            <a:ext cx="2248217" cy="520542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4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2961322" y="2344578"/>
            <a:ext cx="2248217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5498783" y="1681638"/>
            <a:ext cx="2248217" cy="520542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21" hasCustomPrompt="1"/>
          </p:nvPr>
        </p:nvSpPr>
        <p:spPr>
          <a:xfrm>
            <a:off x="5498782" y="2344578"/>
            <a:ext cx="2248217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8036243" y="1681638"/>
            <a:ext cx="2248217" cy="520542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8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8036242" y="2344578"/>
            <a:ext cx="2248217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24" hasCustomPrompt="1"/>
          </p:nvPr>
        </p:nvSpPr>
        <p:spPr>
          <a:xfrm>
            <a:off x="423862" y="4051458"/>
            <a:ext cx="2248217" cy="520542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25" hasCustomPrompt="1"/>
          </p:nvPr>
        </p:nvSpPr>
        <p:spPr>
          <a:xfrm>
            <a:off x="423861" y="4714398"/>
            <a:ext cx="2248217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26" hasCustomPrompt="1"/>
          </p:nvPr>
        </p:nvSpPr>
        <p:spPr>
          <a:xfrm>
            <a:off x="2961322" y="4051458"/>
            <a:ext cx="2248217" cy="520542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32" name="Текст 13"/>
          <p:cNvSpPr>
            <a:spLocks noGrp="1"/>
          </p:cNvSpPr>
          <p:nvPr>
            <p:ph type="body" sz="quarter" idx="27" hasCustomPrompt="1"/>
          </p:nvPr>
        </p:nvSpPr>
        <p:spPr>
          <a:xfrm>
            <a:off x="2961321" y="4714398"/>
            <a:ext cx="2248217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28" hasCustomPrompt="1"/>
          </p:nvPr>
        </p:nvSpPr>
        <p:spPr>
          <a:xfrm>
            <a:off x="5498782" y="4051458"/>
            <a:ext cx="2248217" cy="520542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34" name="Текст 13"/>
          <p:cNvSpPr>
            <a:spLocks noGrp="1"/>
          </p:cNvSpPr>
          <p:nvPr>
            <p:ph type="body" sz="quarter" idx="29" hasCustomPrompt="1"/>
          </p:nvPr>
        </p:nvSpPr>
        <p:spPr>
          <a:xfrm>
            <a:off x="5498781" y="4714398"/>
            <a:ext cx="2248217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8036242" y="4051458"/>
            <a:ext cx="2248217" cy="520542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36" name="Текст 13"/>
          <p:cNvSpPr>
            <a:spLocks noGrp="1"/>
          </p:cNvSpPr>
          <p:nvPr>
            <p:ph type="body" sz="quarter" idx="31" hasCustomPrompt="1"/>
          </p:nvPr>
        </p:nvSpPr>
        <p:spPr>
          <a:xfrm>
            <a:off x="8036241" y="4714398"/>
            <a:ext cx="2248217" cy="139541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634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2" y="1475054"/>
            <a:ext cx="4526597" cy="6397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2354263"/>
            <a:ext cx="2620962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4044633" y="2354263"/>
            <a:ext cx="2620962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7633653" y="2354263"/>
            <a:ext cx="2620962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7" hasCustomPrompt="1"/>
          </p:nvPr>
        </p:nvSpPr>
        <p:spPr>
          <a:xfrm>
            <a:off x="455613" y="2887663"/>
            <a:ext cx="2620962" cy="350867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4044633" y="2846408"/>
            <a:ext cx="2620962" cy="350867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7633653" y="2805153"/>
            <a:ext cx="2620962" cy="3508672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0769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98438"/>
            <a:ext cx="1620837" cy="3003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Текущий раздел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44700" y="218433"/>
            <a:ext cx="8674100" cy="260350"/>
          </a:xfrm>
        </p:spPr>
        <p:txBody>
          <a:bodyPr>
            <a:noAutofit/>
          </a:bodyPr>
          <a:lstStyle>
            <a:lvl1pPr>
              <a:defRPr sz="12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 smtClean="0"/>
              <a:t>Раздел  </a:t>
            </a:r>
            <a:r>
              <a:rPr lang="en-GB" dirty="0" smtClean="0"/>
              <a:t>/  </a:t>
            </a:r>
            <a:r>
              <a:rPr lang="ru-RU" dirty="0" smtClean="0"/>
              <a:t>Раздел  </a:t>
            </a:r>
            <a:r>
              <a:rPr lang="en-GB" dirty="0" smtClean="0"/>
              <a:t>/</a:t>
            </a:r>
            <a:r>
              <a:rPr lang="ru-RU" dirty="0" smtClean="0"/>
              <a:t>  Раздел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5063490" y="1935480"/>
            <a:ext cx="5826759" cy="327977"/>
          </a:xfrm>
        </p:spPr>
        <p:txBody>
          <a:bodyPr>
            <a:normAutofit/>
          </a:bodyPr>
          <a:lstStyle>
            <a:lvl2pPr marL="0">
              <a:defRPr sz="1400"/>
            </a:lvl2pPr>
          </a:lstStyle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5063490" y="2373958"/>
            <a:ext cx="5826759" cy="3939530"/>
          </a:xfrm>
        </p:spPr>
        <p:txBody>
          <a:bodyPr/>
          <a:lstStyle>
            <a:lvl3pPr marL="0">
              <a:defRPr/>
            </a:lvl3pPr>
          </a:lstStyle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0"/>
          </p:nvPr>
        </p:nvSpPr>
        <p:spPr>
          <a:xfrm>
            <a:off x="506413" y="1943100"/>
            <a:ext cx="4297997" cy="43703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7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769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963" y="2469546"/>
            <a:ext cx="11522074" cy="3991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ВТОРОЙ ПОДЗАГОЛОВОК                      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ED23297-8286-4542-9F53-2CA870146008}"/>
              </a:ext>
            </a:extLst>
          </p:cNvPr>
          <p:cNvCxnSpPr>
            <a:cxnSpLocks/>
          </p:cNvCxnSpPr>
          <p:nvPr userDrawn="1"/>
        </p:nvCxnSpPr>
        <p:spPr>
          <a:xfrm>
            <a:off x="0" y="69348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937FFD-6497-4B18-A553-64DD64ACEE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691827" y="117891"/>
            <a:ext cx="116521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9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61" r:id="rId4"/>
    <p:sldLayoutId id="2147483652" r:id="rId5"/>
    <p:sldLayoutId id="2147483653" r:id="rId6"/>
    <p:sldLayoutId id="2147483660" r:id="rId7"/>
    <p:sldLayoutId id="2147483658" r:id="rId8"/>
    <p:sldLayoutId id="2147483662" r:id="rId9"/>
    <p:sldLayoutId id="2147483659" r:id="rId10"/>
    <p:sldLayoutId id="2147483654" r:id="rId11"/>
    <p:sldLayoutId id="2147483655" r:id="rId12"/>
    <p:sldLayoutId id="2147483657" r:id="rId13"/>
    <p:sldLayoutId id="21474836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gradFill flip="none" rotWithShape="1">
            <a:gsLst>
              <a:gs pos="0">
                <a:schemeClr val="accent6"/>
              </a:gs>
              <a:gs pos="100000">
                <a:schemeClr val="tx1"/>
              </a:gs>
            </a:gsLst>
            <a:lin ang="0" scaled="1"/>
            <a:tileRect/>
          </a:gra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niiimt.ru/new/uslugi/inspektirovanie-proizvodstva-medicinskih-izdelij/" TargetMode="External"/><Relationship Id="rId2" Type="http://schemas.openxmlformats.org/officeDocument/2006/relationships/hyperlink" Target="https://www.vniiimt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qi-russia.ru/service/proizvoditelyam-mi/inspektirovanie-proizvodstva/" TargetMode="External"/><Relationship Id="rId4" Type="http://schemas.openxmlformats.org/officeDocument/2006/relationships/hyperlink" Target="https://nqi-russia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37"/>
          <p:cNvSpPr>
            <a:spLocks noGrp="1"/>
          </p:cNvSpPr>
          <p:nvPr>
            <p:ph type="body" sz="quarter" idx="10"/>
          </p:nvPr>
        </p:nvSpPr>
        <p:spPr>
          <a:xfrm>
            <a:off x="1247774" y="4493624"/>
            <a:ext cx="2017939" cy="20900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Сайбель Е.С.</a:t>
            </a:r>
            <a:endParaRPr lang="ru-RU" dirty="0"/>
          </a:p>
        </p:txBody>
      </p:sp>
      <p:sp>
        <p:nvSpPr>
          <p:cNvPr id="39" name="Текст 38"/>
          <p:cNvSpPr>
            <a:spLocks noGrp="1"/>
          </p:cNvSpPr>
          <p:nvPr>
            <p:ph type="body" sz="quarter" idx="11"/>
          </p:nvPr>
        </p:nvSpPr>
        <p:spPr>
          <a:xfrm>
            <a:off x="1247775" y="4702629"/>
            <a:ext cx="3759200" cy="55517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Эксперт ЦЭИ</a:t>
            </a:r>
          </a:p>
          <a:p>
            <a:r>
              <a:rPr lang="ru-RU" dirty="0"/>
              <a:t>ФГБУ «ВНИИИМТ» Росздравнадзора</a:t>
            </a:r>
          </a:p>
          <a:p>
            <a:endParaRPr lang="ru-RU" dirty="0"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02.10.2025</a:t>
            </a:r>
            <a:endParaRPr lang="ru-RU" dirty="0"/>
          </a:p>
        </p:txBody>
      </p:sp>
      <p:sp>
        <p:nvSpPr>
          <p:cNvPr id="41" name="Текст 40"/>
          <p:cNvSpPr>
            <a:spLocks noGrp="1"/>
          </p:cNvSpPr>
          <p:nvPr>
            <p:ph type="body" sz="quarter" idx="13"/>
          </p:nvPr>
        </p:nvSpPr>
        <p:spPr>
          <a:xfrm>
            <a:off x="334963" y="1587624"/>
            <a:ext cx="6573837" cy="148767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1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496420"/>
          </a:xfrm>
        </p:spPr>
        <p:txBody>
          <a:bodyPr/>
          <a:lstStyle/>
          <a:p>
            <a:pPr algn="ctr"/>
            <a:r>
              <a:rPr lang="ru-RU" dirty="0" smtClean="0"/>
              <a:t>Как ускорить подготовку к инспекции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56" y="1428365"/>
            <a:ext cx="2627604" cy="1085182"/>
          </a:xfrm>
          <a:prstGeom prst="rect">
            <a:avLst/>
          </a:prstGeom>
        </p:spPr>
      </p:pic>
      <p:sp>
        <p:nvSpPr>
          <p:cNvPr id="7" name="Прямоугольник: скругленные углы 22"/>
          <p:cNvSpPr/>
          <p:nvPr/>
        </p:nvSpPr>
        <p:spPr>
          <a:xfrm>
            <a:off x="2293258" y="2955543"/>
            <a:ext cx="2582640" cy="1080000"/>
          </a:xfrm>
          <a:prstGeom prst="roundRect">
            <a:avLst>
              <a:gd name="adj" fmla="val 16667"/>
            </a:avLst>
          </a:prstGeom>
          <a:solidFill>
            <a:srgbClr val="77BC65"/>
          </a:soli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Предложения по гостиницам и билетам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32" y="4691927"/>
            <a:ext cx="2584928" cy="1097375"/>
          </a:xfrm>
          <a:prstGeom prst="rect">
            <a:avLst/>
          </a:prstGeom>
        </p:spPr>
      </p:pic>
      <p:sp>
        <p:nvSpPr>
          <p:cNvPr id="10" name="Прямоугольник: скругленные углы 24"/>
          <p:cNvSpPr/>
          <p:nvPr/>
        </p:nvSpPr>
        <p:spPr>
          <a:xfrm>
            <a:off x="5090430" y="2017074"/>
            <a:ext cx="2582640" cy="1080000"/>
          </a:xfrm>
          <a:prstGeom prst="roundRect">
            <a:avLst>
              <a:gd name="adj" fmla="val 16667"/>
            </a:avLst>
          </a:prstGeom>
          <a:solidFill>
            <a:srgbClr val="77BC65"/>
          </a:soli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Приглашения для получения визы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450" y="3906993"/>
            <a:ext cx="2584928" cy="10973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316" y="1532726"/>
            <a:ext cx="2591025" cy="10973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316" y="3096250"/>
            <a:ext cx="2591025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12395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Особенности </a:t>
            </a:r>
            <a:r>
              <a:rPr lang="ru-RU" dirty="0"/>
              <a:t>при </a:t>
            </a:r>
            <a:r>
              <a:rPr lang="ru-RU" dirty="0" smtClean="0"/>
              <a:t>инспектировании предприятиях</a:t>
            </a:r>
            <a:r>
              <a:rPr lang="ru-RU" dirty="0"/>
              <a:t>, выпускающих медицинские изделия для диагностики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in </a:t>
            </a:r>
            <a:r>
              <a:rPr lang="ru-RU" dirty="0"/>
              <a:t>vitro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69925" y="1944914"/>
            <a:ext cx="11522075" cy="6952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gradFill flip="none" rotWithShape="1">
                  <a:gsLst>
                    <a:gs pos="0">
                      <a:schemeClr val="accent6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/>
              <a:t>СТЕРИЛИЗАЦИЯ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81" y="2792294"/>
            <a:ext cx="2526733" cy="784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093" y="2792294"/>
            <a:ext cx="2191657" cy="784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789" y="2770303"/>
            <a:ext cx="2091573" cy="784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362" y="3676037"/>
            <a:ext cx="2264229" cy="7407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778" y="4046406"/>
            <a:ext cx="1843315" cy="6386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3629232"/>
            <a:ext cx="1688873" cy="17156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425" y="1994861"/>
            <a:ext cx="1442750" cy="14427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20711" y="5546732"/>
            <a:ext cx="11022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ГОСТ </a:t>
            </a:r>
            <a:r>
              <a:rPr lang="ru-RU" sz="1400" dirty="0"/>
              <a:t>Р ИСО 15223-1-2020"ИЗДЕЛИЯ МЕДИЦИНСКИЕ. СИМВОЛЫ, ПРИМЕНЯЕМЫЕ ПРИ МАРКИРОВАНИИ</a:t>
            </a:r>
          </a:p>
          <a:p>
            <a:r>
              <a:rPr lang="ru-RU" sz="1400" dirty="0"/>
              <a:t>МЕДИЦИНСКИХ ИЗДЕЛИЙ, НА ЭТИКЕТКАХ И В СОПРОВОДИТЕЛЬНОЙ</a:t>
            </a:r>
          </a:p>
          <a:p>
            <a:r>
              <a:rPr lang="ru-RU" sz="1400" dirty="0"/>
              <a:t>ДОКУМЕНТАЦИИ. Часть 1. ОСНОВНЫЕ ТРЕБОВАНИЯ</a:t>
            </a:r>
          </a:p>
        </p:txBody>
      </p:sp>
    </p:spTree>
    <p:extLst>
      <p:ext uri="{BB962C8B-B14F-4D97-AF65-F5344CB8AC3E}">
        <p14:creationId xmlns:p14="http://schemas.microsoft.com/office/powerpoint/2010/main" val="8565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496420"/>
          </a:xfrm>
        </p:spPr>
        <p:txBody>
          <a:bodyPr/>
          <a:lstStyle/>
          <a:p>
            <a:pPr algn="ctr"/>
            <a:r>
              <a:rPr lang="ru-RU" dirty="0" smtClean="0"/>
              <a:t>Стерилизация, в чём особенности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3407" y="1408369"/>
            <a:ext cx="10856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Стерилизация</a:t>
            </a:r>
            <a:r>
              <a:rPr lang="ru-RU" dirty="0" smtClean="0"/>
              <a:t> – специальный процесс требующий подтверждения, а именно валидации (не определение).</a:t>
            </a:r>
          </a:p>
          <a:p>
            <a:endParaRPr lang="ru-RU" dirty="0" smtClean="0"/>
          </a:p>
          <a:p>
            <a:r>
              <a:rPr lang="ru-RU" b="1" dirty="0" err="1"/>
              <a:t>Валидация</a:t>
            </a:r>
            <a:r>
              <a:rPr lang="ru-RU" b="1" dirty="0"/>
              <a:t> стерилизации медицинских изделий</a:t>
            </a:r>
            <a:r>
              <a:rPr lang="ru-RU" dirty="0"/>
              <a:t> — это документированная процедура, направленная на проверку и подтверждение того, что выбранный производителем процесс обеспечивает уровень стерильности, соответствующий установленным нормативам. 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953406" y="3646279"/>
            <a:ext cx="107305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Как бывает: 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Например,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 для инспектирования как представительный объект выбрана среда для определения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возбудителя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инфекционного заболевания. На предприятии процесс стерилизации среды воспринимался как обычная технологическая стадия производства. </a:t>
            </a:r>
          </a:p>
          <a:p>
            <a:endParaRPr lang="ru-RU" dirty="0">
              <a:solidFill>
                <a:srgbClr val="333333"/>
              </a:solidFill>
              <a:latin typeface="YS Text"/>
            </a:endParaRPr>
          </a:p>
          <a:p>
            <a:r>
              <a:rPr lang="ru-RU" b="1" dirty="0"/>
              <a:t>Стерилизация </a:t>
            </a:r>
            <a:r>
              <a:rPr lang="ru-RU" b="1" dirty="0" smtClean="0"/>
              <a:t>ОФС.1.1.0016.18</a:t>
            </a:r>
          </a:p>
        </p:txBody>
      </p:sp>
    </p:spTree>
    <p:extLst>
      <p:ext uri="{BB962C8B-B14F-4D97-AF65-F5344CB8AC3E}">
        <p14:creationId xmlns:p14="http://schemas.microsoft.com/office/powerpoint/2010/main" val="64576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34963" y="704850"/>
            <a:ext cx="11522075" cy="496888"/>
          </a:xfrm>
        </p:spPr>
        <p:txBody>
          <a:bodyPr/>
          <a:lstStyle/>
          <a:p>
            <a:pPr algn="ctr"/>
            <a:r>
              <a:rPr lang="ru-RU" dirty="0" smtClean="0"/>
              <a:t>Стерилизация, в чём особенности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5379" y="1427805"/>
            <a:ext cx="1040799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Валидация</a:t>
            </a:r>
            <a:r>
              <a:rPr lang="ru-RU" dirty="0"/>
              <a:t> стерилизации </a:t>
            </a:r>
            <a:r>
              <a:rPr lang="ru-RU" dirty="0" smtClean="0"/>
              <a:t>оформляется в документе, согласованном </a:t>
            </a:r>
            <a:r>
              <a:rPr lang="ru-RU" dirty="0"/>
              <a:t>экспертами и руководством </a:t>
            </a:r>
            <a:r>
              <a:rPr lang="ru-RU" dirty="0" smtClean="0"/>
              <a:t>предприятия и содержит сведения:</a:t>
            </a:r>
          </a:p>
          <a:p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- </a:t>
            </a:r>
            <a:r>
              <a:rPr lang="ru-RU" dirty="0"/>
              <a:t>медицинских изделиях, </a:t>
            </a:r>
            <a:r>
              <a:rPr lang="ru-RU" dirty="0" smtClean="0"/>
              <a:t>для которых стерилизация необходима;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- оборудовании для проведения стерилизации и его эксплуатации;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- процессе валидации (собственно загрузки);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- уровне </a:t>
            </a:r>
            <a:r>
              <a:rPr lang="ru-RU" dirty="0" err="1"/>
              <a:t>бионагрузки</a:t>
            </a:r>
            <a:r>
              <a:rPr lang="ru-RU" dirty="0"/>
              <a:t> на МИ до и после проведения испытаний;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- выводы </a:t>
            </a:r>
            <a:r>
              <a:rPr lang="ru-RU" dirty="0"/>
              <a:t>по результатам мониторинга;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- сведения </a:t>
            </a:r>
            <a:r>
              <a:rPr lang="ru-RU" dirty="0"/>
              <a:t>об экспертах, проводивших квалификацию оборудования и </a:t>
            </a:r>
            <a:r>
              <a:rPr lang="ru-RU" dirty="0" err="1"/>
              <a:t>валидацию</a:t>
            </a:r>
            <a:r>
              <a:rPr lang="ru-RU" dirty="0"/>
              <a:t> стерилизации.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46994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6981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Взаимодействие с поставщиками товаров и услуг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0230" y="3751779"/>
            <a:ext cx="111168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0" dirty="0" smtClean="0">
                <a:solidFill>
                  <a:srgbClr val="00B050"/>
                </a:solidFill>
                <a:effectLst/>
                <a:latin typeface="Montserrat"/>
              </a:rPr>
              <a:t>- Инспектируемое предприятие вправе скрывать финансовую информацию</a:t>
            </a:r>
            <a:endParaRPr lang="ru-RU" sz="2200" b="1" i="0" dirty="0">
              <a:solidFill>
                <a:srgbClr val="00B050"/>
              </a:solidFill>
              <a:effectLst/>
              <a:latin typeface="Montserra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9807" y="1423459"/>
            <a:ext cx="100438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Инспекторов интересует только наличие такого договора, а также:</a:t>
            </a:r>
          </a:p>
          <a:p>
            <a:r>
              <a:rPr lang="ru-RU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- В договоре указаны стороны</a:t>
            </a:r>
          </a:p>
          <a:p>
            <a:r>
              <a:rPr lang="ru-RU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</a:t>
            </a:r>
            <a:r>
              <a:rPr lang="ru-RU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- Договор актуален</a:t>
            </a:r>
          </a:p>
          <a:p>
            <a:r>
              <a:rPr lang="ru-RU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</a:t>
            </a:r>
            <a:r>
              <a:rPr lang="ru-RU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- В договоре / приложении прописан график выполнения услуг / поставки</a:t>
            </a:r>
          </a:p>
          <a:p>
            <a:r>
              <a:rPr lang="ru-RU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</a:t>
            </a:r>
            <a:r>
              <a:rPr lang="ru-RU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- Отчёт о выполнении обязательств по договору (например обслуживания)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</a:t>
            </a:r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  <a:latin typeface="Montserra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00B050"/>
                </a:solidFill>
                <a:effectLst/>
                <a:latin typeface="Montserrat"/>
              </a:rPr>
              <a:t>Не</a:t>
            </a:r>
            <a:r>
              <a:rPr lang="ru-RU" b="1" i="0" dirty="0" smtClean="0">
                <a:solidFill>
                  <a:srgbClr val="555555"/>
                </a:solidFill>
                <a:effectLst/>
                <a:latin typeface="Montserrat"/>
              </a:rPr>
              <a:t> </a:t>
            </a:r>
            <a:r>
              <a:rPr lang="ru-RU" b="1" i="0" dirty="0" smtClean="0">
                <a:solidFill>
                  <a:srgbClr val="00B050"/>
                </a:solidFill>
                <a:effectLst/>
                <a:latin typeface="Montserrat"/>
              </a:rPr>
              <a:t>интересует инспекторов:</a:t>
            </a:r>
          </a:p>
          <a:p>
            <a:r>
              <a:rPr lang="ru-RU" b="1" dirty="0">
                <a:solidFill>
                  <a:srgbClr val="00B050"/>
                </a:solidFill>
                <a:latin typeface="Montserrat"/>
              </a:rPr>
              <a:t>	</a:t>
            </a:r>
            <a:r>
              <a:rPr lang="ru-RU" b="1" dirty="0" smtClean="0">
                <a:solidFill>
                  <a:srgbClr val="00B050"/>
                </a:solidFill>
                <a:latin typeface="Montserrat"/>
              </a:rPr>
              <a:t>- финансовая составляющая договора.</a:t>
            </a:r>
            <a:endParaRPr lang="ru-RU" b="1" i="0" dirty="0">
              <a:solidFill>
                <a:srgbClr val="00B050"/>
              </a:solidFill>
              <a:effectLst/>
              <a:latin typeface="Montserra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9807" y="4372447"/>
            <a:ext cx="101935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		Например: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- ДОГОВОР № 985645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- Между: АО «Рога и копыта» и ООО «Трест который лопнул»</a:t>
            </a:r>
            <a:endParaRPr lang="ru-RU" b="1" dirty="0" smtClean="0">
              <a:solidFill>
                <a:srgbClr val="00B050"/>
              </a:solidFill>
              <a:latin typeface="Montserrat"/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- Действителен – Всегда.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	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- Вчера выполнили, что обещали: сторона А          сторона Б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18" y="5355991"/>
            <a:ext cx="493908" cy="552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9808" y="5429368"/>
            <a:ext cx="602710" cy="53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10218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Перечень производимых на предприятии медицинских изделий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id="{09A1E82A-1CD5-4073-A1E6-405D65C76DD4}"/>
              </a:ext>
            </a:extLst>
          </p:cNvPr>
          <p:cNvSpPr/>
          <p:nvPr/>
        </p:nvSpPr>
        <p:spPr>
          <a:xfrm>
            <a:off x="334963" y="1727201"/>
            <a:ext cx="11522074" cy="4632272"/>
          </a:xfrm>
          <a:prstGeom prst="roundRect">
            <a:avLst>
              <a:gd name="adj" fmla="val 9883"/>
            </a:avLst>
          </a:prstGeom>
          <a:solidFill>
            <a:schemeClr val="bg2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Для составления отчета требуется перечень всех производимых на предприятии медицинских изделий.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Перечень может быть предоставлен на английском языке в их проектном написании при ввозе на территорию РФ.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	Для чего это нужно: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Упрощение распространения отчёта на данное медицинское изделие при его регистрации 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Рекомендуется готовить перечень заранее, такие перечни бывают обширны. 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-</a:t>
            </a:r>
            <a:r>
              <a:rPr lang="ru-RU" sz="1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Представители узнают много нового об ассортименте производимой продукции</a:t>
            </a:r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10218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Перечень критических поставщиков товаров и услуг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id="{09A1E82A-1CD5-4073-A1E6-405D65C76DD4}"/>
              </a:ext>
            </a:extLst>
          </p:cNvPr>
          <p:cNvSpPr/>
          <p:nvPr/>
        </p:nvSpPr>
        <p:spPr>
          <a:xfrm>
            <a:off x="682171" y="1451430"/>
            <a:ext cx="10798630" cy="4632272"/>
          </a:xfrm>
          <a:prstGeom prst="roundRect">
            <a:avLst>
              <a:gd name="adj" fmla="val 9883"/>
            </a:avLst>
          </a:prstGeom>
          <a:solidFill>
            <a:schemeClr val="bg2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Для составления отчета требуется перечень критических поставщиков </a:t>
            </a: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товаров и услуг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Перечень может быть предоставлен на английском языке с указанием:</a:t>
            </a: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	- поставляемого товара/услуги (перечня товаров/услуг)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- наименования поставщика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- контактной информации о поставщике 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адрес/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e-mail, www/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телефон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)</a:t>
            </a:r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Рекомендуется готовить перечень заранее, такие перечни бывают обширны. 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-</a:t>
            </a:r>
            <a:r>
              <a:rPr lang="ru-RU" sz="1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Представители узнают много нового</a:t>
            </a:r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2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10218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Перечень производимых на предприятии медицинских изделий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id="{09A1E82A-1CD5-4073-A1E6-405D65C76DD4}"/>
              </a:ext>
            </a:extLst>
          </p:cNvPr>
          <p:cNvSpPr/>
          <p:nvPr/>
        </p:nvSpPr>
        <p:spPr>
          <a:xfrm>
            <a:off x="334963" y="1727201"/>
            <a:ext cx="11522074" cy="4632272"/>
          </a:xfrm>
          <a:prstGeom prst="roundRect">
            <a:avLst>
              <a:gd name="adj" fmla="val 9883"/>
            </a:avLst>
          </a:prstGeom>
          <a:solidFill>
            <a:schemeClr val="bg2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Для составления отчета требуется перечень всех производимых на предприятии медицинских изделий.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Перечень может быть предоставлен на английском языке в их проектном написании при ввозе на территорию РФ.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	Для чего это нужно: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Упрощение распространения отчёта на данное медицинское изделие при его регистрации 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Рекомендуется готовить перечень заранее, такие перечни бывают обширны. 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-</a:t>
            </a:r>
            <a:r>
              <a:rPr lang="ru-RU" sz="1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Представители узнают много нового об ассортименте производимой продукции</a:t>
            </a:r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1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5718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Контроль </a:t>
            </a:r>
            <a:r>
              <a:rPr lang="ru-RU" dirty="0" smtClean="0"/>
              <a:t>производства заполнение документов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id="{09A1E82A-1CD5-4073-A1E6-405D65C76DD4}"/>
              </a:ext>
            </a:extLst>
          </p:cNvPr>
          <p:cNvSpPr/>
          <p:nvPr/>
        </p:nvSpPr>
        <p:spPr>
          <a:xfrm>
            <a:off x="334962" y="1503838"/>
            <a:ext cx="5543324" cy="4632272"/>
          </a:xfrm>
          <a:prstGeom prst="roundRect">
            <a:avLst>
              <a:gd name="adj" fmla="val 9883"/>
            </a:avLst>
          </a:prstGeom>
          <a:solidFill>
            <a:schemeClr val="bg2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Контроль производства изделий для 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 vitro 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диагностики </a:t>
            </a:r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Входной контроль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Записи об отборе образцов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Постадийный</a:t>
            </a: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контроль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Протоколы испытаний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Выпускающий контроль, включая маркировку, упаковку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Отбор для архива образцов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Документ разрешающий выпуск готовой продукции</a:t>
            </a: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7" name="Прямоугольник: скругленные углы 2">
            <a:extLst>
              <a:ext uri="{FF2B5EF4-FFF2-40B4-BE49-F238E27FC236}">
                <a16:creationId xmlns:a16="http://schemas.microsoft.com/office/drawing/2014/main" id="{09A1E82A-1CD5-4073-A1E6-405D65C76DD4}"/>
              </a:ext>
            </a:extLst>
          </p:cNvPr>
          <p:cNvSpPr/>
          <p:nvPr/>
        </p:nvSpPr>
        <p:spPr>
          <a:xfrm>
            <a:off x="6284686" y="1503838"/>
            <a:ext cx="5312228" cy="4632272"/>
          </a:xfrm>
          <a:prstGeom prst="roundRect">
            <a:avLst>
              <a:gd name="adj" fmla="val 9883"/>
            </a:avLst>
          </a:prstGeom>
          <a:solidFill>
            <a:schemeClr val="bg2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Какие недостатки: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Заполнены не все поля предусмотренные формой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Внесены исправления не предусмотренные СМК, например, карандашом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Рабочие документы не идентифицируются в соответствии с требованиями СМК </a:t>
            </a:r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5718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АДРЕСА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dirty="0"/>
              <a:t>9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id="{09A1E82A-1CD5-4073-A1E6-405D65C76DD4}"/>
              </a:ext>
            </a:extLst>
          </p:cNvPr>
          <p:cNvSpPr/>
          <p:nvPr/>
        </p:nvSpPr>
        <p:spPr>
          <a:xfrm>
            <a:off x="334961" y="1503838"/>
            <a:ext cx="11374817" cy="4632272"/>
          </a:xfrm>
          <a:prstGeom prst="roundRect">
            <a:avLst>
              <a:gd name="adj" fmla="val 9883"/>
            </a:avLst>
          </a:prstGeom>
          <a:solidFill>
            <a:schemeClr val="bg2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Необходимость подтверждения адреса на основании государственных документов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Документ</a:t>
            </a: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подтверждающий наименование юридического лица, юридический адрес и налоговый 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номер, н</a:t>
            </a:r>
            <a:r>
              <a:rPr lang="ru-RU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апример: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Бизнес лицензия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</a:t>
            </a:r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Китай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Certififcate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of Incorporation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Articles of organization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Certificate of organization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Certificate of formation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Company Search Report.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EIN </a:t>
            </a:r>
            <a:r>
              <a:rPr lang="ru-RU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Notice</a:t>
            </a:r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только для США – налоговый документ, без него фирма работать не может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Выписка о регистрации компании с государственного сайта страны регистрации</a:t>
            </a:r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496420"/>
          </a:xfrm>
        </p:spPr>
        <p:txBody>
          <a:bodyPr/>
          <a:lstStyle/>
          <a:p>
            <a:pPr algn="ctr"/>
            <a:r>
              <a:rPr lang="ru-RU" dirty="0" smtClean="0"/>
              <a:t>Регулирующие документы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21" name="Прямоугольник: скругленные углы 2">
            <a:extLst>
              <a:ext uri="{FF2B5EF4-FFF2-40B4-BE49-F238E27FC236}">
                <a16:creationId xmlns:a16="http://schemas.microsoft.com/office/drawing/2014/main" id="{09A1E82A-1CD5-4073-A1E6-405D65C76DD4}"/>
              </a:ext>
            </a:extLst>
          </p:cNvPr>
          <p:cNvSpPr/>
          <p:nvPr/>
        </p:nvSpPr>
        <p:spPr>
          <a:xfrm>
            <a:off x="1154243" y="1428365"/>
            <a:ext cx="10163331" cy="4178224"/>
          </a:xfrm>
          <a:prstGeom prst="roundRect">
            <a:avLst>
              <a:gd name="adj" fmla="val 17132"/>
            </a:avLst>
          </a:prstGeom>
          <a:solidFill>
            <a:srgbClr val="F5F5F5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Постановление </a:t>
            </a:r>
            <a:r>
              <a:rPr lang="ru-RU" dirty="0" smtClean="0">
                <a:solidFill>
                  <a:schemeClr val="tx1"/>
                </a:solidFill>
              </a:rPr>
              <a:t>Правительства </a:t>
            </a:r>
            <a:r>
              <a:rPr lang="ru-RU" dirty="0">
                <a:solidFill>
                  <a:schemeClr val="tx1"/>
                </a:solidFill>
              </a:rPr>
              <a:t>Российской Федерации от 9 февраля 2022 г. № 135 «Об утверждении правил организации и проведения инспектирования производства медицинских изделий на соответствие требованиям к внедрению, поддержанию и оценке системы управления качеством медицинских изделий в зависимости от потенциального риска их применения»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Постановление Правительства РФ от 09.02.2022 № 136 «Об утверждении требований к внедрению, поддержанию и оценке системы управления качеством медицинских изделий в зависимости от потенциального риска их применения»</a:t>
            </a:r>
          </a:p>
        </p:txBody>
      </p:sp>
    </p:spTree>
    <p:extLst>
      <p:ext uri="{BB962C8B-B14F-4D97-AF65-F5344CB8AC3E}">
        <p14:creationId xmlns:p14="http://schemas.microsoft.com/office/powerpoint/2010/main" val="302016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5718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АДРЕСА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id="{09A1E82A-1CD5-4073-A1E6-405D65C76DD4}"/>
              </a:ext>
            </a:extLst>
          </p:cNvPr>
          <p:cNvSpPr/>
          <p:nvPr/>
        </p:nvSpPr>
        <p:spPr>
          <a:xfrm>
            <a:off x="334961" y="1503838"/>
            <a:ext cx="11374817" cy="4632272"/>
          </a:xfrm>
          <a:prstGeom prst="roundRect">
            <a:avLst>
              <a:gd name="adj" fmla="val 9883"/>
            </a:avLst>
          </a:prstGeom>
          <a:solidFill>
            <a:schemeClr val="bg2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Необходимость подтверждения адреса на основании государственных документов</a:t>
            </a:r>
          </a:p>
          <a:p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Документ, подтверждающий адрес производственной площадки и легальность нахождения производства по данному адресу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 </a:t>
            </a:r>
          </a:p>
          <a:p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Например (может быть несколько документов), 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Лицензия на осуществление деятельности (</a:t>
            </a:r>
            <a:r>
              <a:rPr lang="ru-RU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Medical</a:t>
            </a:r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Device</a:t>
            </a:r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Manufacturing</a:t>
            </a:r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License</a:t>
            </a:r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 (Китай)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Выписка из торгового реестра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(Extract of Trade Register; Full Extract of the details of a registered entity) -  </a:t>
            </a:r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Европа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Договора арены/собственности </a:t>
            </a:r>
            <a:endParaRPr lang="ru-RU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2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5718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ИНСПЕКТИРУЮЩИЕ ОРГАНИЗАЦИИ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34962" y="1483842"/>
            <a:ext cx="115463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Инспектирование производства осуществляют ДВЕ подведомственные организации Федеральной службы по надзору в сфере здравоохранения (Росздравнадзор):</a:t>
            </a:r>
          </a:p>
          <a:p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ФГБУ «ВНИИМТ» Росздравнадзора</a:t>
            </a:r>
          </a:p>
          <a:p>
            <a:r>
              <a:rPr lang="en-US" dirty="0">
                <a:hlinkClick r:id="rId2"/>
              </a:rPr>
              <a:t>https://www.vniiimt.ru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Инспекция производства</a:t>
            </a:r>
          </a:p>
          <a:p>
            <a:r>
              <a:rPr lang="en-US" dirty="0">
                <a:hlinkClick r:id="rId3"/>
              </a:rPr>
              <a:t>https://www.vniiimt.ru/new/uslugi/inspektirovanie-proizvodstva-medicinskih-izdelij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2. ФГБУ </a:t>
            </a:r>
            <a:r>
              <a:rPr lang="ru-RU" dirty="0"/>
              <a:t>«Национальный институт качества» </a:t>
            </a:r>
            <a:r>
              <a:rPr lang="ru-RU" dirty="0" smtClean="0"/>
              <a:t>Росздравнадзора</a:t>
            </a:r>
          </a:p>
          <a:p>
            <a:r>
              <a:rPr lang="en-US" dirty="0">
                <a:hlinkClick r:id="rId4"/>
              </a:rPr>
              <a:t>https://nqi-russia.ru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Инспекция производства</a:t>
            </a:r>
            <a:endParaRPr lang="ru-RU" dirty="0"/>
          </a:p>
          <a:p>
            <a:r>
              <a:rPr lang="en-US" dirty="0">
                <a:hlinkClick r:id="rId5"/>
              </a:rPr>
              <a:t>https://nqi-russia.ru/service/proizvoditelyam-mi/inspektirovanie-proizvodstva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3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r="216"/>
          <a:stretch>
            <a:fillRect/>
          </a:stretch>
        </p:blipFill>
        <p:spPr/>
      </p:pic>
      <p:pic>
        <p:nvPicPr>
          <p:cNvPr id="20" name="Рисунок 1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Текст 1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10B70"/>
                </a:solidFill>
                <a:latin typeface="Pragmatica Extended" panose="020B0305040502020204" pitchFamily="34" charset="-52"/>
                <a:ea typeface="Cambria Math" panose="02040503050406030204" pitchFamily="18" charset="0"/>
                <a:cs typeface="Times New Roman" panose="02020603050405020304" pitchFamily="18" charset="0"/>
              </a:rPr>
              <a:t>info@vniiimt.ru</a:t>
            </a:r>
            <a:endParaRPr lang="ru-RU" dirty="0">
              <a:solidFill>
                <a:srgbClr val="010B70"/>
              </a:solidFill>
              <a:latin typeface="Pragmatica Extended" panose="020B0305040502020204" pitchFamily="34" charset="-52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/>
          </p:nvPr>
        </p:nvSpPr>
        <p:spPr>
          <a:xfrm>
            <a:off x="3775393" y="5397500"/>
            <a:ext cx="2953067" cy="1112645"/>
          </a:xfrm>
        </p:spPr>
        <p:txBody>
          <a:bodyPr>
            <a:normAutofit/>
          </a:bodyPr>
          <a:lstStyle/>
          <a:p>
            <a:r>
              <a:rPr lang="ru-RU" sz="1200" dirty="0" smtClean="0"/>
              <a:t>Сайбель Е.С.</a:t>
            </a:r>
          </a:p>
          <a:p>
            <a:r>
              <a:rPr lang="ru-RU" sz="1200" dirty="0" smtClean="0"/>
              <a:t>Эксперт </a:t>
            </a:r>
            <a:r>
              <a:rPr lang="ru-RU" sz="1200" dirty="0"/>
              <a:t>ЦЭИ</a:t>
            </a:r>
          </a:p>
          <a:p>
            <a:r>
              <a:rPr lang="ru-RU" sz="1200" dirty="0"/>
              <a:t>ФГБУ «ВНИИИМТ» Росздравнадзора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4677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496420"/>
          </a:xfrm>
        </p:spPr>
        <p:txBody>
          <a:bodyPr/>
          <a:lstStyle/>
          <a:p>
            <a:pPr algn="ctr"/>
            <a:r>
              <a:rPr lang="ru-RU" dirty="0"/>
              <a:t>Для кого необходима СМК и Инспекция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81" y="1305057"/>
            <a:ext cx="3633653" cy="1544505"/>
          </a:xfrm>
          <a:prstGeom prst="rect">
            <a:avLst/>
          </a:prstGeom>
        </p:spPr>
      </p:pic>
      <p:sp>
        <p:nvSpPr>
          <p:cNvPr id="7" name="Прямоугольник: скругленные углы 1"/>
          <p:cNvSpPr/>
          <p:nvPr/>
        </p:nvSpPr>
        <p:spPr>
          <a:xfrm>
            <a:off x="6728604" y="1305056"/>
            <a:ext cx="3512574" cy="1543301"/>
          </a:xfrm>
          <a:prstGeom prst="roundRect">
            <a:avLst>
              <a:gd name="adj" fmla="val 50000"/>
            </a:avLst>
          </a:prstGeom>
          <a:solidFill>
            <a:srgbClr val="4B8FD9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Производители МИ</a:t>
            </a:r>
            <a:endParaRPr lang="ru-RU" sz="16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классов риска</a:t>
            </a:r>
            <a:endParaRPr lang="ru-RU" sz="16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6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2а </a:t>
            </a:r>
            <a:r>
              <a:rPr lang="ru-RU" sz="14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(поставляемые 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4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в стерильном виде)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6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2б, 3</a:t>
            </a:r>
            <a:endParaRPr lang="ru-RU" sz="16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" name="Прямоугольник 3"/>
          <p:cNvSpPr/>
          <p:nvPr/>
        </p:nvSpPr>
        <p:spPr>
          <a:xfrm>
            <a:off x="8833679" y="2514996"/>
            <a:ext cx="2469940" cy="1341435"/>
          </a:xfrm>
          <a:prstGeom prst="rect">
            <a:avLst/>
          </a:prstGeom>
          <a:solidFill>
            <a:srgbClr val="EC2027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0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Процессы проектирования и разработки являются обязательными для МИ классов риска – 3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" name="Блок-схема: узел 1"/>
          <p:cNvSpPr/>
          <p:nvPr/>
        </p:nvSpPr>
        <p:spPr>
          <a:xfrm>
            <a:off x="4593117" y="3520280"/>
            <a:ext cx="2135487" cy="934360"/>
          </a:xfrm>
          <a:prstGeom prst="flowChartConnector">
            <a:avLst/>
          </a:prstGeom>
          <a:solidFill>
            <a:srgbClr val="4B8FD9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Внедрить СМК</a:t>
            </a:r>
            <a:endParaRPr lang="ru-RU" sz="16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587" y="2952835"/>
            <a:ext cx="2238693" cy="7737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974" y="2889612"/>
            <a:ext cx="1742534" cy="8369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221" y="5022085"/>
            <a:ext cx="1902117" cy="7376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214" y="5034905"/>
            <a:ext cx="2767824" cy="7248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845" y="5166853"/>
            <a:ext cx="1503817" cy="4518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3766" y="4326073"/>
            <a:ext cx="392217" cy="9307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6034" y="4357279"/>
            <a:ext cx="428828" cy="8995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823" y="4937047"/>
            <a:ext cx="2804403" cy="920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8357" y="5618672"/>
            <a:ext cx="1584381" cy="8022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7369" y="5256858"/>
            <a:ext cx="1641665" cy="3618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9550" y="3289270"/>
            <a:ext cx="3079254" cy="9447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34887" y="3889998"/>
            <a:ext cx="2706291" cy="7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496420"/>
          </a:xfrm>
        </p:spPr>
        <p:txBody>
          <a:bodyPr/>
          <a:lstStyle/>
          <a:p>
            <a:pPr algn="ctr"/>
            <a:r>
              <a:rPr lang="ru-RU" dirty="0" smtClean="0"/>
              <a:t>Группы / подгруппы МИ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4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2" y="1547020"/>
            <a:ext cx="5230637" cy="3083037"/>
          </a:xfrm>
          <a:prstGeom prst="rect">
            <a:avLst/>
          </a:prstGeom>
        </p:spPr>
      </p:pic>
      <p:sp>
        <p:nvSpPr>
          <p:cNvPr id="7" name="Текст 9"/>
          <p:cNvSpPr txBox="1">
            <a:spLocks/>
          </p:cNvSpPr>
          <p:nvPr/>
        </p:nvSpPr>
        <p:spPr>
          <a:xfrm>
            <a:off x="418782" y="2061029"/>
            <a:ext cx="4341904" cy="1016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</a:rPr>
              <a:t>Группа медицинских изделий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(для классов потенциального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риска 1 и 2а)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4. Медицинские изделия для диагностики </a:t>
            </a:r>
            <a:r>
              <a:rPr lang="en-US" dirty="0" smtClean="0">
                <a:solidFill>
                  <a:schemeClr val="tx1"/>
                </a:solidFill>
              </a:rPr>
              <a:t>in vitro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906" y="1050600"/>
            <a:ext cx="6730131" cy="6046886"/>
          </a:xfrm>
          <a:prstGeom prst="rect">
            <a:avLst/>
          </a:prstGeom>
        </p:spPr>
      </p:pic>
      <p:sp>
        <p:nvSpPr>
          <p:cNvPr id="10" name="Текст 9"/>
          <p:cNvSpPr txBox="1">
            <a:spLocks/>
          </p:cNvSpPr>
          <p:nvPr/>
        </p:nvSpPr>
        <p:spPr>
          <a:xfrm>
            <a:off x="6376896" y="1547020"/>
            <a:ext cx="4341904" cy="1347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одгруппа медицинских изделий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(для классов потенциального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риска 2б и 3)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4.1. Реагенты, наборы реагентов, калибровочные и контрольные материалы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4.2. Приборы и оборудование для диагностики </a:t>
            </a:r>
            <a:r>
              <a:rPr lang="en-US" dirty="0" smtClean="0">
                <a:solidFill>
                  <a:schemeClr val="tx1"/>
                </a:solidFill>
              </a:rPr>
              <a:t>in vitro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4.3. Самостоятельное медицинское программное обеспечение для </a:t>
            </a:r>
            <a:r>
              <a:rPr lang="ru-RU" dirty="0">
                <a:solidFill>
                  <a:schemeClr val="tx1"/>
                </a:solidFill>
              </a:rPr>
              <a:t>диагностики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 smtClean="0">
                <a:solidFill>
                  <a:schemeClr val="tx1"/>
                </a:solidFill>
              </a:rPr>
              <a:t>vitro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4.4. Иные медицинские изделия для </a:t>
            </a:r>
            <a:r>
              <a:rPr lang="ru-RU" dirty="0">
                <a:solidFill>
                  <a:schemeClr val="tx1"/>
                </a:solidFill>
              </a:rPr>
              <a:t>диагностики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 smtClean="0">
                <a:solidFill>
                  <a:schemeClr val="tx1"/>
                </a:solidFill>
              </a:rPr>
              <a:t>vitro</a:t>
            </a:r>
            <a:r>
              <a:rPr lang="ru-RU" dirty="0" smtClean="0">
                <a:solidFill>
                  <a:schemeClr val="tx1"/>
                </a:solidFill>
              </a:rPr>
              <a:t>, не включенные в подгруппы 4.1 - 4.3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27200" y="5144066"/>
            <a:ext cx="2351315" cy="887254"/>
          </a:xfrm>
          <a:prstGeom prst="roundRect">
            <a:avLst>
              <a:gd name="adj" fmla="val 11915"/>
            </a:avLst>
          </a:prstGeom>
          <a:solidFill>
            <a:schemeClr val="bg2"/>
          </a:solidFill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Pragmatica Extended" panose="020B0505040502020204" pitchFamily="34" charset="0"/>
              </a:rPr>
              <a:t>Постановление №135 приложение1</a:t>
            </a:r>
            <a:endParaRPr lang="ru-RU" sz="1600" dirty="0">
              <a:solidFill>
                <a:schemeClr val="tx2"/>
              </a:solidFill>
              <a:latin typeface="Pragmatica Extended" panose="020B0505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4964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Организация процесса инспектирования производства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7" name="Стрелка: влево-вправо 2"/>
          <p:cNvSpPr/>
          <p:nvPr/>
        </p:nvSpPr>
        <p:spPr>
          <a:xfrm>
            <a:off x="827314" y="1533544"/>
            <a:ext cx="10872326" cy="986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1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Общий срок проведения инспектирования производства - 90 рабочих дней</a:t>
            </a:r>
            <a:endParaRPr lang="ru-RU" sz="2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Прямоугольник: скругленные углы 4"/>
          <p:cNvSpPr/>
          <p:nvPr/>
        </p:nvSpPr>
        <p:spPr>
          <a:xfrm>
            <a:off x="840240" y="2787840"/>
            <a:ext cx="1475280" cy="101664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Подача заявки и документов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" name="Прямоугольник: скругленные углы 7"/>
          <p:cNvSpPr/>
          <p:nvPr/>
        </p:nvSpPr>
        <p:spPr>
          <a:xfrm>
            <a:off x="3120120" y="2900520"/>
            <a:ext cx="1475280" cy="79128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Заключение договора, оплата счета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" name="Прямоугольник: скругленные углы 8"/>
          <p:cNvSpPr/>
          <p:nvPr/>
        </p:nvSpPr>
        <p:spPr>
          <a:xfrm>
            <a:off x="5391360" y="2906280"/>
            <a:ext cx="1475280" cy="79128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Составление программы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783" y="2929913"/>
            <a:ext cx="1487553" cy="804742"/>
          </a:xfrm>
          <a:prstGeom prst="rect">
            <a:avLst/>
          </a:prstGeom>
        </p:spPr>
      </p:pic>
      <p:sp>
        <p:nvSpPr>
          <p:cNvPr id="12" name="Прямоугольник: скругленные углы 9"/>
          <p:cNvSpPr/>
          <p:nvPr/>
        </p:nvSpPr>
        <p:spPr>
          <a:xfrm>
            <a:off x="9942480" y="2913982"/>
            <a:ext cx="1732680" cy="79128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Отчет по результатам ИП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" name="Стрелка: вправо 1"/>
          <p:cNvSpPr/>
          <p:nvPr/>
        </p:nvSpPr>
        <p:spPr>
          <a:xfrm>
            <a:off x="2448720" y="3152520"/>
            <a:ext cx="565560" cy="287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1" u="none" strike="noStrike"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14" name="Стрелка: вправо 1"/>
          <p:cNvSpPr/>
          <p:nvPr/>
        </p:nvSpPr>
        <p:spPr>
          <a:xfrm>
            <a:off x="4735183" y="3161280"/>
            <a:ext cx="565560" cy="287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1" u="none" strike="noStrike"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15" name="Стрелка: вправо 1"/>
          <p:cNvSpPr/>
          <p:nvPr/>
        </p:nvSpPr>
        <p:spPr>
          <a:xfrm>
            <a:off x="6980931" y="3161280"/>
            <a:ext cx="565560" cy="287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1" u="none" strike="noStrike"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16" name="Стрелка: вправо 1"/>
          <p:cNvSpPr/>
          <p:nvPr/>
        </p:nvSpPr>
        <p:spPr>
          <a:xfrm>
            <a:off x="9262628" y="3132166"/>
            <a:ext cx="565560" cy="287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1" u="none" strike="noStrike"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latin typeface="Arial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956" y="3925620"/>
            <a:ext cx="1572904" cy="731583"/>
          </a:xfrm>
          <a:prstGeom prst="rect">
            <a:avLst/>
          </a:prstGeom>
        </p:spPr>
      </p:pic>
      <p:cxnSp>
        <p:nvCxnSpPr>
          <p:cNvPr id="18" name="Прямая со стрелкой 5"/>
          <p:cNvCxnSpPr/>
          <p:nvPr/>
        </p:nvCxnSpPr>
        <p:spPr>
          <a:xfrm flipV="1">
            <a:off x="10331860" y="3804480"/>
            <a:ext cx="386940" cy="340144"/>
          </a:xfrm>
          <a:prstGeom prst="straightConnector1">
            <a:avLst/>
          </a:prstGeom>
          <a:ln w="0">
            <a:solidFill>
              <a:srgbClr val="5B9BD5"/>
            </a:solidFill>
            <a:tailEnd type="triangle" w="med" len="med"/>
          </a:ln>
        </p:spPr>
      </p:cxnSp>
      <p:cxnSp>
        <p:nvCxnSpPr>
          <p:cNvPr id="22" name="Прямая со стрелкой 2"/>
          <p:cNvCxnSpPr/>
          <p:nvPr/>
        </p:nvCxnSpPr>
        <p:spPr>
          <a:xfrm>
            <a:off x="8400240" y="3701160"/>
            <a:ext cx="348120" cy="448920"/>
          </a:xfrm>
          <a:prstGeom prst="straightConnector1">
            <a:avLst/>
          </a:prstGeom>
          <a:ln w="0">
            <a:solidFill>
              <a:srgbClr val="5B9BD5"/>
            </a:solidFill>
            <a:tailEnd type="triangle" w="med" len="med"/>
          </a:ln>
        </p:spPr>
      </p:cxnSp>
      <p:sp>
        <p:nvSpPr>
          <p:cNvPr id="23" name="Блок-схема: узел 4"/>
          <p:cNvSpPr/>
          <p:nvPr/>
        </p:nvSpPr>
        <p:spPr>
          <a:xfrm>
            <a:off x="790920" y="4375800"/>
            <a:ext cx="2900160" cy="1182960"/>
          </a:xfrm>
          <a:prstGeom prst="flowChartConnector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Первичное инспектирование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24" name="Прямая со стрелкой 3"/>
          <p:cNvCxnSpPr/>
          <p:nvPr/>
        </p:nvCxnSpPr>
        <p:spPr>
          <a:xfrm>
            <a:off x="3691080" y="4967280"/>
            <a:ext cx="594000" cy="367920"/>
          </a:xfrm>
          <a:prstGeom prst="straightConnector1">
            <a:avLst/>
          </a:prstGeom>
          <a:ln w="22225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25" name="Блок-схема: узел 3"/>
          <p:cNvSpPr/>
          <p:nvPr/>
        </p:nvSpPr>
        <p:spPr>
          <a:xfrm>
            <a:off x="4284720" y="4743360"/>
            <a:ext cx="2900160" cy="1182960"/>
          </a:xfrm>
          <a:prstGeom prst="flowChartConnector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Внеплановое инспектирование</a:t>
            </a:r>
            <a:endParaRPr lang="ru-RU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26" name="Прямая со стрелкой 4"/>
          <p:cNvCxnSpPr/>
          <p:nvPr/>
        </p:nvCxnSpPr>
        <p:spPr>
          <a:xfrm>
            <a:off x="7184880" y="5334840"/>
            <a:ext cx="503640" cy="353160"/>
          </a:xfrm>
          <a:prstGeom prst="straightConnector1">
            <a:avLst/>
          </a:prstGeom>
          <a:ln w="22225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27" name="Блок-схема: узел 2"/>
          <p:cNvSpPr/>
          <p:nvPr/>
        </p:nvSpPr>
        <p:spPr>
          <a:xfrm>
            <a:off x="7688160" y="5119200"/>
            <a:ext cx="2900160" cy="1136520"/>
          </a:xfrm>
          <a:prstGeom prst="flowChartConnector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Периодическое (плановое) инспектирование</a:t>
            </a:r>
            <a:endParaRPr lang="ru-RU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8" name="TextBox 17"/>
          <p:cNvSpPr/>
          <p:nvPr/>
        </p:nvSpPr>
        <p:spPr>
          <a:xfrm>
            <a:off x="702180" y="5693960"/>
            <a:ext cx="3285720" cy="3646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ФОРМЫ инспектирования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BA5EC345-5BD2-6DA8-A3B6-179228C5D739}"/>
              </a:ext>
            </a:extLst>
          </p:cNvPr>
          <p:cNvSpPr txBox="1"/>
          <p:nvPr/>
        </p:nvSpPr>
        <p:spPr>
          <a:xfrm>
            <a:off x="3336108" y="3669985"/>
            <a:ext cx="50641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algn="just"/>
            <a:r>
              <a:rPr lang="ru-RU" sz="1000" dirty="0"/>
              <a:t>Анализ документов – 10 дней</a:t>
            </a:r>
          </a:p>
          <a:p>
            <a:pPr marL="360000" algn="just"/>
            <a:r>
              <a:rPr lang="ru-RU" sz="1000" dirty="0">
                <a:solidFill>
                  <a:srgbClr val="FF0000"/>
                </a:solidFill>
              </a:rPr>
              <a:t>Заключение договора – 10 дней</a:t>
            </a:r>
          </a:p>
          <a:p>
            <a:pPr marL="360000" algn="just"/>
            <a:r>
              <a:rPr lang="ru-RU" sz="1000" dirty="0"/>
              <a:t>Подготовка к ИП (оформление виз, переезд к месту деятельности) – 25 дней</a:t>
            </a:r>
          </a:p>
          <a:p>
            <a:pPr marL="360000" algn="just"/>
            <a:r>
              <a:rPr lang="ru-RU" sz="1000" dirty="0"/>
              <a:t>Инспекция – 5 </a:t>
            </a:r>
            <a:r>
              <a:rPr lang="ru-RU" sz="1000" dirty="0" smtClean="0"/>
              <a:t>дней, (мах на одну площадку)</a:t>
            </a:r>
            <a:endParaRPr lang="ru-RU" sz="1000" dirty="0"/>
          </a:p>
          <a:p>
            <a:pPr marL="360000" algn="just"/>
            <a:r>
              <a:rPr lang="ru-RU" sz="1000" dirty="0"/>
              <a:t>Устранение несоответствий – 30 дней</a:t>
            </a:r>
          </a:p>
          <a:p>
            <a:pPr marL="360000" algn="just"/>
            <a:r>
              <a:rPr lang="ru-RU" sz="1000" dirty="0"/>
              <a:t>Оформление отчета – 10 дней</a:t>
            </a:r>
          </a:p>
        </p:txBody>
      </p:sp>
    </p:spTree>
    <p:extLst>
      <p:ext uri="{BB962C8B-B14F-4D97-AF65-F5344CB8AC3E}">
        <p14:creationId xmlns:p14="http://schemas.microsoft.com/office/powerpoint/2010/main" val="25000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496420"/>
          </a:xfrm>
        </p:spPr>
        <p:txBody>
          <a:bodyPr/>
          <a:lstStyle/>
          <a:p>
            <a:pPr algn="ctr"/>
            <a:r>
              <a:rPr lang="ru-RU" dirty="0" smtClean="0"/>
              <a:t>Формы инспектирования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5" name="Текст 17"/>
          <p:cNvSpPr txBox="1">
            <a:spLocks/>
          </p:cNvSpPr>
          <p:nvPr/>
        </p:nvSpPr>
        <p:spPr>
          <a:xfrm>
            <a:off x="872196" y="1268775"/>
            <a:ext cx="4585175" cy="4474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Выездная инспекция</a:t>
            </a:r>
          </a:p>
          <a:p>
            <a:pPr algn="ctr"/>
            <a:endParaRPr lang="ru-RU" dirty="0"/>
          </a:p>
        </p:txBody>
      </p:sp>
      <p:sp>
        <p:nvSpPr>
          <p:cNvPr id="6" name="Текст 17"/>
          <p:cNvSpPr txBox="1">
            <a:spLocks/>
          </p:cNvSpPr>
          <p:nvPr/>
        </p:nvSpPr>
        <p:spPr>
          <a:xfrm>
            <a:off x="6981371" y="1268775"/>
            <a:ext cx="4551166" cy="4474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Дистанционная инспекция</a:t>
            </a: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2" y="1921174"/>
            <a:ext cx="2517866" cy="1524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35" y="3772601"/>
            <a:ext cx="1597290" cy="1438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055" y="3322367"/>
            <a:ext cx="2213746" cy="14692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195" y="2602977"/>
            <a:ext cx="3081605" cy="16233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195" y="1942838"/>
            <a:ext cx="2720605" cy="19132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84457" y="3926624"/>
            <a:ext cx="4348080" cy="358560"/>
          </a:xfrm>
          <a:prstGeom prst="rect">
            <a:avLst/>
          </a:prstGeom>
          <a:noFill/>
          <a:ln w="12600">
            <a:solidFill>
              <a:srgbClr val="FF0000"/>
            </a:solidFill>
            <a:round/>
          </a:ln>
        </p:spPr>
        <p:txBody>
          <a:bodyPr wrap="none" lIns="96120" tIns="51120" rIns="96120" bIns="51120" anchor="t">
            <a:spAutoFit/>
          </a:bodyPr>
          <a:lstStyle/>
          <a:p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Ограниченные возможности интернета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432" y="5936774"/>
            <a:ext cx="2572735" cy="4999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7481" y="4355739"/>
            <a:ext cx="2402032" cy="4938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3454" y="4791630"/>
            <a:ext cx="1481456" cy="4999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39280" y="4638043"/>
            <a:ext cx="3713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Переводчик присутствует на инспекции 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97167" y="5291545"/>
            <a:ext cx="413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Подтверждение </a:t>
            </a:r>
            <a:r>
              <a:rPr lang="ru-RU" dirty="0" err="1" smtClean="0">
                <a:solidFill>
                  <a:srgbClr val="FF0000"/>
                </a:solidFill>
              </a:rPr>
              <a:t>геолокации</a:t>
            </a:r>
            <a:r>
              <a:rPr lang="ru-RU" dirty="0" smtClean="0">
                <a:solidFill>
                  <a:srgbClr val="FF0000"/>
                </a:solidFill>
              </a:rPr>
              <a:t> и он-</a:t>
            </a:r>
            <a:r>
              <a:rPr lang="ru-RU" dirty="0" err="1" smtClean="0">
                <a:solidFill>
                  <a:srgbClr val="FF0000"/>
                </a:solidFill>
              </a:rPr>
              <a:t>лайн</a:t>
            </a:r>
            <a:r>
              <a:rPr lang="ru-RU" dirty="0" smtClean="0">
                <a:solidFill>
                  <a:srgbClr val="FF0000"/>
                </a:solidFill>
              </a:rPr>
              <a:t> экскурсия  по производству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3"/>
            <a:ext cx="11522075" cy="9928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Формы инспектирования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Проведение ИП с использованием средств дистанционного взаимодействия (видеосвязи)</a:t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7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1542" y="1904754"/>
            <a:ext cx="1108891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algn="just"/>
            <a:r>
              <a:rPr lang="ru-RU" dirty="0">
                <a:solidFill>
                  <a:schemeClr val="dk1"/>
                </a:solidFill>
                <a:latin typeface="Calibri"/>
              </a:rPr>
              <a:t>По решению уполномоченного органа проведение оценки системы менеджмента качеством МИ допускается с использованием средств дистанционного взаимодействия в следующих случаях: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L="360000" algn="just">
              <a:spcBef>
                <a:spcPts val="601"/>
              </a:spcBef>
              <a:spcAft>
                <a:spcPts val="601"/>
              </a:spcAft>
            </a:pPr>
            <a:r>
              <a:rPr lang="ru-RU" dirty="0">
                <a:solidFill>
                  <a:schemeClr val="dk1"/>
                </a:solidFill>
                <a:latin typeface="Calibri"/>
              </a:rPr>
              <a:t>а) угроза возникновения, возникновение и ликвидация чрезвычайной ситуации и (или) возникновение угрозы распространения эпидемических заболеваний, представляющих опасность для окружающих, заболеваний и поражений, полученных в результате воздействия неблагоприятных химических, биологических, радиационных факторов;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L="360000" algn="just">
              <a:spcBef>
                <a:spcPts val="601"/>
              </a:spcBef>
              <a:spcAft>
                <a:spcPts val="601"/>
              </a:spcAft>
            </a:pPr>
            <a:r>
              <a:rPr lang="ru-RU" dirty="0">
                <a:solidFill>
                  <a:schemeClr val="dk1"/>
                </a:solidFill>
                <a:latin typeface="Calibri"/>
              </a:rPr>
              <a:t>б) возникновение обстоятельств непреодолимой силы или обстоятельств, не зависящих от воли сторон, которые несут угрозу причинения вреда жизни и здоровью инспекторов.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L="360000" algn="just"/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4700" y="4854792"/>
            <a:ext cx="3686040" cy="358560"/>
          </a:xfrm>
          <a:prstGeom prst="rect">
            <a:avLst/>
          </a:prstGeom>
          <a:noFill/>
          <a:ln w="12600">
            <a:solidFill>
              <a:srgbClr val="FF0000"/>
            </a:solidFill>
            <a:round/>
          </a:ln>
        </p:spPr>
        <p:txBody>
          <a:bodyPr wrap="none" lIns="96120" tIns="51120" rIns="96120" bIns="51120" anchor="t">
            <a:spAutoFit/>
          </a:bodyPr>
          <a:lstStyle/>
          <a:p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Не возможность получения визы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72" y="4895344"/>
            <a:ext cx="2815455" cy="4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496420"/>
          </a:xfrm>
        </p:spPr>
        <p:txBody>
          <a:bodyPr/>
          <a:lstStyle/>
          <a:p>
            <a:pPr algn="ctr"/>
            <a:r>
              <a:rPr lang="ru-RU" dirty="0" smtClean="0"/>
              <a:t>Инспектирование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8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86971" y="1399680"/>
            <a:ext cx="10305144" cy="2830090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ru-RU" b="0" u="none" strike="noStrike" dirty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Для поддержания системы управления качеством медицинских изделий все ее элементы (организационная структура, методики и описание процессов) </a:t>
            </a:r>
            <a:r>
              <a:rPr lang="ru-RU" b="1" u="none" strike="noStrike" dirty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должны документально оформляться</a:t>
            </a:r>
            <a:r>
              <a:rPr lang="ru-RU" b="0" u="none" strike="noStrike" dirty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 и </a:t>
            </a:r>
            <a:r>
              <a:rPr lang="ru-RU" b="1" u="none" strike="noStrike" dirty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поддерживаться в актуальном состоянии</a:t>
            </a:r>
            <a:r>
              <a:rPr lang="ru-RU" b="0" u="none" strike="noStrike" dirty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.</a:t>
            </a:r>
          </a:p>
          <a:p>
            <a:endParaRPr lang="ru-RU" b="0" u="none" strike="noStrike" dirty="0" smtClean="0">
              <a:solidFill>
                <a:schemeClr val="tx1">
                  <a:lumMod val="75000"/>
                </a:schemeClr>
              </a:solidFill>
              <a:effectLst/>
              <a:uFillTx/>
              <a:latin typeface="Arial"/>
            </a:endParaRPr>
          </a:p>
          <a:p>
            <a:r>
              <a:rPr lang="ru-RU" b="0" u="none" strike="noStrike" dirty="0" smtClean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Документация </a:t>
            </a:r>
            <a:r>
              <a:rPr lang="ru-RU" b="0" u="none" strike="noStrike" dirty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системы управления качеством медицинских изделий оформляется на бумажном носителе и (или) на электронном носителе.</a:t>
            </a:r>
          </a:p>
          <a:p>
            <a:endParaRPr lang="ru-RU" b="0" u="none" strike="noStrike" dirty="0" smtClean="0">
              <a:solidFill>
                <a:schemeClr val="tx1">
                  <a:lumMod val="75000"/>
                </a:schemeClr>
              </a:solidFill>
              <a:effectLst/>
              <a:uFillTx/>
              <a:latin typeface="Arial"/>
            </a:endParaRPr>
          </a:p>
          <a:p>
            <a:r>
              <a:rPr lang="ru-RU" b="0" u="none" strike="noStrike" dirty="0" smtClean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В </a:t>
            </a:r>
            <a:r>
              <a:rPr lang="ru-RU" b="0" u="none" strike="noStrike" dirty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случае если документация составлена на иностранном языке, должен быть ее заверенный в установленном порядке </a:t>
            </a:r>
            <a:r>
              <a:rPr lang="ru-RU" b="1" u="none" strike="noStrike" dirty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перевод на русский язык</a:t>
            </a:r>
            <a:r>
              <a:rPr lang="ru-RU" b="0" u="none" strike="noStrike" dirty="0">
                <a:solidFill>
                  <a:schemeClr val="tx1">
                    <a:lumMod val="75000"/>
                  </a:schemeClr>
                </a:solidFill>
                <a:effectLst/>
                <a:uFillTx/>
                <a:latin typeface="Arial"/>
              </a:rPr>
              <a:t>.</a:t>
            </a:r>
          </a:p>
          <a:p>
            <a:endParaRPr lang="ru-RU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2674" y="4427666"/>
            <a:ext cx="5086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Постановление Правительства № 136</a:t>
            </a:r>
          </a:p>
        </p:txBody>
      </p:sp>
    </p:spTree>
    <p:extLst>
      <p:ext uri="{BB962C8B-B14F-4D97-AF65-F5344CB8AC3E}">
        <p14:creationId xmlns:p14="http://schemas.microsoft.com/office/powerpoint/2010/main" val="42827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2" y="705364"/>
            <a:ext cx="11522075" cy="496420"/>
          </a:xfrm>
        </p:spPr>
        <p:txBody>
          <a:bodyPr/>
          <a:lstStyle/>
          <a:p>
            <a:pPr algn="ctr"/>
            <a:r>
              <a:rPr lang="ru-RU" dirty="0" smtClean="0"/>
              <a:t>Инспектирование за рубежом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Опыт проведения инспектирования производства на предприятиях, выпускающих медицинские изделия для диагностики in vitro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1423800"/>
            <a:ext cx="11520000" cy="4769083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ru-RU" sz="1600" b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Arial"/>
              </a:rPr>
              <a:t>Инспекция производства часто включает взаимодействие с коллегами из других стран. В связи с этим возникает вопрос о необходимости обеспечения квалифицированных переводчиков в ходе таких инспекций.</a:t>
            </a:r>
          </a:p>
          <a:p>
            <a:endParaRPr lang="ru-RU" sz="1600" b="0" u="none" strike="noStrike" dirty="0">
              <a:solidFill>
                <a:schemeClr val="accent2">
                  <a:lumMod val="60000"/>
                  <a:lumOff val="40000"/>
                </a:schemeClr>
              </a:solidFill>
              <a:effectLst/>
              <a:uFillTx/>
              <a:latin typeface="Arial"/>
            </a:endParaRPr>
          </a:p>
          <a:p>
            <a:r>
              <a:rPr lang="ru-RU" sz="1600" b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Arial"/>
              </a:rPr>
              <a:t>Производители медицинских изделий обязаны самостоятельно обеспечивать наличие переводчиков, чтобы гарантировать точность и полноту коммуникации между всеми участниками процесса. Качественный перевод информации не только способствует лучшему пониманию требований и стандартов, но и снижает риск недоразумений, которые могут привести к серьезным последствиям, включая задержки в регистрации продукции или даже ее отзыв с рынка.</a:t>
            </a:r>
          </a:p>
          <a:p>
            <a:endParaRPr lang="ru-RU" sz="1600" b="0" u="none" strike="noStrike" dirty="0">
              <a:solidFill>
                <a:schemeClr val="accent2">
                  <a:lumMod val="60000"/>
                  <a:lumOff val="40000"/>
                </a:schemeClr>
              </a:solidFill>
              <a:effectLst/>
              <a:uFillTx/>
              <a:latin typeface="Arial"/>
            </a:endParaRPr>
          </a:p>
          <a:p>
            <a:r>
              <a:rPr lang="ru-RU" sz="1600" b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Arial"/>
              </a:rPr>
              <a:t>Кроме того, все документы системы менеджмента качества (СМК), включая протоколы, отчеты и инструкции, должны быть переведены на язык, понятный инспекторам. Это не только соответствует требованиям регулирующих органов, но и демонстрирует готовность производителя к открытому и прозрачному сотрудничеству. Перевод документов СМК обеспечивает единообразие в интерпретации стандартов и процедур, что, в свою очередь, способствует повышению доверия к производителю со стороны регуляторов и клиентов.</a:t>
            </a:r>
          </a:p>
          <a:p>
            <a:endParaRPr lang="ru-RU" sz="1600" b="0" u="none" strike="noStrike" dirty="0">
              <a:solidFill>
                <a:schemeClr val="accent2">
                  <a:lumMod val="60000"/>
                  <a:lumOff val="40000"/>
                </a:schemeClr>
              </a:solidFill>
              <a:effectLst/>
              <a:uFillTx/>
              <a:latin typeface="Arial"/>
            </a:endParaRPr>
          </a:p>
          <a:p>
            <a:r>
              <a:rPr lang="ru-RU" sz="1600" b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Arial"/>
              </a:rPr>
              <a:t>Таким образом, обеспечение наличия переводчиков и качественный перевод документации являются важными шагами для производителей медицинских изделий, стремящихся к успешному прохождению инспекций и соблюдению международных стандартов. Это не только улучшает процесс инспекции, но и способствует повышению общей эффективности системы управления качеством на предприятии.</a:t>
            </a:r>
          </a:p>
        </p:txBody>
      </p:sp>
    </p:spTree>
    <p:extLst>
      <p:ext uri="{BB962C8B-B14F-4D97-AF65-F5344CB8AC3E}">
        <p14:creationId xmlns:p14="http://schemas.microsoft.com/office/powerpoint/2010/main" val="26292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НИИИМТ">
      <a:dk1>
        <a:srgbClr val="010B70"/>
      </a:dk1>
      <a:lt1>
        <a:srgbClr val="FFFFFF"/>
      </a:lt1>
      <a:dk2>
        <a:srgbClr val="000000"/>
      </a:dk2>
      <a:lt2>
        <a:srgbClr val="F5F5F5"/>
      </a:lt2>
      <a:accent1>
        <a:srgbClr val="DFEBF7"/>
      </a:accent1>
      <a:accent2>
        <a:srgbClr val="203864"/>
      </a:accent2>
      <a:accent3>
        <a:srgbClr val="BFBFBF"/>
      </a:accent3>
      <a:accent4>
        <a:srgbClr val="8595A7"/>
      </a:accent4>
      <a:accent5>
        <a:srgbClr val="707C8A"/>
      </a:accent5>
      <a:accent6>
        <a:srgbClr val="4458BB"/>
      </a:accent6>
      <a:hlink>
        <a:srgbClr val="203864"/>
      </a:hlink>
      <a:folHlink>
        <a:srgbClr val="707C8A"/>
      </a:folHlink>
    </a:clrScheme>
    <a:fontScheme name="Другая 1">
      <a:majorFont>
        <a:latin typeface="Pragmatica Extended"/>
        <a:ea typeface=""/>
        <a:cs typeface=""/>
      </a:majorFont>
      <a:minorFont>
        <a:latin typeface="Pragmatica Extende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1526</Words>
  <Application>Microsoft Office PowerPoint</Application>
  <PresentationFormat>Широкоэкранный</PresentationFormat>
  <Paragraphs>244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Calibri</vt:lpstr>
      <vt:lpstr>Pragmatica Extended</vt:lpstr>
      <vt:lpstr>YS Text</vt:lpstr>
      <vt:lpstr>Cambria Math</vt:lpstr>
      <vt:lpstr>Arial</vt:lpstr>
      <vt:lpstr>Times New Roman</vt:lpstr>
      <vt:lpstr>Montserrat</vt:lpstr>
      <vt:lpstr>Symbol</vt:lpstr>
      <vt:lpstr>Тема Office</vt:lpstr>
      <vt:lpstr>Презентация PowerPoint</vt:lpstr>
      <vt:lpstr>Регулирующие документы</vt:lpstr>
      <vt:lpstr>Для кого необходима СМК и Инспекция</vt:lpstr>
      <vt:lpstr>Группы / подгруппы МИ </vt:lpstr>
      <vt:lpstr>Организация процесса инспектирования производства</vt:lpstr>
      <vt:lpstr>Формы инспектирования</vt:lpstr>
      <vt:lpstr>Формы инспектирования Проведение ИП с использованием средств дистанционного взаимодействия (видеосвязи) </vt:lpstr>
      <vt:lpstr>Инспектирование</vt:lpstr>
      <vt:lpstr>Инспектирование за рубежом</vt:lpstr>
      <vt:lpstr>Как ускорить подготовку к инспекции</vt:lpstr>
      <vt:lpstr>Особенности при инспектировании предприятиях, выпускающих медицинские изделия для диагностики  in vitro</vt:lpstr>
      <vt:lpstr>Стерилизация, в чём особенности</vt:lpstr>
      <vt:lpstr>Стерилизация, в чём особенности</vt:lpstr>
      <vt:lpstr>Взаимодействие с поставщиками товаров и услуг</vt:lpstr>
      <vt:lpstr>Перечень производимых на предприятии медицинских изделий</vt:lpstr>
      <vt:lpstr>Перечень критических поставщиков товаров и услуг</vt:lpstr>
      <vt:lpstr>Перечень производимых на предприятии медицинских изделий</vt:lpstr>
      <vt:lpstr>Контроль производства заполнение документов</vt:lpstr>
      <vt:lpstr>АДРЕСА </vt:lpstr>
      <vt:lpstr>АДРЕСА </vt:lpstr>
      <vt:lpstr>ИНСПЕКТИРУЮЩИЕ ОРГАНИЗАЦИИ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Виталия</dc:creator>
  <cp:lastModifiedBy>Сайбель Егор Сергеевич</cp:lastModifiedBy>
  <cp:revision>87</cp:revision>
  <dcterms:created xsi:type="dcterms:W3CDTF">2025-07-31T07:34:20Z</dcterms:created>
  <dcterms:modified xsi:type="dcterms:W3CDTF">2025-10-02T06:57:18Z</dcterms:modified>
</cp:coreProperties>
</file>