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4" r:id="rId4"/>
    <p:sldId id="269" r:id="rId5"/>
    <p:sldId id="300" r:id="rId6"/>
    <p:sldId id="261" r:id="rId7"/>
    <p:sldId id="301" r:id="rId8"/>
    <p:sldId id="267" r:id="rId9"/>
    <p:sldId id="262" r:id="rId10"/>
    <p:sldId id="265" r:id="rId11"/>
    <p:sldId id="268" r:id="rId12"/>
    <p:sldId id="266" r:id="rId13"/>
    <p:sldId id="259" r:id="rId14"/>
    <p:sldId id="290" r:id="rId15"/>
    <p:sldId id="285" r:id="rId16"/>
    <p:sldId id="295" r:id="rId17"/>
    <p:sldId id="286" r:id="rId18"/>
    <p:sldId id="287" r:id="rId19"/>
    <p:sldId id="296" r:id="rId20"/>
    <p:sldId id="297" r:id="rId21"/>
    <p:sldId id="298" r:id="rId22"/>
    <p:sldId id="29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8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  <p15:guide id="6" pos="7401" userDrawn="1">
          <p15:clr>
            <a:srgbClr val="A4A3A4"/>
          </p15:clr>
        </p15:guide>
        <p15:guide id="7" pos="279" userDrawn="1">
          <p15:clr>
            <a:srgbClr val="A4A3A4"/>
          </p15:clr>
        </p15:guide>
        <p15:guide id="8" orient="horz" pos="9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398D"/>
    <a:srgbClr val="FA8300"/>
    <a:srgbClr val="FF9933"/>
    <a:srgbClr val="3CAFCC"/>
    <a:srgbClr val="70398C"/>
    <a:srgbClr val="F07D00"/>
    <a:srgbClr val="6657A1"/>
    <a:srgbClr val="487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600" y="192"/>
      </p:cViewPr>
      <p:guideLst>
        <p:guide orient="horz" pos="2160"/>
        <p:guide pos="3840"/>
        <p:guide orient="horz" pos="278"/>
        <p:guide orient="horz" pos="4065"/>
        <p:guide pos="7401"/>
        <p:guide pos="279"/>
        <p:guide orient="horz" pos="9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6B2A1-AD6F-4A7E-9CDE-8CA2C621FB2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889665-1540-4AED-9736-F4D8F398E339}">
      <dgm:prSet/>
      <dgm:spPr/>
      <dgm:t>
        <a:bodyPr/>
        <a:lstStyle/>
        <a:p>
          <a:r>
            <a:rPr lang="ru-RU" b="1" baseline="0" dirty="0"/>
            <a:t>Выдержка из решения УФАС: </a:t>
          </a:r>
          <a:endParaRPr lang="en-US" dirty="0"/>
        </a:p>
      </dgm:t>
    </dgm:pt>
    <dgm:pt modelId="{F65D13D2-98C4-4718-892F-5C5669166C45}" type="parTrans" cxnId="{38790537-7631-4BC4-9A8B-3D7059353B5D}">
      <dgm:prSet/>
      <dgm:spPr/>
      <dgm:t>
        <a:bodyPr/>
        <a:lstStyle/>
        <a:p>
          <a:endParaRPr lang="en-US"/>
        </a:p>
      </dgm:t>
    </dgm:pt>
    <dgm:pt modelId="{C2A158E3-5EF9-4C2E-A186-50FD798A8BD7}" type="sibTrans" cxnId="{38790537-7631-4BC4-9A8B-3D7059353B5D}">
      <dgm:prSet/>
      <dgm:spPr/>
      <dgm:t>
        <a:bodyPr/>
        <a:lstStyle/>
        <a:p>
          <a:endParaRPr lang="en-US"/>
        </a:p>
      </dgm:t>
    </dgm:pt>
    <dgm:pt modelId="{61B5BF43-2E60-4AE3-B7F5-367EE808C45B}">
      <dgm:prSet/>
      <dgm:spPr/>
      <dgm:t>
        <a:bodyPr lIns="144000" tIns="108000" anchor="b" anchorCtr="0"/>
        <a:lstStyle/>
        <a:p>
          <a:r>
            <a:rPr lang="ru-RU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Информацией и документами, подтверждающими страну происхождения товара, являются: </a:t>
          </a:r>
        </a:p>
        <a:p>
          <a:r>
            <a:rPr lang="ru-RU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 </a:t>
          </a:r>
          <a:r>
            <a:rPr lang="ru-RU" b="0" u="sng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Для подтверждения происхождения товара из Российской Федерации указание в заявке на участие в закупке наименования страны происхождения товара в соответствии с подпунктом</a:t>
          </a:r>
          <a:r>
            <a:rPr lang="ru-RU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 ""</a:t>
          </a:r>
          <a:r>
            <a:rPr lang="ru-RU" b="0" u="sng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б"" пункта 2 части 1 статьи 43 Федерального закон от 05.04.2013 </a:t>
          </a:r>
          <a:r>
            <a:rPr lang="en-US" b="0" u="sng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N 44-</a:t>
          </a:r>
          <a:r>
            <a:rPr lang="ru-RU" b="0" u="sng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ФЗ</a:t>
          </a:r>
          <a:r>
            <a:rPr lang="ru-RU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, за исключением случая, если в заявке на участие в закупке содержится предложение о поставке товара, который по состоянию на момент подачи заявки на участие в закупке включен в реестр российской промышленной продукции. 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5F7F80-2D13-4ABC-A41D-18C064DF4D03}" type="parTrans" cxnId="{2EC9C4F5-B256-409B-BC29-37E451B91A5E}">
      <dgm:prSet/>
      <dgm:spPr/>
      <dgm:t>
        <a:bodyPr/>
        <a:lstStyle/>
        <a:p>
          <a:endParaRPr lang="en-US"/>
        </a:p>
      </dgm:t>
    </dgm:pt>
    <dgm:pt modelId="{74D693CB-8B1D-4C21-BF37-8D2E7434E344}" type="sibTrans" cxnId="{2EC9C4F5-B256-409B-BC29-37E451B91A5E}">
      <dgm:prSet/>
      <dgm:spPr/>
      <dgm:t>
        <a:bodyPr/>
        <a:lstStyle/>
        <a:p>
          <a:endParaRPr lang="en-US"/>
        </a:p>
      </dgm:t>
    </dgm:pt>
    <dgm:pt modelId="{922B7416-E130-4EB1-B889-833E9B1A5A8A}" type="pres">
      <dgm:prSet presAssocID="{BBA6B2A1-AD6F-4A7E-9CDE-8CA2C621FB2A}" presName="root" presStyleCnt="0">
        <dgm:presLayoutVars>
          <dgm:dir/>
          <dgm:resizeHandles val="exact"/>
        </dgm:presLayoutVars>
      </dgm:prSet>
      <dgm:spPr/>
    </dgm:pt>
    <dgm:pt modelId="{EEFE6379-6DC3-49E1-BC09-0FF3ABCB0488}" type="pres">
      <dgm:prSet presAssocID="{84889665-1540-4AED-9736-F4D8F398E339}" presName="compNode" presStyleCnt="0"/>
      <dgm:spPr/>
    </dgm:pt>
    <dgm:pt modelId="{A221C0B8-0D99-41AE-AE4E-EC595871A36B}" type="pres">
      <dgm:prSet presAssocID="{84889665-1540-4AED-9736-F4D8F398E339}" presName="bgRect" presStyleLbl="bgShp" presStyleIdx="0" presStyleCnt="2" custLinFactNeighborY="20861"/>
      <dgm:spPr/>
    </dgm:pt>
    <dgm:pt modelId="{2FE42DF5-E9CA-4731-BF58-582FF48A0226}" type="pres">
      <dgm:prSet presAssocID="{84889665-1540-4AED-9736-F4D8F398E33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авычки"/>
        </a:ext>
      </dgm:extLst>
    </dgm:pt>
    <dgm:pt modelId="{82D31521-1936-4E41-A1BC-EF46A2D7CCC8}" type="pres">
      <dgm:prSet presAssocID="{84889665-1540-4AED-9736-F4D8F398E339}" presName="spaceRect" presStyleCnt="0"/>
      <dgm:spPr/>
    </dgm:pt>
    <dgm:pt modelId="{B4273369-2830-41D8-B9D1-9612B7316C10}" type="pres">
      <dgm:prSet presAssocID="{84889665-1540-4AED-9736-F4D8F398E339}" presName="parTx" presStyleLbl="revTx" presStyleIdx="0" presStyleCnt="2" custScaleX="100000" custScaleY="100098" custLinFactNeighborX="-1387" custLinFactNeighborY="13956">
        <dgm:presLayoutVars>
          <dgm:chMax val="0"/>
          <dgm:chPref val="0"/>
        </dgm:presLayoutVars>
      </dgm:prSet>
      <dgm:spPr/>
    </dgm:pt>
    <dgm:pt modelId="{0E881F41-039C-40DB-ABFF-6686D3EDBE40}" type="pres">
      <dgm:prSet presAssocID="{C2A158E3-5EF9-4C2E-A186-50FD798A8BD7}" presName="sibTrans" presStyleCnt="0"/>
      <dgm:spPr/>
    </dgm:pt>
    <dgm:pt modelId="{4C14BF51-7E37-4473-88E9-F13DEC62C551}" type="pres">
      <dgm:prSet presAssocID="{61B5BF43-2E60-4AE3-B7F5-367EE808C45B}" presName="compNode" presStyleCnt="0"/>
      <dgm:spPr/>
    </dgm:pt>
    <dgm:pt modelId="{D8E29493-7AE9-4663-9014-7A7F3AD2176F}" type="pres">
      <dgm:prSet presAssocID="{61B5BF43-2E60-4AE3-B7F5-367EE808C45B}" presName="bgRect" presStyleLbl="bgShp" presStyleIdx="1" presStyleCnt="2" custScaleY="243461"/>
      <dgm:spPr/>
    </dgm:pt>
    <dgm:pt modelId="{1496E94D-A63C-44B6-BFC9-5D037FB64544}" type="pres">
      <dgm:prSet presAssocID="{61B5BF43-2E60-4AE3-B7F5-367EE808C45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Иглу"/>
        </a:ext>
      </dgm:extLst>
    </dgm:pt>
    <dgm:pt modelId="{F16B3B75-F37C-4598-AFBC-409A1FF4E37B}" type="pres">
      <dgm:prSet presAssocID="{61B5BF43-2E60-4AE3-B7F5-367EE808C45B}" presName="spaceRect" presStyleCnt="0"/>
      <dgm:spPr/>
    </dgm:pt>
    <dgm:pt modelId="{AC236E34-BCDA-4102-9EA4-B6A6B99BC151}" type="pres">
      <dgm:prSet presAssocID="{61B5BF43-2E60-4AE3-B7F5-367EE808C45B}" presName="parTx" presStyleLbl="revTx" presStyleIdx="1" presStyleCnt="2" custScaleX="98173" custScaleY="233060" custLinFactNeighborX="-2414" custLinFactNeighborY="-6251">
        <dgm:presLayoutVars>
          <dgm:chMax val="0"/>
          <dgm:chPref val="0"/>
        </dgm:presLayoutVars>
      </dgm:prSet>
      <dgm:spPr/>
    </dgm:pt>
  </dgm:ptLst>
  <dgm:cxnLst>
    <dgm:cxn modelId="{BE828A03-A553-9341-9678-28F604472FC1}" type="presOf" srcId="{61B5BF43-2E60-4AE3-B7F5-367EE808C45B}" destId="{AC236E34-BCDA-4102-9EA4-B6A6B99BC151}" srcOrd="0" destOrd="0" presId="urn:microsoft.com/office/officeart/2018/2/layout/IconVerticalSolidList"/>
    <dgm:cxn modelId="{38790537-7631-4BC4-9A8B-3D7059353B5D}" srcId="{BBA6B2A1-AD6F-4A7E-9CDE-8CA2C621FB2A}" destId="{84889665-1540-4AED-9736-F4D8F398E339}" srcOrd="0" destOrd="0" parTransId="{F65D13D2-98C4-4718-892F-5C5669166C45}" sibTransId="{C2A158E3-5EF9-4C2E-A186-50FD798A8BD7}"/>
    <dgm:cxn modelId="{5929A03A-4A18-A54B-8039-43723B654F14}" type="presOf" srcId="{BBA6B2A1-AD6F-4A7E-9CDE-8CA2C621FB2A}" destId="{922B7416-E130-4EB1-B889-833E9B1A5A8A}" srcOrd="0" destOrd="0" presId="urn:microsoft.com/office/officeart/2018/2/layout/IconVerticalSolidList"/>
    <dgm:cxn modelId="{EFDC3AB6-228A-DC42-90F9-AE30B602B5B2}" type="presOf" srcId="{84889665-1540-4AED-9736-F4D8F398E339}" destId="{B4273369-2830-41D8-B9D1-9612B7316C10}" srcOrd="0" destOrd="0" presId="urn:microsoft.com/office/officeart/2018/2/layout/IconVerticalSolidList"/>
    <dgm:cxn modelId="{2EC9C4F5-B256-409B-BC29-37E451B91A5E}" srcId="{BBA6B2A1-AD6F-4A7E-9CDE-8CA2C621FB2A}" destId="{61B5BF43-2E60-4AE3-B7F5-367EE808C45B}" srcOrd="1" destOrd="0" parTransId="{BC5F7F80-2D13-4ABC-A41D-18C064DF4D03}" sibTransId="{74D693CB-8B1D-4C21-BF37-8D2E7434E344}"/>
    <dgm:cxn modelId="{BB479D5D-965E-AF48-90DA-72A0316B51F9}" type="presParOf" srcId="{922B7416-E130-4EB1-B889-833E9B1A5A8A}" destId="{EEFE6379-6DC3-49E1-BC09-0FF3ABCB0488}" srcOrd="0" destOrd="0" presId="urn:microsoft.com/office/officeart/2018/2/layout/IconVerticalSolidList"/>
    <dgm:cxn modelId="{F166105C-F6D6-2F49-8F0B-EC1CD4D3D61F}" type="presParOf" srcId="{EEFE6379-6DC3-49E1-BC09-0FF3ABCB0488}" destId="{A221C0B8-0D99-41AE-AE4E-EC595871A36B}" srcOrd="0" destOrd="0" presId="urn:microsoft.com/office/officeart/2018/2/layout/IconVerticalSolidList"/>
    <dgm:cxn modelId="{3474D06D-5BD8-8C43-92D5-18EE4AFF6736}" type="presParOf" srcId="{EEFE6379-6DC3-49E1-BC09-0FF3ABCB0488}" destId="{2FE42DF5-E9CA-4731-BF58-582FF48A0226}" srcOrd="1" destOrd="0" presId="urn:microsoft.com/office/officeart/2018/2/layout/IconVerticalSolidList"/>
    <dgm:cxn modelId="{0A2B6E1D-BCA5-CF47-825F-2CB0158E8CDF}" type="presParOf" srcId="{EEFE6379-6DC3-49E1-BC09-0FF3ABCB0488}" destId="{82D31521-1936-4E41-A1BC-EF46A2D7CCC8}" srcOrd="2" destOrd="0" presId="urn:microsoft.com/office/officeart/2018/2/layout/IconVerticalSolidList"/>
    <dgm:cxn modelId="{975439F4-7D13-6B45-A026-67DFAC4FD976}" type="presParOf" srcId="{EEFE6379-6DC3-49E1-BC09-0FF3ABCB0488}" destId="{B4273369-2830-41D8-B9D1-9612B7316C10}" srcOrd="3" destOrd="0" presId="urn:microsoft.com/office/officeart/2018/2/layout/IconVerticalSolidList"/>
    <dgm:cxn modelId="{F28A067E-F880-534F-8E5F-5B98A0D810BA}" type="presParOf" srcId="{922B7416-E130-4EB1-B889-833E9B1A5A8A}" destId="{0E881F41-039C-40DB-ABFF-6686D3EDBE40}" srcOrd="1" destOrd="0" presId="urn:microsoft.com/office/officeart/2018/2/layout/IconVerticalSolidList"/>
    <dgm:cxn modelId="{1B92EA36-263A-154B-BBA9-6A30EDF8FADC}" type="presParOf" srcId="{922B7416-E130-4EB1-B889-833E9B1A5A8A}" destId="{4C14BF51-7E37-4473-88E9-F13DEC62C551}" srcOrd="2" destOrd="0" presId="urn:microsoft.com/office/officeart/2018/2/layout/IconVerticalSolidList"/>
    <dgm:cxn modelId="{36CD2169-622E-CE4F-8D9A-5293F4D5DCA0}" type="presParOf" srcId="{4C14BF51-7E37-4473-88E9-F13DEC62C551}" destId="{D8E29493-7AE9-4663-9014-7A7F3AD2176F}" srcOrd="0" destOrd="0" presId="urn:microsoft.com/office/officeart/2018/2/layout/IconVerticalSolidList"/>
    <dgm:cxn modelId="{92E748C0-6474-834F-AE62-1B314A8EACF5}" type="presParOf" srcId="{4C14BF51-7E37-4473-88E9-F13DEC62C551}" destId="{1496E94D-A63C-44B6-BFC9-5D037FB64544}" srcOrd="1" destOrd="0" presId="urn:microsoft.com/office/officeart/2018/2/layout/IconVerticalSolidList"/>
    <dgm:cxn modelId="{46F724D9-7D4C-DB47-A57B-F92194BD17D0}" type="presParOf" srcId="{4C14BF51-7E37-4473-88E9-F13DEC62C551}" destId="{F16B3B75-F37C-4598-AFBC-409A1FF4E37B}" srcOrd="2" destOrd="0" presId="urn:microsoft.com/office/officeart/2018/2/layout/IconVerticalSolidList"/>
    <dgm:cxn modelId="{644075FF-28AE-3743-91EE-BE90F28EAE75}" type="presParOf" srcId="{4C14BF51-7E37-4473-88E9-F13DEC62C551}" destId="{AC236E34-BCDA-4102-9EA4-B6A6B99BC1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1C0B8-0D99-41AE-AE4E-EC595871A36B}">
      <dsp:nvSpPr>
        <dsp:cNvPr id="0" name=""/>
        <dsp:cNvSpPr/>
      </dsp:nvSpPr>
      <dsp:spPr>
        <a:xfrm>
          <a:off x="0" y="198781"/>
          <a:ext cx="10649437" cy="9494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42DF5-E9CA-4731-BF58-582FF48A0226}">
      <dsp:nvSpPr>
        <dsp:cNvPr id="0" name=""/>
        <dsp:cNvSpPr/>
      </dsp:nvSpPr>
      <dsp:spPr>
        <a:xfrm>
          <a:off x="287218" y="214343"/>
          <a:ext cx="522215" cy="5222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73369-2830-41D8-B9D1-9612B7316C10}">
      <dsp:nvSpPr>
        <dsp:cNvPr id="0" name=""/>
        <dsp:cNvSpPr/>
      </dsp:nvSpPr>
      <dsp:spPr>
        <a:xfrm>
          <a:off x="964156" y="132754"/>
          <a:ext cx="9552783" cy="950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87" tIns="100487" rIns="100487" bIns="10048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baseline="0" dirty="0"/>
            <a:t>Выдержка из решения УФАС: </a:t>
          </a:r>
          <a:endParaRPr lang="en-US" sz="1700" kern="1200" dirty="0"/>
        </a:p>
      </dsp:txBody>
      <dsp:txXfrm>
        <a:off x="964156" y="132754"/>
        <a:ext cx="9552783" cy="950413"/>
      </dsp:txXfrm>
    </dsp:sp>
    <dsp:sp modelId="{D8E29493-7AE9-4663-9014-7A7F3AD2176F}">
      <dsp:nvSpPr>
        <dsp:cNvPr id="0" name=""/>
        <dsp:cNvSpPr/>
      </dsp:nvSpPr>
      <dsp:spPr>
        <a:xfrm>
          <a:off x="0" y="1188029"/>
          <a:ext cx="10649437" cy="23116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6E94D-A63C-44B6-BFC9-5D037FB64544}">
      <dsp:nvSpPr>
        <dsp:cNvPr id="0" name=""/>
        <dsp:cNvSpPr/>
      </dsp:nvSpPr>
      <dsp:spPr>
        <a:xfrm>
          <a:off x="287218" y="2082732"/>
          <a:ext cx="522215" cy="5222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36E34-BCDA-4102-9EA4-B6A6B99BC151}">
      <dsp:nvSpPr>
        <dsp:cNvPr id="0" name=""/>
        <dsp:cNvSpPr/>
      </dsp:nvSpPr>
      <dsp:spPr>
        <a:xfrm>
          <a:off x="953313" y="1178055"/>
          <a:ext cx="9378254" cy="2212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08000" rIns="100487" bIns="100487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Информацией и документами, подтверждающими страну происхождения товара, являются: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 </a:t>
          </a:r>
          <a:r>
            <a:rPr lang="ru-RU" sz="1700" b="0" u="sng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Для подтверждения происхождения товара из Российской Федерации указание в заявке на участие в закупке наименования страны происхождения товара в соответствии с подпунктом</a:t>
          </a:r>
          <a:r>
            <a:rPr lang="ru-RU" sz="1700" b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 ""</a:t>
          </a:r>
          <a:r>
            <a:rPr lang="ru-RU" sz="1700" b="0" u="sng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б"" пункта 2 части 1 статьи 43 Федерального закон от 05.04.2013 </a:t>
          </a:r>
          <a:r>
            <a:rPr lang="en-US" sz="1700" b="0" u="sng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N 44-</a:t>
          </a:r>
          <a:r>
            <a:rPr lang="ru-RU" sz="1700" b="0" u="sng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ФЗ</a:t>
          </a:r>
          <a:r>
            <a:rPr lang="ru-RU" sz="1700" b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, за исключением случая, если в заявке на участие в закупке содержится предложение о поставке товара, который по состоянию на момент подачи заявки на участие в закупке включен в реестр российской промышленной продукции. </a:t>
          </a:r>
          <a:endParaRPr lang="en-US" sz="17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3313" y="1178055"/>
        <a:ext cx="9378254" cy="221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A2BEF-AFF1-2B4A-8F5A-592EFDD98FA7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CCE17-FCB5-B644-AEFC-A83AC2BB9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24978-2293-4FAD-B90E-0D068FAB2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975A9B-FFED-45CE-BC0C-DE831FA32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3910C1-D3BA-4B20-8F1E-3DCB2C2F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67AA1-8A14-4D8C-806A-F646AFF34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9F2F47-76C4-48AF-90BB-EAC85DF2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50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67824-66E0-40DD-A5DA-BCBA5CB7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E3AF91-4C45-4C22-B039-A55768E50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EC7EE6-C506-4991-9CED-229309D1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F0E2-962A-44EE-9C49-81D812CE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146D72-0A70-4E5E-9916-E42C241C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2609AA-615C-4FD4-BE8E-1538128EA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5E1691-3B35-4345-9A69-FFE581443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B8073C-6A89-4A53-BB30-C3191808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EFEE1B-DEF2-49B1-8F5D-E0C65478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809A3-CE7F-4F57-9022-EB0EB20F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2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477C-0579-674C-9B0C-37557579F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872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 объекта содержим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Прямоугольник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rtlCol="0" anchor="ctr" anchorCtr="0">
            <a:noAutofit/>
          </a:bodyPr>
          <a:lstStyle>
            <a:lvl1pPr>
              <a:lnSpc>
                <a:spcPct val="100000"/>
              </a:lnSpc>
              <a:defRPr lang="ru-RU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Заголовок слайда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252AD8E1-37CB-EB1E-9394-A293E1F210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2590800"/>
            <a:ext cx="6441412" cy="3718557"/>
          </a:xfrm>
        </p:spPr>
        <p:txBody>
          <a:bodyPr rtlCol="0"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lang="ru-RU"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3464"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66928"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50392"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33856"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5B37B294-6F01-986D-E8E5-119AE9A8F2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97362" y="2590800"/>
            <a:ext cx="3522849" cy="3718557"/>
          </a:xfrm>
        </p:spPr>
        <p:txBody>
          <a:bodyPr rtlCol="0" anchor="t">
            <a:normAutofit/>
          </a:bodyPr>
          <a:lstStyle>
            <a:lvl1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lang="ru-RU"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049579" cy="457200"/>
          </a:xfrm>
        </p:spPr>
        <p:txBody>
          <a:bodyPr rtlCol="0"/>
          <a:lstStyle>
            <a:defPPr>
              <a:defRPr lang="ru-RU"/>
            </a:defPPr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 lang="ru-RU"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0A8477C-0579-674C-9B0C-37557579FCE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D0EFA1AD-93FB-148E-CFC6-A6E5D996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 rtlCol="0"/>
          <a:lstStyle>
            <a:lvl1pPr algn="l">
              <a:defRPr lang="ru-RU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08.09.20ГГ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2E02E7-FBBB-4560-B2EB-51D6B3287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92875"/>
            <a:ext cx="1806996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1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3A6C8-5D05-45EB-9E4D-EE85FE245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930B27-878F-4789-9C46-5A1A75F90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7328EC-D030-40A0-9CF3-8243EFD8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A84C1-3EF9-4D2F-B973-C3CCDDCF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6E723-D4F8-4A02-9CC4-F4E14D27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24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BEA1B-4FCB-4D62-9DE5-7C581BA6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BB420E-1BFE-4FBD-97F8-3AEED0B26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08C307-B5A4-4623-9F29-07FA36EC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38303A-775A-421E-95FE-8002D5AC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E9FEB7-2977-48C3-939F-D4FD87E7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7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4AF7E-E118-4EB3-BBBB-B77B00B7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EBB73F-D6FD-4135-AE26-770347625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3A01E8-C9F7-475F-AD3D-3D1B5BEE2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35466E-B520-41DF-89FC-44D5DD99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629284-72A4-4A17-AA42-D12DA48D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37BCCF-4C52-481F-B922-FDD4F39C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35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59964-0C14-4712-BAED-490C4BDD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E04DC0-C0AB-4E97-A02D-1BDC9BF8F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FD369E-1FEB-4739-8928-A34EE68D6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B525B1-8D36-468C-976D-4FF2D0C48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FE70C0-3725-454E-861A-0F0ADB70A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D4F0F3-6B54-42FB-938C-8BC150674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0B6568-F5C4-498C-A273-EB4754EB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F74782-364D-4C44-8DE2-C011A9ED1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6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FB15A-017C-4FC3-B379-D945733E7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DB7413-6C0E-433F-9AA3-FF071AE1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75393F-1F3F-4672-8189-AE46553A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AC2343-7A63-41AB-BAA1-8979771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0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070BE1-B269-494E-9BC6-5BA5D7A8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C8F9C4-E7E7-4B5D-B723-70C940ACE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BBDC1D-9753-4360-9D46-383D3AA8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34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AA16-2B32-4962-835C-716308F7B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16F70A-100A-43E7-A6A9-738684FF9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8FC062-472B-4885-A129-0FD621A0B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4EF7A-6A95-4CBF-8EC6-CC5172337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E34750-5C8D-4A8E-8EBB-D5D82096F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047BF4-6613-4E0E-8A4C-9AA548E6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4E573-3938-4B48-8EC9-F0CFE8EC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F01E11-2E3F-49A3-9BA3-643B10F11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7300" y="12390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02639A-BD39-4157-B706-9E1294416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A3772B-0185-46BE-B782-D6DA4F229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49032-88AD-414C-83F6-14C71D0F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A20453-6A0B-42A6-8E10-1E757EF7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9E512-973D-4C48-AA2A-203669C77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42DB04-8872-4450-884A-8E97E52DC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130305-38DF-40A6-8BD3-15E3E3BBA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5011E-D7BF-4E0F-A10A-3D717A85D33A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AA34C-684B-4299-B84B-EB59875B5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12F1C-4F10-46A4-AE87-4CFDA5BDB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5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hyperlink" Target="https://ivo.garant.ru/#/document/12125267/entry/73010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vo.garant.ru/#/document/70353464/entry/42203" TargetMode="External"/><Relationship Id="rId5" Type="http://schemas.openxmlformats.org/officeDocument/2006/relationships/hyperlink" Target="https://ivo.garant.ru/#/document/411197447/entry/0" TargetMode="External"/><Relationship Id="rId4" Type="http://schemas.openxmlformats.org/officeDocument/2006/relationships/hyperlink" Target="https://ivo.garant.ru/#/document/70353464/entry/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C855BE6-4DC2-4795-9AC7-0415473FD28C}"/>
              </a:ext>
            </a:extLst>
          </p:cNvPr>
          <p:cNvSpPr txBox="1"/>
          <p:nvPr/>
        </p:nvSpPr>
        <p:spPr>
          <a:xfrm>
            <a:off x="1632030" y="2690336"/>
            <a:ext cx="866943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>
                <a:solidFill>
                  <a:srgbClr val="7039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медицинских лабораторий при закупке реагентов и расходных материалов в рамках ПП №1875 и ПП №620</a:t>
            </a:r>
          </a:p>
          <a:p>
            <a:pPr algn="ctr"/>
            <a:endParaRPr lang="ru-RU" sz="2400" dirty="0">
              <a:solidFill>
                <a:srgbClr val="7039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rgbClr val="7039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Наумов Кирилл Александрович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B760FA6-0F4D-4BBA-AEF8-C7B5B7F4F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97" y="641550"/>
            <a:ext cx="3473453" cy="18833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C5C64D-F28A-4D6C-AF41-41FF6089C0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" t="9228" r="-234" b="12771"/>
          <a:stretch/>
        </p:blipFill>
        <p:spPr>
          <a:xfrm>
            <a:off x="0" y="4445000"/>
            <a:ext cx="12249149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12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64B99-0768-A50E-E38C-24A0C4881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2154981-62B4-3680-F5A2-C50C06C34306}"/>
              </a:ext>
            </a:extLst>
          </p:cNvPr>
          <p:cNvSpPr/>
          <p:nvPr/>
        </p:nvSpPr>
        <p:spPr>
          <a:xfrm>
            <a:off x="-6348" y="0"/>
            <a:ext cx="3205422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держать формат проведения Российского Конгресса лабораторной медицины с обозначением ключевых направлений и рекомендовать для формирования научной программы IХ РКЛМ следующие основные направления – «Кардиология» и «Хирургия».">
            <a:extLst>
              <a:ext uri="{FF2B5EF4-FFF2-40B4-BE49-F238E27FC236}">
                <a16:creationId xmlns:a16="http://schemas.microsoft.com/office/drawing/2014/main" id="{1C6804C5-6950-A3C9-A37A-4B29D7E2508C}"/>
              </a:ext>
            </a:extLst>
          </p:cNvPr>
          <p:cNvSpPr txBox="1"/>
          <p:nvPr/>
        </p:nvSpPr>
        <p:spPr bwMode="auto">
          <a:xfrm>
            <a:off x="3284485" y="462827"/>
            <a:ext cx="8901168" cy="64407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</a:defRPr>
            </a:lvl1pPr>
          </a:lstStyle>
          <a:p>
            <a:pPr marL="228600" lvl="0" indent="-228600">
              <a:buFont typeface="+mj-lt"/>
              <a:buAutoNum type="arabicPeriod" startAt="12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девятого арбитражного апелляционного суда от 27.11.2024 по делу № А40-114873/24 (вступило в законную силу) </a:t>
            </a:r>
          </a:p>
          <a:p>
            <a:pPr marL="228600" lvl="0" indent="-228600">
              <a:buFont typeface="+mj-lt"/>
              <a:buAutoNum type="arabicPeriod" startAt="12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девятого арбитражного апелляционного суда от 11.12.2024 по делу № А40-114649 (вступило в законную силу) </a:t>
            </a:r>
          </a:p>
          <a:p>
            <a:pPr marL="228600" lvl="0" indent="-228600">
              <a:buFont typeface="+mj-lt"/>
              <a:buAutoNum type="arabicPeriod" startAt="12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девятого арбитражного апелляционного суда от 09.12.2024 по делу № А40-89334/24 (вступило в законную силу) </a:t>
            </a:r>
          </a:p>
          <a:p>
            <a:pPr marL="228600" lvl="0" indent="-228600">
              <a:buFont typeface="+mj-lt"/>
              <a:buAutoNum type="arabicPeriod" startAt="12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девятого арбитражного апелляционного суда от 03.07.2025 по делу № А40-308441/2025</a:t>
            </a:r>
          </a:p>
          <a:p>
            <a:pPr marL="228600" lvl="0" indent="-228600">
              <a:buFont typeface="+mj-lt"/>
              <a:buAutoNum type="arabicPeriod" startAt="12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Арбитражного суда г. Москвы от 25.01.2024 по делу № А40-224018/2023 (вступило в законную силу) </a:t>
            </a:r>
          </a:p>
          <a:p>
            <a:pPr marL="228600" lvl="0" indent="-228600">
              <a:buFont typeface="+mj-lt"/>
              <a:buAutoNum type="arabicPeriod" startAt="12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Арбитражного суда г. Москвы от 16.09.2024 по делу № А40-114735/24-139-909 (вступило в законную силу)</a:t>
            </a:r>
          </a:p>
          <a:p>
            <a:pPr marL="228600" lvl="0" indent="-228600">
              <a:buFont typeface="+mj-lt"/>
              <a:buAutoNum type="arabicPeriod" startAt="12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Арбитражного суда г. Москвы от 05.09.2024 по делу № А40-89334/24-92-706 (вступило в законную силу)</a:t>
            </a:r>
          </a:p>
          <a:p>
            <a:pPr marL="228600" lvl="0" indent="-228600">
              <a:buFont typeface="+mj-lt"/>
              <a:buAutoNum type="arabicPeriod" startAt="12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Арбитражного суда г. Москвы от 27.08.2024 по делу № А40-114873/24-130-642 (вступило в законную силу) </a:t>
            </a:r>
          </a:p>
          <a:p>
            <a:pPr marL="228600" lvl="0" indent="-228600">
              <a:buFont typeface="+mj-lt"/>
              <a:buAutoNum type="arabicPeriod" startAt="12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Арбитражного суда г. Москвы от 27.08.2024 по делу № А40-114649/24-21-784 (вступило в законную силу)  </a:t>
            </a:r>
          </a:p>
          <a:p>
            <a:pPr marL="228600" lvl="0" indent="-228600">
              <a:buFont typeface="+mj-lt"/>
              <a:buAutoNum type="arabicPeriod" startAt="12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Арбитражного суда г. Москвы от 26.08.2024 по делу № А40-119627/24-72-853 (вступило в законную силу) </a:t>
            </a:r>
          </a:p>
          <a:p>
            <a:pPr marL="228600" lvl="0" indent="-228600">
              <a:buFont typeface="+mj-lt"/>
              <a:buAutoNum type="arabicPeriod" startAt="12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Арбитражного суда г. Москвы от 07.08.2024 по делу № А40-32310/24-92-247 (вступило в законную силу)</a:t>
            </a:r>
          </a:p>
          <a:p>
            <a:pPr marL="228600" lvl="0" indent="-228600">
              <a:buFont typeface="+mj-lt"/>
              <a:buAutoNum type="arabicPeriod" startAt="12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арбитражного суда г. Москвы от 26.12.2024 по делу № А40-233495/24-122-1267 (вступило в законную силу)</a:t>
            </a:r>
          </a:p>
          <a:p>
            <a:pPr marL="228600" indent="-228600">
              <a:buFont typeface="+mj-lt"/>
              <a:buAutoNum type="arabicPeriod" startAt="12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Арбитражного суда г. Москвы по делу А40-308441/2024 от 14.04.2025</a:t>
            </a:r>
          </a:p>
          <a:p>
            <a:pPr marL="228600" lvl="0" indent="-228600">
              <a:buFont typeface="+mj-lt"/>
              <a:buAutoNum type="arabicPeriod" startAt="12"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Деятельность:">
            <a:extLst>
              <a:ext uri="{FF2B5EF4-FFF2-40B4-BE49-F238E27FC236}">
                <a16:creationId xmlns:a16="http://schemas.microsoft.com/office/drawing/2014/main" id="{6463ACB1-8F22-9849-ABAF-8D8937268620}"/>
              </a:ext>
            </a:extLst>
          </p:cNvPr>
          <p:cNvSpPr txBox="1"/>
          <p:nvPr/>
        </p:nvSpPr>
        <p:spPr bwMode="auto">
          <a:xfrm>
            <a:off x="3897313" y="0"/>
            <a:ext cx="8288338" cy="33675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 algn="ctr">
              <a:defRPr/>
            </a:pPr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ПРАВОПРИМЕНИТЕЛЬНАЯ ПРАКТИКА</a:t>
            </a:r>
            <a:endParaRPr lang="ru-RU" sz="2000" cap="none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7254E2-9E86-9055-9CF7-98BA407E36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15152"/>
          <a:stretch/>
        </p:blipFill>
        <p:spPr>
          <a:xfrm>
            <a:off x="-6349" y="6395173"/>
            <a:ext cx="12192000" cy="462827"/>
          </a:xfrm>
          <a:prstGeom prst="rect">
            <a:avLst/>
          </a:prstGeom>
        </p:spPr>
      </p:pic>
      <p:pic>
        <p:nvPicPr>
          <p:cNvPr id="2" name="Graphic 15" descr="В яблочко">
            <a:extLst>
              <a:ext uri="{FF2B5EF4-FFF2-40B4-BE49-F238E27FC236}">
                <a16:creationId xmlns:a16="http://schemas.microsoft.com/office/drawing/2014/main" id="{9113E966-70B7-17CD-9055-DEF536A95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068" y="967313"/>
            <a:ext cx="2235411" cy="2235411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34D83C7-9A7B-F330-7D56-9C59D58B1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63" y="3049812"/>
            <a:ext cx="3034600" cy="758376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Практика АС </a:t>
            </a:r>
            <a:b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(ч.2)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86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FAF18-BED4-D65E-7141-31A08C1E7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еятельность:">
            <a:extLst>
              <a:ext uri="{FF2B5EF4-FFF2-40B4-BE49-F238E27FC236}">
                <a16:creationId xmlns:a16="http://schemas.microsoft.com/office/drawing/2014/main" id="{19136173-A847-B084-5ADD-42BAB05557E8}"/>
              </a:ext>
            </a:extLst>
          </p:cNvPr>
          <p:cNvSpPr txBox="1"/>
          <p:nvPr/>
        </p:nvSpPr>
        <p:spPr bwMode="auto">
          <a:xfrm>
            <a:off x="0" y="0"/>
            <a:ext cx="11605846" cy="61266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 algn="ctr"/>
            <a:r>
              <a:rPr lang="ru-RU" sz="3600" i="1" dirty="0"/>
              <a:t>Позиция УФАС </a:t>
            </a:r>
            <a:r>
              <a:rPr lang="ru-RU" sz="2400" i="1" dirty="0"/>
              <a:t>(кроме МСК</a:t>
            </a:r>
            <a:r>
              <a:rPr lang="en-US" sz="2400" i="1" dirty="0"/>
              <a:t>/</a:t>
            </a:r>
            <a:r>
              <a:rPr lang="ru-RU" sz="2400" i="1" dirty="0"/>
              <a:t>МО/ростов)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BAF7E1-26EB-60E5-612A-4929D8479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15152"/>
          <a:stretch/>
        </p:blipFill>
        <p:spPr>
          <a:xfrm>
            <a:off x="-6349" y="6187239"/>
            <a:ext cx="12192000" cy="670761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0AE15D36-9E5A-C116-3A88-C25650E6263C}"/>
              </a:ext>
            </a:extLst>
          </p:cNvPr>
          <p:cNvSpPr txBox="1">
            <a:spLocks/>
          </p:cNvSpPr>
          <p:nvPr/>
        </p:nvSpPr>
        <p:spPr>
          <a:xfrm>
            <a:off x="208999" y="680764"/>
            <a:ext cx="11761303" cy="53958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600" dirty="0"/>
              <a:t>Реагенты и расходные материалы неразрывно связаны между собой технологически и функционально, а также необходимы для достижения единой цели, а именно эффективного исследования иммунохимических показателей крови пациентов, на медицинские изделия (реагенты) и совместимые расходные материалы, предусмотренные производителем и специально изготовленные производителем для указанного анализатора.</a:t>
            </a:r>
          </a:p>
          <a:p>
            <a:pPr lvl="0"/>
            <a:r>
              <a:rPr lang="ru-RU" sz="1600" b="1" dirty="0"/>
              <a:t>Эффективность</a:t>
            </a:r>
            <a:r>
              <a:rPr lang="ru-RU" sz="1600" dirty="0"/>
              <a:t> закупаемых реагентов и расходных материалов при проведении исследования анализаторе </a:t>
            </a:r>
            <a:r>
              <a:rPr lang="ru-RU" sz="1600" b="1" dirty="0"/>
              <a:t>достигается исключительно при их совместном, комплексном и одномоментном применении</a:t>
            </a:r>
            <a:r>
              <a:rPr lang="ru-RU" sz="1600" dirty="0"/>
              <a:t> (использовании)</a:t>
            </a:r>
          </a:p>
          <a:p>
            <a:pPr lvl="0"/>
            <a:r>
              <a:rPr lang="ru-RU" sz="1600" dirty="0"/>
              <a:t>Реагенты имеют разные коды медицинских изделий, однако они не могут использоваться без расходных материалов для промывки, очистки и разбавления, т.к. это </a:t>
            </a:r>
            <a:r>
              <a:rPr lang="ru-RU" sz="1600" b="1" u="sng" dirty="0"/>
              <a:t>приведет к получению недостоверных результатов лабораторных исследований. </a:t>
            </a:r>
            <a:endParaRPr lang="ru-RU" sz="1600" dirty="0"/>
          </a:p>
          <a:p>
            <a:pPr lvl="0"/>
            <a:r>
              <a:rPr lang="ru-RU" sz="1600" dirty="0"/>
              <a:t>Анализатор предназначен для одновременной работы с единовременно загруженными пробирками с биологическими образцами пациентов, на борту может одновременно находиться множество различных типов реагентов. </a:t>
            </a:r>
          </a:p>
          <a:p>
            <a:pPr lvl="0"/>
            <a:r>
              <a:rPr lang="ru-RU" sz="1600" dirty="0"/>
              <a:t>Постановка образцов (крови) пациентов возможна в любое время (без остановки работы анализатора), что позволяет специалисту лаборатории незамедлительно загружать пробирки с биоматериалов по мере их поступления в лабораторию и выполнять множество различных тестов из одной пробирки.</a:t>
            </a:r>
          </a:p>
          <a:p>
            <a:pPr lvl="0"/>
            <a:r>
              <a:rPr lang="ru-RU" sz="1600" dirty="0"/>
              <a:t>Таким образом, осуществление закупки соответствующих медицинских изделий (реагентов) с совместимыми расходными материалами, их </a:t>
            </a:r>
            <a:r>
              <a:rPr lang="ru-RU" sz="1600" b="1" dirty="0"/>
              <a:t>включение заказчиком в состав одного лота является необходимостью, связанной с исполнением обязанностей, возложенных на заказчика в связи со спецификой выполняемой работы</a:t>
            </a:r>
            <a:r>
              <a:rPr lang="ru-RU" sz="1600" dirty="0"/>
              <a:t>, а, именно оказанием плановой и экстренной медицинской помощи населению, исполнение уставной деятельности и требований Закона об основах охраны здоровья граждан. </a:t>
            </a:r>
          </a:p>
          <a:p>
            <a:pPr lvl="0"/>
            <a:r>
              <a:rPr lang="ru-RU" sz="1600" dirty="0"/>
              <a:t>Постановление № 620 </a:t>
            </a:r>
            <a:r>
              <a:rPr lang="ru-RU" sz="1600" b="1" dirty="0"/>
              <a:t>допускает возможность формирования в один лот нескольких видов медицинских изделий с расходными материалами, если они используются совместно, как предусмотрено производителем (изготовителем)</a:t>
            </a:r>
            <a:r>
              <a:rPr lang="ru-RU" sz="1600" dirty="0"/>
              <a:t>, следовательно, в объект закупки подпадает под исключения, предусмотренные п. 2 названного Постановления.»</a:t>
            </a:r>
          </a:p>
          <a:p>
            <a:endParaRPr lang="ru-RU" sz="1600" dirty="0"/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19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B0765-BACB-0DB2-7A0F-7495E241A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70720E1-F962-1C04-8581-464537D62E00}"/>
              </a:ext>
            </a:extLst>
          </p:cNvPr>
          <p:cNvSpPr/>
          <p:nvPr/>
        </p:nvSpPr>
        <p:spPr>
          <a:xfrm>
            <a:off x="-6348" y="0"/>
            <a:ext cx="3205422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держать формат проведения Российского Конгресса лабораторной медицины с обозначением ключевых направлений и рекомендовать для формирования научной программы IХ РКЛМ следующие основные направления – «Кардиология» и «Хирургия».">
            <a:extLst>
              <a:ext uri="{FF2B5EF4-FFF2-40B4-BE49-F238E27FC236}">
                <a16:creationId xmlns:a16="http://schemas.microsoft.com/office/drawing/2014/main" id="{3297205B-F45A-E2A2-CF46-4CE02298EB93}"/>
              </a:ext>
            </a:extLst>
          </p:cNvPr>
          <p:cNvSpPr txBox="1"/>
          <p:nvPr/>
        </p:nvSpPr>
        <p:spPr bwMode="auto">
          <a:xfrm>
            <a:off x="3284485" y="462827"/>
            <a:ext cx="8828452" cy="54066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УФАС по Калужской области от 01.08.2025 по делу МЧ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/3635/25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(жалоба признана необоснованной)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УФАС по Тюменской области от 03.04.2025 №</a:t>
            </a:r>
            <a:r>
              <a:rPr lang="en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086/06/49-1046/2025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(жалоба признана необоснованной)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Межрегионального УФАС по Республике Крым и городу Севастополю по делу №082/06/106-530/2025 от 19.03.2025 (жалоба признана необоснованной) 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УФАС по Красноярскому краю по делу № №024/06/106-100/2025 от 20.01.2025. (жалоба признана необоснованной)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УФАС по Санкт–Петербургу от 03.06.2024 по делу №44-2438 (жалоба признана необоснованной)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УФАС по Санкт–Петербургу от 02.07.2024 по делу №44-2786/24 (жалоба признана необоснованной)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УФАС по Санкт-Петербургу от 29.04.2025 по делу 44-1022/25 (жалоба признана необоснованной)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УФАС по Красноярскому краю по делу № 024/06/106-3993/2024 от 27.11.2024. (жалоба признана необоснованной)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УФАС по ХМАО по делу № 086/06/33-53/2025 от 14.01.2024 (жалоба признана необоснованной)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УФАС по Калининградской области по делу № 039/06/100-1285/2024 от 16.01.2025 (жалоба ООО «ММК» признана необоснованной)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 по делу № ТО002/06/106-2588/2024 от 11.12.2024 (жалоба признана необоснованной)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УФАС по Амурской области от 07.08.2025 по делу № 028/06/106-584/2025 (жалоба признана необоснованной)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 startAt="12"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Деятельность:">
            <a:extLst>
              <a:ext uri="{FF2B5EF4-FFF2-40B4-BE49-F238E27FC236}">
                <a16:creationId xmlns:a16="http://schemas.microsoft.com/office/drawing/2014/main" id="{B1610220-1926-ADF5-7538-835BEAAD32B0}"/>
              </a:ext>
            </a:extLst>
          </p:cNvPr>
          <p:cNvSpPr txBox="1"/>
          <p:nvPr/>
        </p:nvSpPr>
        <p:spPr bwMode="auto">
          <a:xfrm>
            <a:off x="3284484" y="0"/>
            <a:ext cx="8307293" cy="33675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 algn="ctr">
              <a:defRPr/>
            </a:pPr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ПРАВОПРИМЕНИТЕЛЬНАЯ ПРАКТИКА УФАС</a:t>
            </a:r>
            <a:endParaRPr lang="ru-RU" sz="2000" cap="none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8E86A4-5EB8-07B4-88BD-CC91F8EA0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15152"/>
          <a:stretch/>
        </p:blipFill>
        <p:spPr>
          <a:xfrm>
            <a:off x="-6349" y="6395173"/>
            <a:ext cx="12192000" cy="462827"/>
          </a:xfrm>
          <a:prstGeom prst="rect">
            <a:avLst/>
          </a:prstGeom>
        </p:spPr>
      </p:pic>
      <p:pic>
        <p:nvPicPr>
          <p:cNvPr id="2" name="Graphic 15" descr="В яблочко">
            <a:extLst>
              <a:ext uri="{FF2B5EF4-FFF2-40B4-BE49-F238E27FC236}">
                <a16:creationId xmlns:a16="http://schemas.microsoft.com/office/drawing/2014/main" id="{23C62862-A535-1066-BC25-32BCC5023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068" y="967313"/>
            <a:ext cx="2235411" cy="2235411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1D38075-9848-679E-1964-DE28664F2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63" y="3049812"/>
            <a:ext cx="3034600" cy="758376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Практика УФАС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50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FE1DB30-2A37-451A-8C4C-BB3FAEB0F13D}"/>
              </a:ext>
            </a:extLst>
          </p:cNvPr>
          <p:cNvSpPr txBox="1"/>
          <p:nvPr/>
        </p:nvSpPr>
        <p:spPr>
          <a:xfrm>
            <a:off x="3048000" y="3241224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endParaRPr lang="ru-RU" sz="1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144321-BEA2-4647-A2E9-DAF1034F8C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15152"/>
          <a:stretch/>
        </p:blipFill>
        <p:spPr>
          <a:xfrm>
            <a:off x="-6349" y="6187239"/>
            <a:ext cx="12192000" cy="67076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2075C9-08CC-4899-5964-400089B5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83031"/>
            <a:ext cx="6072962" cy="36042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2E4EC0-ABF3-9A34-0610-8819D2BD3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7" y="0"/>
            <a:ext cx="5626099" cy="35874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49C4EC-DD0A-EEB0-2194-05EA22DAAB9A}"/>
              </a:ext>
            </a:extLst>
          </p:cNvPr>
          <p:cNvSpPr txBox="1"/>
          <p:nvPr/>
        </p:nvSpPr>
        <p:spPr>
          <a:xfrm>
            <a:off x="1223889" y="4614202"/>
            <a:ext cx="371387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>
                <a:ln/>
                <a:solidFill>
                  <a:schemeClr val="accent4"/>
                </a:solidFill>
              </a:rPr>
              <a:t>Количество жалоб </a:t>
            </a:r>
          </a:p>
        </p:txBody>
      </p:sp>
      <p:cxnSp>
        <p:nvCxnSpPr>
          <p:cNvPr id="16" name="Соединительная линия уступом 15">
            <a:extLst>
              <a:ext uri="{FF2B5EF4-FFF2-40B4-BE49-F238E27FC236}">
                <a16:creationId xmlns:a16="http://schemas.microsoft.com/office/drawing/2014/main" id="{0F1CAB52-50BB-6029-C568-ADD321FCE6D0}"/>
              </a:ext>
            </a:extLst>
          </p:cNvPr>
          <p:cNvCxnSpPr/>
          <p:nvPr/>
        </p:nvCxnSpPr>
        <p:spPr>
          <a:xfrm>
            <a:off x="4600135" y="5162843"/>
            <a:ext cx="1495865" cy="6611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21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371" y="962423"/>
            <a:ext cx="10013710" cy="1216152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i="1" dirty="0">
                <a:solidFill>
                  <a:schemeClr val="accent2"/>
                </a:solidFill>
              </a:rPr>
              <a:t>Получение преференций не ограничивается необходимостью наличия в Регистрационном удостоверении страны</a:t>
            </a:r>
            <a:r>
              <a:rPr lang="en-US" sz="1800" b="1" i="1" dirty="0">
                <a:solidFill>
                  <a:schemeClr val="accent2"/>
                </a:solidFill>
              </a:rPr>
              <a:t>/</a:t>
            </a:r>
            <a:r>
              <a:rPr lang="ru-RU" sz="1800" b="1" i="1" dirty="0">
                <a:solidFill>
                  <a:schemeClr val="accent2"/>
                </a:solidFill>
              </a:rPr>
              <a:t>места производства (изготовления)</a:t>
            </a:r>
            <a:r>
              <a:rPr lang="en-US" sz="1800" b="1" i="1" dirty="0">
                <a:solidFill>
                  <a:schemeClr val="accent2"/>
                </a:solidFill>
              </a:rPr>
              <a:t> </a:t>
            </a:r>
            <a:r>
              <a:rPr lang="ru-RU" sz="1800" b="1" i="1" dirty="0">
                <a:solidFill>
                  <a:schemeClr val="accent2"/>
                </a:solidFill>
              </a:rPr>
              <a:t>на территории РФ.</a:t>
            </a:r>
            <a:br>
              <a:rPr lang="ru-RU" sz="1800" b="1" i="1" dirty="0">
                <a:solidFill>
                  <a:schemeClr val="accent2"/>
                </a:solidFill>
              </a:rPr>
            </a:br>
            <a:br>
              <a:rPr lang="ru-RU" sz="1800" b="1" i="1" u="sng" dirty="0">
                <a:solidFill>
                  <a:schemeClr val="accent2"/>
                </a:solidFill>
              </a:rPr>
            </a:br>
            <a:r>
              <a:rPr lang="ru-RU" sz="1800" b="1" i="1" u="sng" dirty="0">
                <a:solidFill>
                  <a:schemeClr val="accent2"/>
                </a:solidFill>
              </a:rPr>
              <a:t>«Это и так все знают… зачем нам это»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8"/>
          </p:nvPr>
        </p:nvSpPr>
        <p:spPr>
          <a:xfrm>
            <a:off x="1535371" y="2299252"/>
            <a:ext cx="6441412" cy="3718557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15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Wingdings" pitchFamily="2" charset="2"/>
              <a:buChar char="§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Реестровая запись в ГИСП (РРПП)</a:t>
            </a:r>
          </a:p>
          <a:p>
            <a:pPr marL="457200" indent="-457200">
              <a:lnSpc>
                <a:spcPct val="115000"/>
              </a:lnSpc>
              <a:buFont typeface="Wingdings" pitchFamily="2" charset="2"/>
              <a:buChar char="§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сертификата СТ-1</a:t>
            </a:r>
          </a:p>
          <a:p>
            <a:pPr>
              <a:lnSpc>
                <a:spcPct val="115000"/>
              </a:lnSpc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15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сертификатов СТ-1 для подтверждения страны происхождения лекарств и большинства медицинских изделий продлено — теперь они будут действовать до конца 2025 года. На сегодняшний день сертификаты СТ-1 служат официальным подтверждением российского происхождения продукции, что не раз отмечали суды</a:t>
            </a:r>
          </a:p>
          <a:p>
            <a:pPr>
              <a:lnSpc>
                <a:spcPct val="115000"/>
              </a:lnSpc>
            </a:pPr>
            <a:endParaRPr lang="ru-RU" sz="1100" dirty="0"/>
          </a:p>
        </p:txBody>
      </p:sp>
      <p:pic>
        <p:nvPicPr>
          <p:cNvPr id="6" name="Объект 5" descr="Изображение выглядит как крю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6DED3DD-084E-5CA8-3D8D-A2364EAEF5B9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rcRect l="27172" r="19538"/>
          <a:stretch>
            <a:fillRect/>
          </a:stretch>
        </p:blipFill>
        <p:spPr>
          <a:xfrm>
            <a:off x="8197362" y="2590800"/>
            <a:ext cx="3522849" cy="3718557"/>
          </a:xfr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F28AFC-5066-7AB9-A862-FDE90D6DD9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15152"/>
          <a:stretch/>
        </p:blipFill>
        <p:spPr>
          <a:xfrm>
            <a:off x="-6349" y="6187239"/>
            <a:ext cx="12192000" cy="67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40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283563" y="226113"/>
            <a:ext cx="3339548" cy="1501693"/>
          </a:xfrm>
          <a:prstGeom prst="rect">
            <a:avLst/>
          </a:prstGeom>
          <a:noFill/>
          <a:effectLst>
            <a:glow rad="35612">
              <a:schemeClr val="accent1">
                <a:alpha val="40000"/>
              </a:schemeClr>
            </a:glow>
            <a:outerShdw blurRad="508826" dist="693899" dir="5820000" sx="128000" sy="128000" algn="ctr" rotWithShape="0">
              <a:srgbClr val="000000">
                <a:alpha val="51599"/>
              </a:srgbClr>
            </a:outerShdw>
            <a:reflection blurRad="590047" stA="93675" endPos="65000" dist="50800" dir="5400000" sy="-100000" algn="bl" rotWithShape="0"/>
          </a:effectLst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3200" b="1" i="1" spc="-2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Как применяются ограничения</a:t>
            </a:r>
          </a:p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3200" b="1" i="1" spc="-2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ПП 1875…</a:t>
            </a:r>
            <a:endParaRPr sz="32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56753" y="222258"/>
            <a:ext cx="738425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</a:t>
            </a:r>
            <a:r>
              <a:rPr sz="1800" i="1" spc="-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i="1" spc="-6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РЕЕСТРЕ</a:t>
            </a:r>
            <a:r>
              <a:rPr sz="1800" i="1" spc="-4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1800" i="1" spc="-3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i="1" spc="-1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 ПРОДУКЦИИ</a:t>
            </a:r>
            <a:r>
              <a:rPr sz="1800" i="1" spc="-6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i="1" spc="-8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ТОВАРА</a:t>
            </a:r>
            <a:r>
              <a:rPr sz="1800" i="1" spc="-4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i="1" spc="-3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i="1" spc="-1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ХАРАКТЕРИСТИКАМИ,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" algn="ctr">
              <a:lnSpc>
                <a:spcPct val="100000"/>
              </a:lnSpc>
            </a:pPr>
            <a:r>
              <a:rPr sz="1800" i="1" spc="-2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СООТВЕТСТВУЮЩИМИ</a:t>
            </a:r>
            <a:r>
              <a:rPr sz="1800" i="1" spc="-2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</a:t>
            </a:r>
            <a:r>
              <a:rPr sz="1800" i="1" spc="-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i="1" spc="-1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89325" y="1232101"/>
            <a:ext cx="7119112" cy="66777"/>
          </a:xfrm>
          <a:custGeom>
            <a:avLst/>
            <a:gdLst/>
            <a:ahLst/>
            <a:cxnLst/>
            <a:rect l="l" t="t" r="r" b="b"/>
            <a:pathLst>
              <a:path w="8110220">
                <a:moveTo>
                  <a:pt x="0" y="0"/>
                </a:moveTo>
                <a:lnTo>
                  <a:pt x="8109712" y="0"/>
                </a:lnTo>
              </a:path>
            </a:pathLst>
          </a:custGeom>
          <a:ln w="27432">
            <a:solidFill>
              <a:schemeClr val="tx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highlight>
                  <a:srgbClr val="808080"/>
                </a:highlight>
              </a:rPr>
              <a:t>              </a:t>
            </a:r>
            <a:endParaRPr dirty="0">
              <a:solidFill>
                <a:schemeClr val="accent2">
                  <a:lumMod val="75000"/>
                </a:schemeClr>
              </a:solidFill>
              <a:highlight>
                <a:srgbClr val="808080"/>
              </a:highlight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98776" y="554431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3047"/>
                </a:moveTo>
                <a:lnTo>
                  <a:pt x="892" y="892"/>
                </a:lnTo>
                <a:lnTo>
                  <a:pt x="3048" y="0"/>
                </a:lnTo>
                <a:lnTo>
                  <a:pt x="5203" y="892"/>
                </a:lnTo>
                <a:lnTo>
                  <a:pt x="6096" y="3047"/>
                </a:lnTo>
                <a:lnTo>
                  <a:pt x="5203" y="5203"/>
                </a:lnTo>
                <a:lnTo>
                  <a:pt x="3048" y="6095"/>
                </a:lnTo>
                <a:lnTo>
                  <a:pt x="892" y="5203"/>
                </a:lnTo>
                <a:lnTo>
                  <a:pt x="0" y="3047"/>
                </a:lnTo>
                <a:close/>
              </a:path>
            </a:pathLst>
          </a:custGeom>
          <a:solidFill>
            <a:srgbClr val="396CE8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A005E19-F122-A077-EE20-2022587391D4}"/>
              </a:ext>
            </a:extLst>
          </p:cNvPr>
          <p:cNvGrpSpPr/>
          <p:nvPr/>
        </p:nvGrpSpPr>
        <p:grpSpPr>
          <a:xfrm>
            <a:off x="5819801" y="1464900"/>
            <a:ext cx="5920224" cy="4956783"/>
            <a:chOff x="5818213" y="1366005"/>
            <a:chExt cx="5920224" cy="4956783"/>
          </a:xfrm>
        </p:grpSpPr>
        <p:sp>
          <p:nvSpPr>
            <p:cNvPr id="6" name="object 6"/>
            <p:cNvSpPr/>
            <p:nvPr/>
          </p:nvSpPr>
          <p:spPr>
            <a:xfrm>
              <a:off x="8072820" y="1582900"/>
              <a:ext cx="457200" cy="4550972"/>
            </a:xfrm>
            <a:custGeom>
              <a:avLst/>
              <a:gdLst/>
              <a:ahLst/>
              <a:cxnLst/>
              <a:rect l="l" t="t" r="r" b="b"/>
              <a:pathLst>
                <a:path w="457200" h="4639310">
                  <a:moveTo>
                    <a:pt x="0" y="0"/>
                  </a:moveTo>
                  <a:lnTo>
                    <a:pt x="65995" y="1777"/>
                  </a:lnTo>
                  <a:lnTo>
                    <a:pt x="123309" y="6725"/>
                  </a:lnTo>
                  <a:lnTo>
                    <a:pt x="168505" y="14264"/>
                  </a:lnTo>
                  <a:lnTo>
                    <a:pt x="208787" y="34798"/>
                  </a:lnTo>
                  <a:lnTo>
                    <a:pt x="208787" y="922274"/>
                  </a:lnTo>
                  <a:lnTo>
                    <a:pt x="219431" y="933256"/>
                  </a:lnTo>
                  <a:lnTo>
                    <a:pt x="249070" y="942807"/>
                  </a:lnTo>
                  <a:lnTo>
                    <a:pt x="294266" y="950346"/>
                  </a:lnTo>
                  <a:lnTo>
                    <a:pt x="351580" y="955294"/>
                  </a:lnTo>
                  <a:lnTo>
                    <a:pt x="417575" y="957072"/>
                  </a:lnTo>
                  <a:lnTo>
                    <a:pt x="351580" y="958850"/>
                  </a:lnTo>
                  <a:lnTo>
                    <a:pt x="294266" y="963797"/>
                  </a:lnTo>
                  <a:lnTo>
                    <a:pt x="249070" y="971336"/>
                  </a:lnTo>
                  <a:lnTo>
                    <a:pt x="219431" y="980887"/>
                  </a:lnTo>
                  <a:lnTo>
                    <a:pt x="208787" y="991869"/>
                  </a:lnTo>
                  <a:lnTo>
                    <a:pt x="208787" y="1879345"/>
                  </a:lnTo>
                  <a:lnTo>
                    <a:pt x="198144" y="1890328"/>
                  </a:lnTo>
                  <a:lnTo>
                    <a:pt x="168505" y="1899879"/>
                  </a:lnTo>
                  <a:lnTo>
                    <a:pt x="123309" y="1907418"/>
                  </a:lnTo>
                  <a:lnTo>
                    <a:pt x="65995" y="1912366"/>
                  </a:lnTo>
                  <a:lnTo>
                    <a:pt x="0" y="1914144"/>
                  </a:lnTo>
                </a:path>
                <a:path w="457200" h="4639310">
                  <a:moveTo>
                    <a:pt x="36575" y="2706624"/>
                  </a:moveTo>
                  <a:lnTo>
                    <a:pt x="103071" y="2708416"/>
                  </a:lnTo>
                  <a:lnTo>
                    <a:pt x="160806" y="2713402"/>
                  </a:lnTo>
                  <a:lnTo>
                    <a:pt x="206325" y="2720998"/>
                  </a:lnTo>
                  <a:lnTo>
                    <a:pt x="246887" y="2741676"/>
                  </a:lnTo>
                  <a:lnTo>
                    <a:pt x="246887" y="3637788"/>
                  </a:lnTo>
                  <a:lnTo>
                    <a:pt x="257604" y="3648846"/>
                  </a:lnTo>
                  <a:lnTo>
                    <a:pt x="287450" y="3658465"/>
                  </a:lnTo>
                  <a:lnTo>
                    <a:pt x="332969" y="3666061"/>
                  </a:lnTo>
                  <a:lnTo>
                    <a:pt x="390704" y="3671047"/>
                  </a:lnTo>
                  <a:lnTo>
                    <a:pt x="457200" y="3672840"/>
                  </a:lnTo>
                  <a:lnTo>
                    <a:pt x="390704" y="3674632"/>
                  </a:lnTo>
                  <a:lnTo>
                    <a:pt x="332969" y="3679618"/>
                  </a:lnTo>
                  <a:lnTo>
                    <a:pt x="287450" y="3687214"/>
                  </a:lnTo>
                  <a:lnTo>
                    <a:pt x="257604" y="3696833"/>
                  </a:lnTo>
                  <a:lnTo>
                    <a:pt x="246887" y="3707891"/>
                  </a:lnTo>
                  <a:lnTo>
                    <a:pt x="246887" y="4604004"/>
                  </a:lnTo>
                  <a:lnTo>
                    <a:pt x="236171" y="4615081"/>
                  </a:lnTo>
                  <a:lnTo>
                    <a:pt x="206325" y="4624703"/>
                  </a:lnTo>
                  <a:lnTo>
                    <a:pt x="160806" y="4632291"/>
                  </a:lnTo>
                  <a:lnTo>
                    <a:pt x="103071" y="4637268"/>
                  </a:lnTo>
                  <a:lnTo>
                    <a:pt x="36575" y="4639056"/>
                  </a:lnTo>
                </a:path>
              </a:pathLst>
            </a:custGeom>
            <a:ln w="12192">
              <a:solidFill>
                <a:schemeClr val="tx2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5818213" y="1366005"/>
              <a:ext cx="1978660" cy="781624"/>
            </a:xfrm>
            <a:prstGeom prst="rect">
              <a:avLst/>
            </a:prstGeom>
            <a:ln w="27431">
              <a:solidFill>
                <a:schemeClr val="tx2"/>
              </a:solidFill>
            </a:ln>
          </p:spPr>
          <p:txBody>
            <a:bodyPr vert="horz" wrap="square" lIns="0" tIns="16446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95"/>
                </a:spcBef>
              </a:pP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Заявка №</a:t>
              </a:r>
              <a:r>
                <a:rPr lang="ru-RU" sz="1400" b="1" spc="-50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 1</a:t>
              </a:r>
              <a:endParaRPr lang="ru-RU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  <a:spcBef>
                  <a:spcPts val="10"/>
                </a:spcBef>
              </a:pPr>
              <a:r>
                <a:rPr lang="ru-RU" sz="1400" spc="-10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Продекларировал</a:t>
              </a:r>
              <a:r>
                <a:rPr lang="ru-RU" sz="1400" spc="60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spc="-25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РФ</a:t>
              </a:r>
            </a:p>
            <a:p>
              <a:pPr algn="ctr">
                <a:lnSpc>
                  <a:spcPct val="100000"/>
                </a:lnSpc>
                <a:spcBef>
                  <a:spcPts val="10"/>
                </a:spcBef>
              </a:pPr>
              <a:endParaRPr sz="12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5818213" y="2871612"/>
              <a:ext cx="1978660" cy="766235"/>
            </a:xfrm>
            <a:prstGeom prst="rect">
              <a:avLst/>
            </a:prstGeom>
            <a:ln w="27431">
              <a:solidFill>
                <a:schemeClr val="tx2">
                  <a:lumMod val="75000"/>
                </a:schemeClr>
              </a:solidFill>
            </a:ln>
          </p:spPr>
          <p:txBody>
            <a:bodyPr vert="horz" wrap="square" lIns="0" tIns="149225" rIns="0" bIns="0" rtlCol="0">
              <a:spAutoFit/>
            </a:bodyPr>
            <a:lstStyle/>
            <a:p>
              <a:pPr marL="30480" algn="ctr">
                <a:lnSpc>
                  <a:spcPct val="100000"/>
                </a:lnSpc>
                <a:spcBef>
                  <a:spcPts val="1175"/>
                </a:spcBef>
              </a:pP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Заявка №</a:t>
              </a:r>
              <a:r>
                <a:rPr lang="ru-RU" sz="1400" b="1" spc="-50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 2</a:t>
              </a:r>
              <a:endParaRPr lang="ru-RU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endParaRPr>
            </a:p>
            <a:p>
              <a:pPr marL="32384" algn="ctr">
                <a:lnSpc>
                  <a:spcPct val="100000"/>
                </a:lnSpc>
                <a:spcBef>
                  <a:spcPts val="10"/>
                </a:spcBef>
              </a:pPr>
              <a:r>
                <a:rPr lang="ru-RU" sz="1400" spc="-10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Продекларировал</a:t>
              </a:r>
              <a:r>
                <a:rPr lang="ru-RU" sz="1400" spc="65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spc="-25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РФ</a:t>
              </a:r>
            </a:p>
            <a:p>
              <a:pPr marL="32384" algn="ctr">
                <a:lnSpc>
                  <a:spcPct val="100000"/>
                </a:lnSpc>
                <a:spcBef>
                  <a:spcPts val="10"/>
                </a:spcBef>
              </a:pPr>
              <a:endParaRPr sz="12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9083502" y="2079745"/>
              <a:ext cx="2654935" cy="1118896"/>
            </a:xfrm>
            <a:prstGeom prst="rect">
              <a:avLst/>
            </a:prstGeom>
            <a:ln w="27432">
              <a:solidFill>
                <a:schemeClr val="tx2">
                  <a:lumMod val="75000"/>
                </a:schemeClr>
              </a:solidFill>
            </a:ln>
          </p:spPr>
          <p:txBody>
            <a:bodyPr vert="horz" wrap="square" lIns="0" tIns="127635" rIns="0" bIns="0" rtlCol="0">
              <a:spAutoFit/>
            </a:bodyPr>
            <a:lstStyle/>
            <a:p>
              <a:pPr marL="346075" marR="340995" algn="ctr">
                <a:lnSpc>
                  <a:spcPct val="100000"/>
                </a:lnSpc>
                <a:spcBef>
                  <a:spcPts val="1005"/>
                </a:spcBef>
              </a:pP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Участники</a:t>
              </a:r>
              <a:r>
                <a:rPr lang="ru-RU" sz="1400" b="1" spc="-70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подтвердили </a:t>
              </a: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страну</a:t>
              </a:r>
              <a:r>
                <a:rPr lang="ru-RU" sz="1400" b="1" spc="-35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происхождения. Никого</a:t>
              </a:r>
              <a:r>
                <a:rPr lang="ru-RU" sz="1400" b="1" spc="-15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не</a:t>
              </a:r>
              <a:r>
                <a:rPr lang="ru-RU" sz="1400" b="1" spc="-45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отклоняют</a:t>
              </a:r>
            </a:p>
            <a:p>
              <a:pPr marL="346075" marR="340995" algn="ctr">
                <a:lnSpc>
                  <a:spcPct val="100000"/>
                </a:lnSpc>
                <a:spcBef>
                  <a:spcPts val="1005"/>
                </a:spcBef>
              </a:pPr>
              <a:endParaRPr sz="14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5818213" y="4025391"/>
              <a:ext cx="1978660" cy="788677"/>
            </a:xfrm>
            <a:prstGeom prst="rect">
              <a:avLst/>
            </a:prstGeom>
            <a:ln w="27431">
              <a:solidFill>
                <a:schemeClr val="tx2">
                  <a:lumMod val="75000"/>
                </a:schemeClr>
              </a:solidFill>
            </a:ln>
          </p:spPr>
          <p:txBody>
            <a:bodyPr vert="horz" wrap="square" lIns="0" tIns="171450" rIns="0" bIns="0" rtlCol="0">
              <a:spAutoFit/>
            </a:bodyPr>
            <a:lstStyle/>
            <a:p>
              <a:pPr marR="17145" algn="ctr">
                <a:lnSpc>
                  <a:spcPct val="100000"/>
                </a:lnSpc>
                <a:spcBef>
                  <a:spcPts val="1350"/>
                </a:spcBef>
              </a:pP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Заявка №</a:t>
              </a:r>
              <a:r>
                <a:rPr lang="ru-RU" sz="1400" b="1" spc="-50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 1</a:t>
              </a:r>
              <a:endParaRPr lang="ru-RU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endParaRPr>
            </a:p>
            <a:p>
              <a:pPr marR="19685" algn="ctr">
                <a:lnSpc>
                  <a:spcPct val="100000"/>
                </a:lnSpc>
                <a:spcBef>
                  <a:spcPts val="10"/>
                </a:spcBef>
              </a:pPr>
              <a:r>
                <a:rPr lang="ru-RU" sz="1400" spc="-10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Продекларировал</a:t>
              </a:r>
              <a:r>
                <a:rPr lang="ru-RU" sz="1400" spc="60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spc="-25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РФ</a:t>
              </a:r>
            </a:p>
            <a:p>
              <a:pPr marR="19685" algn="ctr">
                <a:lnSpc>
                  <a:spcPct val="100000"/>
                </a:lnSpc>
                <a:spcBef>
                  <a:spcPts val="10"/>
                </a:spcBef>
              </a:pPr>
              <a:endParaRPr sz="12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5818213" y="5557194"/>
              <a:ext cx="1978659" cy="765594"/>
            </a:xfrm>
            <a:prstGeom prst="rect">
              <a:avLst/>
            </a:prstGeom>
            <a:ln w="27431">
              <a:solidFill>
                <a:schemeClr val="tx2">
                  <a:lumMod val="75000"/>
                </a:schemeClr>
              </a:solidFill>
            </a:ln>
          </p:spPr>
          <p:txBody>
            <a:bodyPr vert="horz" wrap="square" lIns="0" tIns="14859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170"/>
                </a:spcBef>
              </a:pP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Заявка №</a:t>
              </a:r>
              <a:r>
                <a:rPr lang="ru-RU" sz="1400" b="1" spc="-50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 2</a:t>
              </a:r>
              <a:endParaRPr lang="ru-RU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endParaRPr>
            </a:p>
            <a:p>
              <a:pPr marR="3175" algn="ctr">
                <a:lnSpc>
                  <a:spcPct val="100000"/>
                </a:lnSpc>
                <a:spcBef>
                  <a:spcPts val="10"/>
                </a:spcBef>
              </a:pPr>
              <a:r>
                <a:rPr lang="ru-RU" sz="1400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Номер</a:t>
              </a:r>
              <a:r>
                <a:rPr lang="ru-RU" sz="1400" spc="5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реестровой</a:t>
              </a:r>
              <a:r>
                <a:rPr lang="ru-RU" sz="1400" spc="-40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spc="-10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cs typeface="Times New Roman"/>
                </a:rPr>
                <a:t>записи</a:t>
              </a:r>
            </a:p>
            <a:p>
              <a:pPr marR="3175" algn="ctr">
                <a:lnSpc>
                  <a:spcPct val="100000"/>
                </a:lnSpc>
                <a:spcBef>
                  <a:spcPts val="10"/>
                </a:spcBef>
              </a:pPr>
              <a:endParaRPr sz="12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081915" y="4728656"/>
            <a:ext cx="2658110" cy="1366400"/>
          </a:xfrm>
          <a:prstGeom prst="rect">
            <a:avLst/>
          </a:prstGeom>
          <a:ln w="27432">
            <a:solidFill>
              <a:schemeClr val="tx2">
                <a:lumMod val="75000"/>
              </a:schemeClr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631825" marR="659130" indent="635" algn="ctr">
              <a:lnSpc>
                <a:spcPct val="100000"/>
              </a:lnSpc>
              <a:spcBef>
                <a:spcPts val="175"/>
              </a:spcBef>
            </a:pP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631825" marR="659130" indent="635" algn="ctr">
              <a:lnSpc>
                <a:spcPct val="100000"/>
              </a:lnSpc>
              <a:spcBef>
                <a:spcPts val="175"/>
              </a:spcBef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Заявка №</a:t>
            </a:r>
            <a:r>
              <a:rPr lang="ru-RU" sz="1400" b="1" spc="-4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5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1 </a:t>
            </a:r>
            <a:r>
              <a:rPr lang="ru-RU" sz="1400" b="1" spc="-1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приравнивается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к</a:t>
            </a:r>
            <a:r>
              <a:rPr lang="ru-RU" sz="1400" b="1" spc="-2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«иностранной»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ru-RU" sz="1400" b="1" spc="-2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отклоняется</a:t>
            </a:r>
          </a:p>
          <a:p>
            <a:pPr marL="631825" marR="659130" indent="635" algn="ctr">
              <a:lnSpc>
                <a:spcPct val="100000"/>
              </a:lnSpc>
              <a:spcBef>
                <a:spcPts val="175"/>
              </a:spcBef>
            </a:pPr>
            <a:endParaRPr sz="14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9E3849-FBB4-1C7D-EF97-652B1E8005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70" r="2552" b="-1"/>
          <a:stretch>
            <a:fillRect/>
          </a:stretch>
        </p:blipFill>
        <p:spPr>
          <a:xfrm>
            <a:off x="0" y="2507982"/>
            <a:ext cx="4543266" cy="3358758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ADECA1-19C9-FA2D-99BB-B1B0E86075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15152"/>
          <a:stretch/>
        </p:blipFill>
        <p:spPr>
          <a:xfrm>
            <a:off x="-6349" y="6600351"/>
            <a:ext cx="12192000" cy="2576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EEAE3-5BF7-9371-CE8F-0623CAAE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0" y="779741"/>
            <a:ext cx="10013710" cy="1542238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1800" i="1" dirty="0"/>
              <a:t>Декларирование (указание) страны происхождения в заявке </a:t>
            </a:r>
            <a:br>
              <a:rPr lang="ru-RU" sz="1800" i="1" dirty="0"/>
            </a:br>
            <a:r>
              <a:rPr lang="ru-RU" sz="1800" i="1" dirty="0"/>
              <a:t>= </a:t>
            </a:r>
            <a:br>
              <a:rPr lang="ru-RU" sz="1800" i="1" dirty="0"/>
            </a:br>
            <a:r>
              <a:rPr lang="ru-RU" sz="1800" i="1" dirty="0"/>
              <a:t>подтверждение страны происхождения.</a:t>
            </a:r>
            <a:br>
              <a:rPr lang="ru-RU" sz="1800" i="1" dirty="0"/>
            </a:br>
            <a:r>
              <a:rPr lang="ru-RU" sz="1800" i="1" dirty="0"/>
              <a:t>= </a:t>
            </a:r>
            <a:br>
              <a:rPr lang="ru-RU" sz="1800" i="1" dirty="0"/>
            </a:br>
            <a:r>
              <a:rPr lang="ru-RU" sz="1800" i="1" dirty="0"/>
              <a:t>для преференция </a:t>
            </a:r>
            <a:r>
              <a:rPr lang="ru-RU" sz="1800" i="1"/>
              <a:t>достаточно указание РФ в РУ на МИ</a:t>
            </a:r>
            <a:endParaRPr lang="ru-RU" sz="1800" i="1" dirty="0"/>
          </a:p>
        </p:txBody>
      </p:sp>
      <p:graphicFrame>
        <p:nvGraphicFramePr>
          <p:cNvPr id="11" name="Объект 2">
            <a:extLst>
              <a:ext uri="{FF2B5EF4-FFF2-40B4-BE49-F238E27FC236}">
                <a16:creationId xmlns:a16="http://schemas.microsoft.com/office/drawing/2014/main" id="{510CA612-4CB3-DA99-0D38-60ED1F8C7A1F}"/>
              </a:ext>
            </a:extLst>
          </p:cNvPr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2776284621"/>
              </p:ext>
            </p:extLst>
          </p:nvPr>
        </p:nvGraphicFramePr>
        <p:xfrm>
          <a:off x="1217507" y="2504661"/>
          <a:ext cx="10649437" cy="349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C1EE48-E366-6CEB-835D-DDBA390C45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15152"/>
          <a:stretch/>
        </p:blipFill>
        <p:spPr>
          <a:xfrm>
            <a:off x="-6349" y="6187239"/>
            <a:ext cx="12192000" cy="67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63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C3EDE-081E-BFA5-DC62-7DBF66D4C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931091-61E2-58C1-E490-D0AB83835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15152"/>
          <a:stretch/>
        </p:blipFill>
        <p:spPr>
          <a:xfrm>
            <a:off x="-6349" y="6395173"/>
            <a:ext cx="12192000" cy="462827"/>
          </a:xfrm>
          <a:prstGeom prst="rect">
            <a:avLst/>
          </a:prstGeom>
        </p:spPr>
      </p:pic>
      <p:pic>
        <p:nvPicPr>
          <p:cNvPr id="7" name="Picture 4" descr="Страница в планировщике">
            <a:extLst>
              <a:ext uri="{FF2B5EF4-FFF2-40B4-BE49-F238E27FC236}">
                <a16:creationId xmlns:a16="http://schemas.microsoft.com/office/drawing/2014/main" id="{2BCB4127-DD8C-4462-A92F-9A3B459FF3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867" r="31230" b="-1"/>
          <a:stretch>
            <a:fillRect/>
          </a:stretch>
        </p:blipFill>
        <p:spPr>
          <a:xfrm>
            <a:off x="21" y="10"/>
            <a:ext cx="4571980" cy="6395163"/>
          </a:xfrm>
          <a:prstGeom prst="rect">
            <a:avLst/>
          </a:prstGeom>
          <a:noFill/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30B2C52-3DA7-8F66-CA65-77A0887555F3}"/>
              </a:ext>
            </a:extLst>
          </p:cNvPr>
          <p:cNvSpPr txBox="1">
            <a:spLocks/>
          </p:cNvSpPr>
          <p:nvPr/>
        </p:nvSpPr>
        <p:spPr>
          <a:xfrm>
            <a:off x="4802781" y="1285526"/>
            <a:ext cx="6887472" cy="5109647"/>
          </a:xfrm>
          <a:prstGeom prst="rect">
            <a:avLst/>
          </a:prstGeom>
        </p:spPr>
        <p:txBody>
          <a:bodyPr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УФАС:</a:t>
            </a:r>
          </a:p>
          <a:p>
            <a:pPr marL="342900" indent="-342900"/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 ФАС России установлено, что 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Законом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 о контрактной системе и 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Постановлением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 N 1875 не предусмотрена возможность представления в составе заявки сертификата о происхождении товара в качестве документа, подтверждающего страну происхождения товара, в целях предотвращения наложения таможенных пошлин на поставляемый товар.</a:t>
            </a:r>
          </a:p>
          <a:p>
            <a:pPr marL="342900" indent="-342900"/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 Комиссия ФАС России установила, что требование о предоставлении в составе заявки сертификата о происхождении товара ограничивает число участников закупки. Кроме того, вышеуказанное требование может ввести участника закупки в заблуждение, что, в свою очередь, приведет к отказу от участия в Аукционе заинтересованных лиц, имеющих возможность осуществить поставку Товара.</a:t>
            </a:r>
          </a:p>
          <a:p>
            <a:pPr marL="342900" indent="-342900"/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ФАС России пришла к выводу, что действия Заказчика, установившего требование о необходимости предоставления в составе заявки на участие в Аукционе сертификата о происхождении товара, нарушают 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п. 3 ч. 2 ст. 42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 Закона о контрактной системе и содержат признаки состава административного правонарушения, ответственность за совершение которого предусмотрена 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ч. 5 ст. 7.30.1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 Кодекса Российской Федерации об административных правонарушениях (далее – КоАП РФ)</a:t>
            </a:r>
          </a:p>
          <a:p>
            <a:r>
              <a:rPr lang="ru-RU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УФАС от 25.04.2025 по делу N 28/06/105-2540/2025.</a:t>
            </a:r>
          </a:p>
          <a:p>
            <a:endParaRPr lang="ru-RU" sz="1200" i="1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4245A17-7208-A88A-23AC-2224CBA1DFD1}"/>
              </a:ext>
            </a:extLst>
          </p:cNvPr>
          <p:cNvSpPr txBox="1">
            <a:spLocks/>
          </p:cNvSpPr>
          <p:nvPr/>
        </p:nvSpPr>
        <p:spPr>
          <a:xfrm>
            <a:off x="5042488" y="0"/>
            <a:ext cx="6408058" cy="11700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не вправе требовать сертификат СТ-1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4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92C6F-FA7F-220E-4F4C-7CC2A64FB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E41848-C70E-74CE-DE1A-4CBC14C21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15152"/>
          <a:stretch/>
        </p:blipFill>
        <p:spPr>
          <a:xfrm>
            <a:off x="-6349" y="6395173"/>
            <a:ext cx="12192000" cy="462827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BC568844-94F2-F46D-DC34-B061AF1A29EE}"/>
              </a:ext>
            </a:extLst>
          </p:cNvPr>
          <p:cNvSpPr txBox="1">
            <a:spLocks/>
          </p:cNvSpPr>
          <p:nvPr/>
        </p:nvSpPr>
        <p:spPr>
          <a:xfrm>
            <a:off x="4802781" y="1285526"/>
            <a:ext cx="6887472" cy="5109647"/>
          </a:xfrm>
          <a:prstGeom prst="rect">
            <a:avLst/>
          </a:prstGeom>
        </p:spPr>
        <p:txBody>
          <a:bodyPr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УФАС:</a:t>
            </a:r>
          </a:p>
          <a:p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отмечает, что для случая, когда закупка осуществляется с учетом особенностей, предусмотренных подпунктом «а» пункта 7 постановления Правительства Российской Федерации от 23.12.2024 № 1875, информацией, подтверждающей страну происхождения товара из Российской Федерации, является указание в заявке такой страны в порядке, установленном подпунктом «б» пункта 2 части 1 статьи 43 Федерального закона о контрактной системе.</a:t>
            </a:r>
          </a:p>
          <a:p>
            <a:pPr marL="342900" indent="-3429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предоставление в составе заявки номера реестровой записи из реестра российской промышленной продукции обязательным условием для применения соответствующих ограничений не является. Иной подход введет к нивелированию внесенных в постановление Правительства Российской Федерации от 23.12.2024 № 1875 изменений в обозначенной части.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УФАС № 055/06/106-904/2025  от 13.08.2025</a:t>
            </a:r>
          </a:p>
          <a:p>
            <a:endParaRPr lang="ru-RU" sz="1200" i="1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C03D461-C858-64E7-9CE5-4C8331D4D237}"/>
              </a:ext>
            </a:extLst>
          </p:cNvPr>
          <p:cNvSpPr txBox="1">
            <a:spLocks/>
          </p:cNvSpPr>
          <p:nvPr/>
        </p:nvSpPr>
        <p:spPr>
          <a:xfrm>
            <a:off x="5042488" y="0"/>
            <a:ext cx="6408058" cy="11700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не вправе требовать номер реестровой записи в ГИСП</a:t>
            </a:r>
          </a:p>
        </p:txBody>
      </p:sp>
      <p:pic>
        <p:nvPicPr>
          <p:cNvPr id="2" name="Picture 4" descr="Страница в планировщике">
            <a:extLst>
              <a:ext uri="{FF2B5EF4-FFF2-40B4-BE49-F238E27FC236}">
                <a16:creationId xmlns:a16="http://schemas.microsoft.com/office/drawing/2014/main" id="{749F3A77-DB15-9F29-8041-D171BE2BC5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366" r="-26140" b="2718"/>
          <a:stretch>
            <a:fillRect/>
          </a:stretch>
        </p:blipFill>
        <p:spPr>
          <a:xfrm>
            <a:off x="1" y="0"/>
            <a:ext cx="6408058" cy="6395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4583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8D26A-3E76-B8D6-C41B-34D10D87E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8A3A9D-98B7-2149-1D1D-4BE7F39A4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15152"/>
          <a:stretch/>
        </p:blipFill>
        <p:spPr>
          <a:xfrm>
            <a:off x="-6349" y="6395173"/>
            <a:ext cx="12192000" cy="462827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B3BD9C2-AE15-3835-8D56-2FC8A0FF6095}"/>
              </a:ext>
            </a:extLst>
          </p:cNvPr>
          <p:cNvSpPr txBox="1">
            <a:spLocks/>
          </p:cNvSpPr>
          <p:nvPr/>
        </p:nvSpPr>
        <p:spPr>
          <a:xfrm>
            <a:off x="4802781" y="1748353"/>
            <a:ext cx="6887472" cy="51096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УФАС:</a:t>
            </a:r>
          </a:p>
          <a:p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7. В эксплуатационной документации медицинского изделия для диагностики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vitro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должно содержаться 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информация для идентификации медицинских изделий с целью получения безопасной комбинации и (или) информация об известных ограничениях по совместному применению медицинских изделий по назначению (для медицинских изделий, предназначенных для применения по назначению в комбинации с другими медицинскими изделиями, включая медицинские изделия для диагностики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vitro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i="1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1D35B7E-608F-1A46-9DCD-B225F0FDF861}"/>
              </a:ext>
            </a:extLst>
          </p:cNvPr>
          <p:cNvSpPr txBox="1">
            <a:spLocks/>
          </p:cNvSpPr>
          <p:nvPr/>
        </p:nvSpPr>
        <p:spPr>
          <a:xfrm>
            <a:off x="5042488" y="289140"/>
            <a:ext cx="6408058" cy="11700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11.04.2025 № 181н </a:t>
            </a:r>
          </a:p>
          <a:p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(вступил в силу 01.09.2025)</a:t>
            </a:r>
            <a:b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требований к содержанию технической и эксплуатационной документации производителя (изготовителя) медицинского изделия"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 descr="Страница в планировщике">
            <a:extLst>
              <a:ext uri="{FF2B5EF4-FFF2-40B4-BE49-F238E27FC236}">
                <a16:creationId xmlns:a16="http://schemas.microsoft.com/office/drawing/2014/main" id="{E3B19AE0-B81A-9872-3AA1-E4C118FF70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366" r="-26140" b="2718"/>
          <a:stretch>
            <a:fillRect/>
          </a:stretch>
        </p:blipFill>
        <p:spPr>
          <a:xfrm>
            <a:off x="1" y="0"/>
            <a:ext cx="6408058" cy="6395173"/>
          </a:xfrm>
          <a:prstGeom prst="rect">
            <a:avLst/>
          </a:prstGeom>
          <a:noFill/>
        </p:spPr>
      </p:pic>
      <p:pic>
        <p:nvPicPr>
          <p:cNvPr id="3" name="Picture 4" descr="Химическая формулы написаны в бумаге">
            <a:extLst>
              <a:ext uri="{FF2B5EF4-FFF2-40B4-BE49-F238E27FC236}">
                <a16:creationId xmlns:a16="http://schemas.microsoft.com/office/drawing/2014/main" id="{AB5FA602-D91C-7EF1-93D0-96B7A2F072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853" r="31309"/>
          <a:stretch>
            <a:fillRect/>
          </a:stretch>
        </p:blipFill>
        <p:spPr>
          <a:xfrm>
            <a:off x="20" y="10"/>
            <a:ext cx="4613255" cy="6395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386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держать формат проведения Российского Конгресса лабораторной медицины с обозначением ключевых направлений и рекомендовать для формирования научной программы IХ РКЛМ следующие основные направления – «Кардиология» и «Хирургия».">
            <a:extLst>
              <a:ext uri="{FF2B5EF4-FFF2-40B4-BE49-F238E27FC236}">
                <a16:creationId xmlns:a16="http://schemas.microsoft.com/office/drawing/2014/main" id="{D7E638CA-3DCE-4045-BC01-6AE5C7F5FC78}"/>
              </a:ext>
            </a:extLst>
          </p:cNvPr>
          <p:cNvSpPr txBox="1"/>
          <p:nvPr/>
        </p:nvSpPr>
        <p:spPr bwMode="auto">
          <a:xfrm>
            <a:off x="449263" y="2082409"/>
            <a:ext cx="5176837" cy="2748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</a:defRPr>
            </a:lvl1pPr>
          </a:lstStyle>
          <a:p>
            <a:pPr>
              <a:lnSpc>
                <a:spcPct val="107000"/>
              </a:lnSpc>
              <a:defRPr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Деятельность:">
            <a:extLst>
              <a:ext uri="{FF2B5EF4-FFF2-40B4-BE49-F238E27FC236}">
                <a16:creationId xmlns:a16="http://schemas.microsoft.com/office/drawing/2014/main" id="{30B02A8E-60C1-40E5-B4F9-628368278D99}"/>
              </a:ext>
            </a:extLst>
          </p:cNvPr>
          <p:cNvSpPr txBox="1"/>
          <p:nvPr/>
        </p:nvSpPr>
        <p:spPr bwMode="auto">
          <a:xfrm>
            <a:off x="1180618" y="2618258"/>
            <a:ext cx="3252485" cy="85164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ПП №620</a:t>
            </a:r>
          </a:p>
          <a:p>
            <a:pPr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(полный текст)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B0183ABD-2C22-4401-AEE4-0D0984BCABD6}"/>
              </a:ext>
            </a:extLst>
          </p:cNvPr>
          <p:cNvSpPr txBox="1">
            <a:spLocks/>
          </p:cNvSpPr>
          <p:nvPr/>
        </p:nvSpPr>
        <p:spPr>
          <a:xfrm>
            <a:off x="8649295" y="3052657"/>
            <a:ext cx="983060" cy="2748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defRPr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C3FAA6-0A1E-4B8A-90D1-F509508EE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15152"/>
          <a:stretch/>
        </p:blipFill>
        <p:spPr>
          <a:xfrm>
            <a:off x="-6349" y="6187239"/>
            <a:ext cx="12192000" cy="670761"/>
          </a:xfrm>
          <a:prstGeom prst="rect">
            <a:avLst/>
          </a:prstGeom>
        </p:spPr>
      </p:pic>
      <p:pic>
        <p:nvPicPr>
          <p:cNvPr id="3" name="Объект 3">
            <a:extLst>
              <a:ext uri="{FF2B5EF4-FFF2-40B4-BE49-F238E27FC236}">
                <a16:creationId xmlns:a16="http://schemas.microsoft.com/office/drawing/2014/main" id="{0769DED1-61DD-F948-4470-AD57AC1C8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976" y="179104"/>
            <a:ext cx="6000074" cy="5747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5365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820FA-1EC5-4995-F9FF-8581D5969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CD2579-4D09-03FF-1CAE-E001ED3E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15152"/>
          <a:stretch/>
        </p:blipFill>
        <p:spPr>
          <a:xfrm>
            <a:off x="-6349" y="6395173"/>
            <a:ext cx="12192000" cy="462827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2B0E321-40B5-5AFE-74E0-368096FA5080}"/>
              </a:ext>
            </a:extLst>
          </p:cNvPr>
          <p:cNvSpPr txBox="1">
            <a:spLocks/>
          </p:cNvSpPr>
          <p:nvPr/>
        </p:nvSpPr>
        <p:spPr>
          <a:xfrm>
            <a:off x="4802781" y="1748353"/>
            <a:ext cx="6887472" cy="51096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УФАС:</a:t>
            </a:r>
          </a:p>
          <a:p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7. В эксплуатационной документации медицинского изделия для диагностики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vitro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должно содержаться 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информация для идентификации медицинских изделий с целью получения безопасной комбинации и (или) информация об известных ограничениях по совместному применению медицинских изделий по назначению (для медицинских изделий, предназначенных для применения по назначению в комбинации с другими медицинскими изделиями, включая медицинские изделия для диагностики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vitro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i="1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9030F9F-B08C-1FCA-EA2F-A0983E7E68B5}"/>
              </a:ext>
            </a:extLst>
          </p:cNvPr>
          <p:cNvSpPr txBox="1">
            <a:spLocks/>
          </p:cNvSpPr>
          <p:nvPr/>
        </p:nvSpPr>
        <p:spPr>
          <a:xfrm>
            <a:off x="5042488" y="289140"/>
            <a:ext cx="6408058" cy="11700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11.04.2025 № 181н </a:t>
            </a:r>
          </a:p>
          <a:p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(вступил в силу 01.09.2025)</a:t>
            </a:r>
            <a:b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требований к содержанию технической и эксплуатационной документации производителя (изготовителя) медицинского изделия"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 descr="Страница в планировщике">
            <a:extLst>
              <a:ext uri="{FF2B5EF4-FFF2-40B4-BE49-F238E27FC236}">
                <a16:creationId xmlns:a16="http://schemas.microsoft.com/office/drawing/2014/main" id="{A0ED36D4-C24F-B815-E4A1-C52168EAF9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366" r="-26140" b="2718"/>
          <a:stretch>
            <a:fillRect/>
          </a:stretch>
        </p:blipFill>
        <p:spPr>
          <a:xfrm>
            <a:off x="1" y="0"/>
            <a:ext cx="6408058" cy="6395173"/>
          </a:xfrm>
          <a:prstGeom prst="rect">
            <a:avLst/>
          </a:prstGeom>
          <a:noFill/>
        </p:spPr>
      </p:pic>
      <p:pic>
        <p:nvPicPr>
          <p:cNvPr id="3" name="Picture 4" descr="Химическая формулы написаны в бумаге">
            <a:extLst>
              <a:ext uri="{FF2B5EF4-FFF2-40B4-BE49-F238E27FC236}">
                <a16:creationId xmlns:a16="http://schemas.microsoft.com/office/drawing/2014/main" id="{F939B4E6-847D-C31F-6CFE-C3F9952E6A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853" r="31309"/>
          <a:stretch>
            <a:fillRect/>
          </a:stretch>
        </p:blipFill>
        <p:spPr>
          <a:xfrm>
            <a:off x="20" y="10"/>
            <a:ext cx="4613255" cy="6395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0550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BE000-F96A-008A-B41D-8364FF5FF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держать формат проведения Российского Конгресса лабораторной медицины с обозначением ключевых направлений и рекомендовать для формирования научной программы IХ РКЛМ следующие основные направления – «Кардиология» и «Хирургия».">
            <a:extLst>
              <a:ext uri="{FF2B5EF4-FFF2-40B4-BE49-F238E27FC236}">
                <a16:creationId xmlns:a16="http://schemas.microsoft.com/office/drawing/2014/main" id="{E1570454-B5B4-C2B5-58A1-0337F7E97D44}"/>
              </a:ext>
            </a:extLst>
          </p:cNvPr>
          <p:cNvSpPr txBox="1"/>
          <p:nvPr/>
        </p:nvSpPr>
        <p:spPr bwMode="auto">
          <a:xfrm>
            <a:off x="449263" y="2082409"/>
            <a:ext cx="5176837" cy="2748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</a:defRPr>
            </a:lvl1pPr>
          </a:lstStyle>
          <a:p>
            <a:pPr>
              <a:lnSpc>
                <a:spcPct val="107000"/>
              </a:lnSpc>
              <a:defRPr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Деятельность:">
            <a:extLst>
              <a:ext uri="{FF2B5EF4-FFF2-40B4-BE49-F238E27FC236}">
                <a16:creationId xmlns:a16="http://schemas.microsoft.com/office/drawing/2014/main" id="{60619639-EF45-69C1-157B-352BCFA66358}"/>
              </a:ext>
            </a:extLst>
          </p:cNvPr>
          <p:cNvSpPr txBox="1"/>
          <p:nvPr/>
        </p:nvSpPr>
        <p:spPr bwMode="auto">
          <a:xfrm>
            <a:off x="931729" y="1793873"/>
            <a:ext cx="3576369" cy="255871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 algn="ctr">
              <a:defRPr/>
            </a:pPr>
            <a:r>
              <a:rPr lang="ru-RU" sz="2000" b="1" spc="15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На принадлежности и расходные материалы требуется </a:t>
            </a:r>
            <a:r>
              <a:rPr lang="ru-RU" sz="2000" b="1" spc="15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</a:t>
            </a:r>
            <a:r>
              <a:rPr lang="ru-RU" sz="2000" b="1" spc="15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algn="ctr">
              <a:defRPr/>
            </a:pPr>
            <a:endParaRPr lang="ru-RU" sz="2000" b="1" spc="15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endParaRPr lang="ru-RU" sz="2000" b="1" spc="15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ru-RU" sz="2000" b="1" spc="15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У меня же есть СТ-1 и реестровая запись</a:t>
            </a:r>
            <a:endParaRPr lang="ru-RU" sz="2000" cap="none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69B60E-4CD7-9C4A-935E-4041880D8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15152"/>
          <a:stretch/>
        </p:blipFill>
        <p:spPr>
          <a:xfrm>
            <a:off x="-6349" y="6187239"/>
            <a:ext cx="12192000" cy="670761"/>
          </a:xfrm>
          <a:prstGeom prst="rect">
            <a:avLst/>
          </a:prstGeom>
        </p:spPr>
      </p:pic>
      <p:pic>
        <p:nvPicPr>
          <p:cNvPr id="2" name="Объект 3" descr="Изображение выглядит как текст, Шрифт, снимок экрана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F728BBD-C004-200E-F13A-6F05573DC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841" y="316024"/>
            <a:ext cx="5740430" cy="5514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205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C3F94-4038-A53D-76D6-4ED7C4B51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06BE9FD-2037-C31B-5EF7-A48524B68D6C}"/>
              </a:ext>
            </a:extLst>
          </p:cNvPr>
          <p:cNvSpPr txBox="1"/>
          <p:nvPr/>
        </p:nvSpPr>
        <p:spPr>
          <a:xfrm>
            <a:off x="1632030" y="2690336"/>
            <a:ext cx="86694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>
                <a:solidFill>
                  <a:srgbClr val="7039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5958424-FC58-6B4F-C3C6-4E8C76E32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97" y="641550"/>
            <a:ext cx="3473453" cy="18833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51AF08-3A87-D015-3F4B-6F34528B7D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" t="9228" r="-234" b="12771"/>
          <a:stretch/>
        </p:blipFill>
        <p:spPr>
          <a:xfrm>
            <a:off x="0" y="4445000"/>
            <a:ext cx="12249149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7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88BC2-16CB-D7DD-B3C0-58009088E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держать формат проведения Российского Конгресса лабораторной медицины с обозначением ключевых направлений и рекомендовать для формирования научной программы IХ РКЛМ следующие основные направления – «Кардиология» и «Хирургия».">
            <a:extLst>
              <a:ext uri="{FF2B5EF4-FFF2-40B4-BE49-F238E27FC236}">
                <a16:creationId xmlns:a16="http://schemas.microsoft.com/office/drawing/2014/main" id="{1A1E5086-F060-70E5-3DA7-D5BFCE4FB58E}"/>
              </a:ext>
            </a:extLst>
          </p:cNvPr>
          <p:cNvSpPr txBox="1"/>
          <p:nvPr/>
        </p:nvSpPr>
        <p:spPr bwMode="auto">
          <a:xfrm>
            <a:off x="449263" y="2082409"/>
            <a:ext cx="5176837" cy="2748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</a:defRPr>
            </a:lvl1pPr>
          </a:lstStyle>
          <a:p>
            <a:pPr>
              <a:lnSpc>
                <a:spcPct val="107000"/>
              </a:lnSpc>
              <a:defRPr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Деятельность:">
            <a:extLst>
              <a:ext uri="{FF2B5EF4-FFF2-40B4-BE49-F238E27FC236}">
                <a16:creationId xmlns:a16="http://schemas.microsoft.com/office/drawing/2014/main" id="{0B2195E9-E313-CFDB-0A12-6B69E37CA1D2}"/>
              </a:ext>
            </a:extLst>
          </p:cNvPr>
          <p:cNvSpPr txBox="1"/>
          <p:nvPr/>
        </p:nvSpPr>
        <p:spPr bwMode="auto">
          <a:xfrm>
            <a:off x="1180618" y="2618258"/>
            <a:ext cx="3252485" cy="122097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 algn="ctr"/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Пункт 2 ПП №620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2B37BAC-161F-B632-1742-E674E1EA7227}"/>
              </a:ext>
            </a:extLst>
          </p:cNvPr>
          <p:cNvSpPr txBox="1">
            <a:spLocks/>
          </p:cNvSpPr>
          <p:nvPr/>
        </p:nvSpPr>
        <p:spPr>
          <a:xfrm>
            <a:off x="8649295" y="3052657"/>
            <a:ext cx="983060" cy="2748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defRPr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27D953-DB3F-A8E2-4192-104BD4C6C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15152"/>
          <a:stretch/>
        </p:blipFill>
        <p:spPr>
          <a:xfrm>
            <a:off x="-6349" y="6187239"/>
            <a:ext cx="12192000" cy="670761"/>
          </a:xfrm>
          <a:prstGeom prst="rect">
            <a:avLst/>
          </a:prstGeom>
        </p:spPr>
      </p:pic>
      <p:pic>
        <p:nvPicPr>
          <p:cNvPr id="2" name="Объект 4">
            <a:extLst>
              <a:ext uri="{FF2B5EF4-FFF2-40B4-BE49-F238E27FC236}">
                <a16:creationId xmlns:a16="http://schemas.microsoft.com/office/drawing/2014/main" id="{5F019D86-FE34-9341-EAD5-1E4FFF56F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27" y="2475682"/>
            <a:ext cx="7194847" cy="190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9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3EB6C-3372-8237-404A-B7A862F69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держать формат проведения Российского Конгресса лабораторной медицины с обозначением ключевых направлений и рекомендовать для формирования научной программы IХ РКЛМ следующие основные направления – «Кардиология» и «Хирургия».">
            <a:extLst>
              <a:ext uri="{FF2B5EF4-FFF2-40B4-BE49-F238E27FC236}">
                <a16:creationId xmlns:a16="http://schemas.microsoft.com/office/drawing/2014/main" id="{226D296B-8C5F-811A-5D73-92F649CC725C}"/>
              </a:ext>
            </a:extLst>
          </p:cNvPr>
          <p:cNvSpPr txBox="1"/>
          <p:nvPr/>
        </p:nvSpPr>
        <p:spPr bwMode="auto">
          <a:xfrm>
            <a:off x="449263" y="2082409"/>
            <a:ext cx="5176837" cy="2748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</a:defRPr>
            </a:lvl1pPr>
          </a:lstStyle>
          <a:p>
            <a:pPr>
              <a:lnSpc>
                <a:spcPct val="107000"/>
              </a:lnSpc>
              <a:defRPr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Деятельность:">
            <a:extLst>
              <a:ext uri="{FF2B5EF4-FFF2-40B4-BE49-F238E27FC236}">
                <a16:creationId xmlns:a16="http://schemas.microsoft.com/office/drawing/2014/main" id="{CE6B8738-7A64-B5DC-5017-7053581360D8}"/>
              </a:ext>
            </a:extLst>
          </p:cNvPr>
          <p:cNvSpPr txBox="1"/>
          <p:nvPr/>
        </p:nvSpPr>
        <p:spPr bwMode="auto">
          <a:xfrm>
            <a:off x="825915" y="1918115"/>
            <a:ext cx="2947402" cy="140942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 algn="ctr">
              <a:defRPr/>
            </a:pPr>
            <a:r>
              <a:rPr lang="ru-RU" sz="4000" cap="none" dirty="0">
                <a:solidFill>
                  <a:srgbClr val="5039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</a:t>
            </a:r>
          </a:p>
          <a:p>
            <a:pPr algn="ctr">
              <a:defRPr/>
            </a:pPr>
            <a:r>
              <a:rPr lang="ru-RU" sz="4000" cap="none" dirty="0">
                <a:solidFill>
                  <a:srgbClr val="5039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607C13-970A-0E05-457F-B56536BDAA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15152"/>
          <a:stretch/>
        </p:blipFill>
        <p:spPr>
          <a:xfrm>
            <a:off x="-6349" y="6187239"/>
            <a:ext cx="12192000" cy="6707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57FEB4-6195-9141-A0CA-602F09A9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621" y="141344"/>
            <a:ext cx="7216116" cy="579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4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BF7C5-A2A1-1D24-7EF4-6E3360967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держать формат проведения Российского Конгресса лабораторной медицины с обозначением ключевых направлений и рекомендовать для формирования научной программы IХ РКЛМ следующие основные направления – «Кардиология» и «Хирургия».">
            <a:extLst>
              <a:ext uri="{FF2B5EF4-FFF2-40B4-BE49-F238E27FC236}">
                <a16:creationId xmlns:a16="http://schemas.microsoft.com/office/drawing/2014/main" id="{492C8A67-3754-EA45-D2F8-32CEF7479C2C}"/>
              </a:ext>
            </a:extLst>
          </p:cNvPr>
          <p:cNvSpPr txBox="1"/>
          <p:nvPr/>
        </p:nvSpPr>
        <p:spPr bwMode="auto">
          <a:xfrm>
            <a:off x="449263" y="2082409"/>
            <a:ext cx="5176837" cy="2748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</a:defRPr>
            </a:lvl1pPr>
          </a:lstStyle>
          <a:p>
            <a:pPr>
              <a:lnSpc>
                <a:spcPct val="107000"/>
              </a:lnSpc>
              <a:defRPr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Деятельность:">
            <a:extLst>
              <a:ext uri="{FF2B5EF4-FFF2-40B4-BE49-F238E27FC236}">
                <a16:creationId xmlns:a16="http://schemas.microsoft.com/office/drawing/2014/main" id="{FE9A030D-3A7D-E97F-5E3C-45129A807EC3}"/>
              </a:ext>
            </a:extLst>
          </p:cNvPr>
          <p:cNvSpPr txBox="1"/>
          <p:nvPr/>
        </p:nvSpPr>
        <p:spPr bwMode="auto">
          <a:xfrm>
            <a:off x="449263" y="1073817"/>
            <a:ext cx="3882683" cy="10404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 algn="ctr">
              <a:defRPr/>
            </a:pPr>
            <a:r>
              <a:rPr lang="ru-RU" sz="4000" cap="none" dirty="0">
                <a:solidFill>
                  <a:srgbClr val="5039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УФАС </a:t>
            </a:r>
            <a:r>
              <a:rPr lang="ru-RU" sz="1800" cap="none" dirty="0">
                <a:solidFill>
                  <a:srgbClr val="5039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МСК/МО</a:t>
            </a:r>
            <a:r>
              <a:rPr lang="en-US" sz="1800" cap="none" dirty="0">
                <a:solidFill>
                  <a:srgbClr val="5039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800" cap="none" dirty="0" err="1">
                <a:solidFill>
                  <a:srgbClr val="5039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</a:t>
            </a:r>
            <a:endParaRPr lang="ru-RU" sz="1800" cap="none" dirty="0">
              <a:solidFill>
                <a:srgbClr val="5039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CEB0AD-0582-D448-39EC-D474F45E0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15152"/>
          <a:stretch/>
        </p:blipFill>
        <p:spPr>
          <a:xfrm>
            <a:off x="-6349" y="6187239"/>
            <a:ext cx="12192000" cy="670761"/>
          </a:xfrm>
          <a:prstGeom prst="rect">
            <a:avLst/>
          </a:prstGeom>
        </p:spPr>
      </p:pic>
      <p:pic>
        <p:nvPicPr>
          <p:cNvPr id="3" name="Объект 4">
            <a:extLst>
              <a:ext uri="{FF2B5EF4-FFF2-40B4-BE49-F238E27FC236}">
                <a16:creationId xmlns:a16="http://schemas.microsoft.com/office/drawing/2014/main" id="{CAD112C1-73B0-CBF3-5B74-3F2E970A1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229" y="3940967"/>
            <a:ext cx="7194847" cy="1906635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7B62298-6675-F7C6-A675-AA40E9E01EAB}"/>
              </a:ext>
            </a:extLst>
          </p:cNvPr>
          <p:cNvCxnSpPr/>
          <p:nvPr/>
        </p:nvCxnSpPr>
        <p:spPr>
          <a:xfrm>
            <a:off x="0" y="3601329"/>
            <a:ext cx="1218565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E329236-E9BF-A419-FAF7-B7D439B600C4}"/>
              </a:ext>
            </a:extLst>
          </p:cNvPr>
          <p:cNvSpPr txBox="1"/>
          <p:nvPr/>
        </p:nvSpPr>
        <p:spPr>
          <a:xfrm>
            <a:off x="7034" y="4522265"/>
            <a:ext cx="445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Ищем слово </a:t>
            </a:r>
            <a:r>
              <a:rPr lang="ru-RU" b="1" i="1" u="sng" dirty="0"/>
              <a:t>«основное» </a:t>
            </a:r>
            <a:r>
              <a:rPr lang="ru-RU" i="1" dirty="0"/>
              <a:t>в единственном числе и заодно указание на </a:t>
            </a:r>
            <a:r>
              <a:rPr lang="ru-RU" b="1" i="1" u="sng" dirty="0"/>
              <a:t>анализатор</a:t>
            </a:r>
            <a:r>
              <a:rPr lang="ru-RU" i="1" dirty="0"/>
              <a:t>…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74EF81-95B1-DC73-1D9E-B69E7C834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756" y="49799"/>
            <a:ext cx="6951320" cy="345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2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еятельность:">
            <a:extLst>
              <a:ext uri="{FF2B5EF4-FFF2-40B4-BE49-F238E27FC236}">
                <a16:creationId xmlns:a16="http://schemas.microsoft.com/office/drawing/2014/main" id="{09E57A97-CE72-4198-858D-5C82DA294BF0}"/>
              </a:ext>
            </a:extLst>
          </p:cNvPr>
          <p:cNvSpPr txBox="1"/>
          <p:nvPr/>
        </p:nvSpPr>
        <p:spPr bwMode="auto">
          <a:xfrm>
            <a:off x="1995611" y="1837218"/>
            <a:ext cx="2238374" cy="40241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 lang="ru-RU" sz="2400" cap="none" dirty="0">
                <a:solidFill>
                  <a:srgbClr val="FA8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Реагенты</a:t>
            </a:r>
          </a:p>
        </p:txBody>
      </p:sp>
      <p:sp>
        <p:nvSpPr>
          <p:cNvPr id="17" name="Деятельность:">
            <a:extLst>
              <a:ext uri="{FF2B5EF4-FFF2-40B4-BE49-F238E27FC236}">
                <a16:creationId xmlns:a16="http://schemas.microsoft.com/office/drawing/2014/main" id="{06C813F3-5289-4E6F-81F4-BCDE297590CF}"/>
              </a:ext>
            </a:extLst>
          </p:cNvPr>
          <p:cNvSpPr txBox="1"/>
          <p:nvPr/>
        </p:nvSpPr>
        <p:spPr bwMode="auto">
          <a:xfrm>
            <a:off x="6626349" y="1883097"/>
            <a:ext cx="5404557" cy="40241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 lang="ru-RU" sz="2400" cap="none" dirty="0">
                <a:solidFill>
                  <a:srgbClr val="FA8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Совместимые расходные материалы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325A96-0F55-4E68-88C5-53724CF8A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15152"/>
          <a:stretch/>
        </p:blipFill>
        <p:spPr>
          <a:xfrm>
            <a:off x="-6349" y="6418404"/>
            <a:ext cx="12192000" cy="43959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9FC124-7311-218E-8C5F-23A51F573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63" y="2266451"/>
            <a:ext cx="4748066" cy="239557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F48A40-9330-E7A0-BA5C-A068502B4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021" y="2266451"/>
            <a:ext cx="5267116" cy="2322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ED2975-EDB4-BFE0-9A5C-266951CBA1FA}"/>
              </a:ext>
            </a:extLst>
          </p:cNvPr>
          <p:cNvSpPr txBox="1"/>
          <p:nvPr/>
        </p:nvSpPr>
        <p:spPr>
          <a:xfrm>
            <a:off x="5544295" y="2928061"/>
            <a:ext cx="584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+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FA29B3-8F85-B9EA-8C4F-80F47F93D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411" y="14873"/>
            <a:ext cx="6671180" cy="1855578"/>
          </a:xfrm>
          <a:prstGeom prst="rect">
            <a:avLst/>
          </a:prstGeom>
        </p:spPr>
      </p:pic>
      <p:sp>
        <p:nvSpPr>
          <p:cNvPr id="7" name="Поддержать формат проведения Российского Конгресса лабораторной медицины с обозначением ключевых направлений и рекомендовать для формирования научной программы IХ РКЛМ следующие основные направления – «Кардиология» и «Хирургия».">
            <a:extLst>
              <a:ext uri="{FF2B5EF4-FFF2-40B4-BE49-F238E27FC236}">
                <a16:creationId xmlns:a16="http://schemas.microsoft.com/office/drawing/2014/main" id="{E95F1E73-BBFB-1C93-5242-F69E02C294B2}"/>
              </a:ext>
            </a:extLst>
          </p:cNvPr>
          <p:cNvSpPr txBox="1"/>
          <p:nvPr/>
        </p:nvSpPr>
        <p:spPr bwMode="auto">
          <a:xfrm>
            <a:off x="437863" y="4715298"/>
            <a:ext cx="4916878" cy="147194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</a:defRPr>
            </a:lvl1pPr>
          </a:lstStyle>
          <a:p>
            <a:pPr>
              <a:lnSpc>
                <a:spcPct val="107000"/>
              </a:lnSpc>
              <a:defRPr/>
            </a:pPr>
            <a:r>
              <a:rPr lang="ru-RU" sz="1000" dirty="0"/>
              <a:t>Пример: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000" dirty="0"/>
              <a:t>Кальций (Ca2+)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000" dirty="0"/>
              <a:t>Магний (Mg2+), ИВД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000" dirty="0"/>
              <a:t>Миоглобин ИВД, реагент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000" dirty="0"/>
              <a:t>Неорганический фосфат (PO43)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000" dirty="0"/>
              <a:t>С-реактивный белок (СРБ)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000" dirty="0"/>
              <a:t>Ферритин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000" dirty="0"/>
              <a:t>Трансферрин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000" dirty="0"/>
              <a:t>Бета-гемолитический стрептококк группы </a:t>
            </a:r>
            <a:r>
              <a:rPr lang="ru-RU" sz="1000" i="1" dirty="0"/>
              <a:t>др.)</a:t>
            </a:r>
            <a:r>
              <a:rPr lang="ru-RU" sz="1000" dirty="0"/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держать формат проведения Российского Конгресса лабораторной медицины с обозначением ключевых направлений и рекомендовать для формирования научной программы IХ РКЛМ следующие основные направления – «Кардиология» и «Хирургия».">
            <a:extLst>
              <a:ext uri="{FF2B5EF4-FFF2-40B4-BE49-F238E27FC236}">
                <a16:creationId xmlns:a16="http://schemas.microsoft.com/office/drawing/2014/main" id="{38921CF5-1FFD-2775-3602-B9EAA421CF87}"/>
              </a:ext>
            </a:extLst>
          </p:cNvPr>
          <p:cNvSpPr txBox="1"/>
          <p:nvPr/>
        </p:nvSpPr>
        <p:spPr bwMode="auto">
          <a:xfrm>
            <a:off x="6487021" y="4632967"/>
            <a:ext cx="4916878" cy="163660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</a:defRPr>
            </a:lvl1pPr>
          </a:lstStyle>
          <a:p>
            <a:pPr>
              <a:lnSpc>
                <a:spcPct val="107000"/>
              </a:lnSpc>
              <a:defRPr/>
            </a:pPr>
            <a:r>
              <a:rPr lang="ru-RU" sz="1000" dirty="0"/>
              <a:t>Пример: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000" dirty="0"/>
              <a:t>Буферный промывающий раствор ИВД,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000" dirty="0"/>
              <a:t>Миоглобин ИВД, калибратор,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000" dirty="0"/>
              <a:t>Множественные аналиты мочи ИВД, калибратор,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000" dirty="0"/>
              <a:t> Множественные аналиты клинической химии ИВД, калибратор, Множественные аналиты клинической химии ИВД, контрольный материал,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000" dirty="0"/>
              <a:t>Множественные аналиты мочи ИВД, калибратор,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000" dirty="0"/>
              <a:t>Стандартный образец для калибровки/контроля лабораторных оптических приборов ИВД, 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BFF93-048C-50CD-1630-CF1F94694DAC}"/>
              </a:ext>
            </a:extLst>
          </p:cNvPr>
          <p:cNvSpPr txBox="1"/>
          <p:nvPr/>
        </p:nvSpPr>
        <p:spPr>
          <a:xfrm>
            <a:off x="0" y="140677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Пример №1</a:t>
            </a:r>
          </a:p>
        </p:txBody>
      </p:sp>
    </p:spTree>
    <p:extLst>
      <p:ext uri="{BB962C8B-B14F-4D97-AF65-F5344CB8AC3E}">
        <p14:creationId xmlns:p14="http://schemas.microsoft.com/office/powerpoint/2010/main" val="319093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24519-718D-2546-1BD8-7917D9398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еятельность:">
            <a:extLst>
              <a:ext uri="{FF2B5EF4-FFF2-40B4-BE49-F238E27FC236}">
                <a16:creationId xmlns:a16="http://schemas.microsoft.com/office/drawing/2014/main" id="{04DE0BC0-B232-5A62-09B9-D6E0E16B5FA7}"/>
              </a:ext>
            </a:extLst>
          </p:cNvPr>
          <p:cNvSpPr txBox="1"/>
          <p:nvPr/>
        </p:nvSpPr>
        <p:spPr bwMode="auto">
          <a:xfrm>
            <a:off x="1929415" y="3137368"/>
            <a:ext cx="1661989" cy="40241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 lang="ru-RU" sz="2400" cap="none" dirty="0">
                <a:solidFill>
                  <a:srgbClr val="FA8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Реагенты</a:t>
            </a:r>
          </a:p>
        </p:txBody>
      </p:sp>
      <p:sp>
        <p:nvSpPr>
          <p:cNvPr id="17" name="Деятельность:">
            <a:extLst>
              <a:ext uri="{FF2B5EF4-FFF2-40B4-BE49-F238E27FC236}">
                <a16:creationId xmlns:a16="http://schemas.microsoft.com/office/drawing/2014/main" id="{3F63B46C-59B1-8381-157B-0554C803648D}"/>
              </a:ext>
            </a:extLst>
          </p:cNvPr>
          <p:cNvSpPr txBox="1"/>
          <p:nvPr/>
        </p:nvSpPr>
        <p:spPr bwMode="auto">
          <a:xfrm>
            <a:off x="6781094" y="3429000"/>
            <a:ext cx="5404557" cy="40241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>
              <a:defRPr/>
            </a:pPr>
            <a:r>
              <a:rPr lang="ru-RU" sz="2400" cap="none" dirty="0">
                <a:solidFill>
                  <a:srgbClr val="FA8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Совместимые расходные материалы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750C72-1D8D-5591-F071-929A2E674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15152"/>
          <a:stretch/>
        </p:blipFill>
        <p:spPr>
          <a:xfrm>
            <a:off x="-6349" y="6418404"/>
            <a:ext cx="12192000" cy="439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2F2140-1598-C0E0-BBBF-907E880D5C9C}"/>
              </a:ext>
            </a:extLst>
          </p:cNvPr>
          <p:cNvSpPr txBox="1"/>
          <p:nvPr/>
        </p:nvSpPr>
        <p:spPr>
          <a:xfrm>
            <a:off x="5511642" y="4031418"/>
            <a:ext cx="584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+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D6F56C-C5A3-52DD-33A4-14A087C83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414" y="4018312"/>
            <a:ext cx="5554830" cy="23175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30BCD7-ADE8-AB5D-67AA-24D95D0F0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80" y="3594029"/>
            <a:ext cx="4573660" cy="26593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9F4E44-E6F6-7025-9204-F07B1A3DE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317" y="0"/>
            <a:ext cx="4938496" cy="28219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F57571-E2FE-E13F-6D9B-B9E9B37DD261}"/>
              </a:ext>
            </a:extLst>
          </p:cNvPr>
          <p:cNvSpPr txBox="1"/>
          <p:nvPr/>
        </p:nvSpPr>
        <p:spPr>
          <a:xfrm>
            <a:off x="112542" y="98475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Пример №2</a:t>
            </a:r>
          </a:p>
        </p:txBody>
      </p:sp>
    </p:spTree>
    <p:extLst>
      <p:ext uri="{BB962C8B-B14F-4D97-AF65-F5344CB8AC3E}">
        <p14:creationId xmlns:p14="http://schemas.microsoft.com/office/powerpoint/2010/main" val="399125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9FFBA-5DAF-0C17-5CA3-7D676771B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еятельность:">
            <a:extLst>
              <a:ext uri="{FF2B5EF4-FFF2-40B4-BE49-F238E27FC236}">
                <a16:creationId xmlns:a16="http://schemas.microsoft.com/office/drawing/2014/main" id="{4ACD1585-EC50-B794-9D37-CA30E2496014}"/>
              </a:ext>
            </a:extLst>
          </p:cNvPr>
          <p:cNvSpPr txBox="1"/>
          <p:nvPr/>
        </p:nvSpPr>
        <p:spPr bwMode="auto">
          <a:xfrm>
            <a:off x="442912" y="151073"/>
            <a:ext cx="11527390" cy="40844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 algn="ctr"/>
            <a:r>
              <a:rPr lang="ru-RU" sz="2400" i="1" dirty="0"/>
              <a:t>Позиция Арбитражного суда г. Москвы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DB9747-BBD9-CDC5-13D8-8496EEE2CB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15152"/>
          <a:stretch/>
        </p:blipFill>
        <p:spPr>
          <a:xfrm>
            <a:off x="-6349" y="6187239"/>
            <a:ext cx="12192000" cy="670761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C770B6C2-6513-4829-B8DB-23ABC09F4B9A}"/>
              </a:ext>
            </a:extLst>
          </p:cNvPr>
          <p:cNvSpPr txBox="1">
            <a:spLocks/>
          </p:cNvSpPr>
          <p:nvPr/>
        </p:nvSpPr>
        <p:spPr>
          <a:xfrm>
            <a:off x="208999" y="942536"/>
            <a:ext cx="11761303" cy="539587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элемент является изделием или материалом, расходуемыми при использовании медицинского изделия, обеспечивающими проведение манипуляций в соответствии с функциональным назначением медицинского изделия, то такой элемент относится к расходным материалам к медицинскому изделию.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расходного материала к медицинскому изделию допускается использование другого медицинского изделия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медицинские изделия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(без исключения), являющиеся предметом закупки, включены в состав одного вида продукции по Общероссийскому классификатору продукции по видам экономической деятельности - код 21.20.23.110 «Реагенты диагностические», которые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неразрывно связаны между собой технологически и функционально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используются совместно и одномоментно с расходными материалами, поэтому их объединение в один лот не нарушает норм материального права.</a:t>
            </a: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закупаемых медицинских изделий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(реагентов) с расходными материалами при проведении исследования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достигается исключительно при их совместном, комплексном и одномоментном применении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(использовании);</a:t>
            </a: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Закупаемые медицинские изделия (реагенты) и совместимые расходные материалы НЕ могут быть предметом раздельных закупок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ввиду необходимости их совместного, комплексного и одномоментного применения.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по себе то обстоятельство, что закупаемые медицинские изделия включены в номенклатурную классификацию и имеют собственный код вида медицинского изделия,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исключает возможность их закупки одним лотом в рамках единой закупочной процедуры,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учитывая, что буквальное толкование положений Постановления № 620 допускает возможность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именно в один лот нескольких видов медицинских изделий с расходными материалами, если они используются совместно как предусмотрено производителем (изготовителем)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вследствие чего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правомерно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включение в объект закупки несколько неразрывно взаимосвязанных и совместно используемых медицинских изделий (реагентов) с совместимыми расходными материалами, имеющими единый характер и функциональное предназначение, а потому подлежащими совместному и одновременному применению;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§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90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EA55546-BB41-467A-A9C5-F2C6C9B691A5}"/>
              </a:ext>
            </a:extLst>
          </p:cNvPr>
          <p:cNvSpPr/>
          <p:nvPr/>
        </p:nvSpPr>
        <p:spPr>
          <a:xfrm>
            <a:off x="1" y="-4168"/>
            <a:ext cx="3024553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держать формат проведения Российского Конгресса лабораторной медицины с обозначением ключевых направлений и рекомендовать для формирования научной программы IХ РКЛМ следующие основные направления – «Кардиология» и «Хирургия».">
            <a:extLst>
              <a:ext uri="{FF2B5EF4-FFF2-40B4-BE49-F238E27FC236}">
                <a16:creationId xmlns:a16="http://schemas.microsoft.com/office/drawing/2014/main" id="{D7E638CA-3DCE-4045-BC01-6AE5C7F5FC78}"/>
              </a:ext>
            </a:extLst>
          </p:cNvPr>
          <p:cNvSpPr txBox="1"/>
          <p:nvPr/>
        </p:nvSpPr>
        <p:spPr bwMode="auto">
          <a:xfrm>
            <a:off x="3151164" y="592261"/>
            <a:ext cx="9040838" cy="566514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</a:defRPr>
            </a:lvl1pPr>
          </a:lstStyle>
          <a:p>
            <a:pPr lvl="0"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арбитражного суда кассационной инстанции от 27.02.2025 по делу № А40-119627/2024 (вступило в законную силу) </a:t>
            </a:r>
          </a:p>
          <a:p>
            <a:pPr lvl="0"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арбитражного суда кассационной инстанции от 18.04.2025 по делу № А40-32310/24 (вступило в законную силу) –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арбитражного суда кассационной инстанции от 23.06.2025 по делу Дело №А40-233495/2024 (вступило в законную силу)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арбитражного суда кассационной инстанции от 27.02.2025 по делу № А40-114735/2024(вступило в законную силу) 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арбитражного суда кассационной инстанции от 14.03.2025 по делу А40-114649/2024 (вступило в законную силу) –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арбитражного суда кассационной инстанции от 12.03.2025 по делу А40-114873/2024 (вступило в законную силу) 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арбитражного суда кассационной инстанции от 22.04.2025 по делу № А40-89334/24 (вступило в законную силу) 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арбитражного суда кассационной инстанции от 25.07.2024 по делу № А40-224018/2023 (вступило в законную силу)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девятого арбитражного апелляционного суда от 02.12.2024 по делу № А40-32310/24 (вступило в законную силу)</a:t>
            </a:r>
          </a:p>
          <a:p>
            <a:pPr lvl="0"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девятого арбитражного апелляционного суда от 18.11.2024 по делу № А40-119627/24 (вступило в законную силу) </a:t>
            </a:r>
          </a:p>
          <a:p>
            <a:pPr lvl="0"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девятого арбитражного апелляционного суда от 31.03.2025 по делу № А40-233495/24 (вступило в законную силу)</a:t>
            </a:r>
          </a:p>
        </p:txBody>
      </p:sp>
      <p:sp>
        <p:nvSpPr>
          <p:cNvPr id="15" name="Деятельность:">
            <a:extLst>
              <a:ext uri="{FF2B5EF4-FFF2-40B4-BE49-F238E27FC236}">
                <a16:creationId xmlns:a16="http://schemas.microsoft.com/office/drawing/2014/main" id="{975EF38B-80D1-4DC6-ACE8-57C131E886C4}"/>
              </a:ext>
            </a:extLst>
          </p:cNvPr>
          <p:cNvSpPr txBox="1"/>
          <p:nvPr/>
        </p:nvSpPr>
        <p:spPr bwMode="auto">
          <a:xfrm>
            <a:off x="3151164" y="82954"/>
            <a:ext cx="8288338" cy="33675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914400">
              <a:lnSpc>
                <a:spcPct val="120000"/>
              </a:lnSpc>
              <a:defRPr sz="3000" cap="all">
                <a:solidFill>
                  <a:srgbClr val="1A61AA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pPr algn="ctr">
              <a:defRPr/>
            </a:pPr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ПРАВОПРИМЕНИТЕЛЬНАЯ ПРАКТИКА</a:t>
            </a:r>
            <a:endParaRPr lang="ru-RU" sz="2000" cap="none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20477A-767D-4A3A-9607-01A3668532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15152"/>
          <a:stretch/>
        </p:blipFill>
        <p:spPr>
          <a:xfrm>
            <a:off x="-6349" y="6265739"/>
            <a:ext cx="12192000" cy="592261"/>
          </a:xfrm>
          <a:prstGeom prst="rect">
            <a:avLst/>
          </a:prstGeom>
        </p:spPr>
      </p:pic>
      <p:pic>
        <p:nvPicPr>
          <p:cNvPr id="2" name="Graphic 15" descr="В яблочко">
            <a:extLst>
              <a:ext uri="{FF2B5EF4-FFF2-40B4-BE49-F238E27FC236}">
                <a16:creationId xmlns:a16="http://schemas.microsoft.com/office/drawing/2014/main" id="{CE882D15-5959-FE33-EAB3-FAF58BB6A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571" y="895374"/>
            <a:ext cx="2235411" cy="2235411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285C0CB-B139-D4FB-6F38-B6669ECE9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77159" y="3130785"/>
            <a:ext cx="3778870" cy="758376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Практика АС </a:t>
            </a:r>
            <a:b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(ч.1)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565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2171</Words>
  <Application>Microsoft Macintosh PowerPoint</Application>
  <PresentationFormat>Широкоэкранный</PresentationFormat>
  <Paragraphs>154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Практика АС  (ч.1)</vt:lpstr>
      <vt:lpstr>Практика АС  (ч.2)</vt:lpstr>
      <vt:lpstr>Презентация PowerPoint</vt:lpstr>
      <vt:lpstr>Практика УФАС</vt:lpstr>
      <vt:lpstr>Презентация PowerPoint</vt:lpstr>
      <vt:lpstr>Получение преференций не ограничивается необходимостью наличия в Регистрационном удостоверении страны/места производства (изготовления) на территории РФ.  «Это и так все знают… зачем нам это»</vt:lpstr>
      <vt:lpstr>ОТСУТСТВИЕ В РЕЕСТРЕ РОССИЙСКОЙ ПРОМЫШЛЕННОЙ ПРОДУКЦИИ ТОВАРА С ХАРАКТЕРИСТИКАМИ, СООТВЕТСТВУЮЩИМИ ПОТРЕБНОСТИ ЗАКАЗЧИКА</vt:lpstr>
      <vt:lpstr>Декларирование (указание) страны происхождения в заявке  =  подтверждение страны происхождения. =  для преференция достаточно указание РФ в РУ на 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365 ProPlus</cp:lastModifiedBy>
  <cp:revision>36</cp:revision>
  <dcterms:created xsi:type="dcterms:W3CDTF">2023-08-29T07:09:27Z</dcterms:created>
  <dcterms:modified xsi:type="dcterms:W3CDTF">2025-10-02T13:05:33Z</dcterms:modified>
</cp:coreProperties>
</file>