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1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95" r:id="rId12"/>
    <p:sldId id="389" r:id="rId13"/>
    <p:sldId id="393" r:id="rId14"/>
    <p:sldId id="392" r:id="rId15"/>
    <p:sldId id="394" r:id="rId16"/>
    <p:sldId id="380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2C70BA"/>
    <a:srgbClr val="33CCFF"/>
    <a:srgbClr val="2871C0"/>
    <a:srgbClr val="A3E7FF"/>
    <a:srgbClr val="B7ECFF"/>
    <a:srgbClr val="71DAFF"/>
    <a:srgbClr val="4B8FD9"/>
    <a:srgbClr val="192D57"/>
    <a:srgbClr val="111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9164" autoAdjust="0"/>
  </p:normalViewPr>
  <p:slideViewPr>
    <p:cSldViewPr snapToGrid="0">
      <p:cViewPr varScale="1">
        <p:scale>
          <a:sx n="102" d="100"/>
          <a:sy n="102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D6D8-F6CA-4F87-93F2-37A72535BDB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F689-E39D-4E46-8B89-4F726D804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8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D8EE1-BE03-442D-8845-73FE2189EC45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E491-1D67-41F1-8EAA-AFD4096A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1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4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3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850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4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6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2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7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9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7679-862C-4E50-858E-FDA1013DA5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9050-4FD2-4961-8EDE-4DC7FC9D5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6259" y="4096364"/>
            <a:ext cx="6751388" cy="15304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Испытания </a:t>
            </a:r>
            <a:r>
              <a:rPr lang="ru-RU" sz="32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интерферентов</a:t>
            </a:r>
            <a:r>
              <a:rPr 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 регистрации ИВД: практика, нормативные подходы и перспективы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6259" y="2359030"/>
            <a:ext cx="5226711" cy="1058333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A3E7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Момыналиев Куват Темиргалиевич</a:t>
            </a:r>
            <a:endParaRPr lang="ru-RU" sz="1600" b="1" dirty="0">
              <a:solidFill>
                <a:srgbClr val="A3E7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 err="1" smtClean="0">
                <a:solidFill>
                  <a:srgbClr val="A3E7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Руковолитель</a:t>
            </a:r>
            <a:r>
              <a:rPr lang="ru-RU" sz="1600" dirty="0" smtClean="0">
                <a:solidFill>
                  <a:srgbClr val="A3E7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научно-практического центра испытаний медицинских изделий</a:t>
            </a:r>
            <a:endParaRPr lang="ru-RU" sz="1600" dirty="0">
              <a:solidFill>
                <a:srgbClr val="A3E7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solidFill>
                  <a:srgbClr val="A3E7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ФГБУ «ВНИИИМТ» Росздравнадзора, </a:t>
            </a:r>
            <a:r>
              <a:rPr lang="ru-RU" sz="1600" dirty="0" smtClean="0">
                <a:solidFill>
                  <a:srgbClr val="A3E7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д.б.н., доцент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ru-RU" sz="1600" dirty="0">
              <a:solidFill>
                <a:srgbClr val="A3E7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solidFill>
                  <a:srgbClr val="A3E7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ru-RU" sz="1600" dirty="0">
              <a:solidFill>
                <a:srgbClr val="A3E7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659" y="0"/>
            <a:ext cx="8041341" cy="15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7356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Подход в России – практика и </a:t>
            </a:r>
            <a:r>
              <a:rPr lang="ru-RU" b="1" dirty="0" smtClean="0"/>
              <a:t>инициативы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01" y="2121146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НЭС (</a:t>
            </a:r>
            <a:r>
              <a:rPr lang="en-US" b="1" dirty="0" smtClean="0"/>
              <a:t>https</a:t>
            </a:r>
            <a:r>
              <a:rPr lang="en-US" b="1" dirty="0"/>
              <a:t>://www.vniiimt.ru/nes/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В 2023 г. Научно-экспертный совет ФГБУ «ВНИИИМТ» утвердил единые подходы к оценке влияния интерферирующих веществ при испытаниях ИВД. Это </a:t>
            </a:r>
            <a:r>
              <a:rPr lang="ru-RU" b="1" dirty="0"/>
              <a:t>фактически отраслевые методические рекомендации</a:t>
            </a:r>
            <a:r>
              <a:rPr lang="ru-RU" dirty="0"/>
              <a:t>, гармонизированные с CLSI EP07. В них обозначены минимальные требования к проведению интерференционных исследований.</a:t>
            </a:r>
          </a:p>
          <a:p>
            <a:pPr lvl="0"/>
            <a:r>
              <a:rPr lang="ru-RU" b="1" dirty="0"/>
              <a:t>Рекомендуемый перечень </a:t>
            </a:r>
            <a:r>
              <a:rPr lang="ru-RU" b="1" dirty="0" err="1"/>
              <a:t>интерферентов</a:t>
            </a:r>
            <a:r>
              <a:rPr lang="ru-RU" b="1" dirty="0"/>
              <a:t>:</a:t>
            </a:r>
            <a:r>
              <a:rPr lang="ru-RU" dirty="0"/>
              <a:t> В </a:t>
            </a:r>
            <a:r>
              <a:rPr lang="ru-RU" dirty="0" smtClean="0"/>
              <a:t>руководстве </a:t>
            </a:r>
            <a:r>
              <a:rPr lang="ru-RU" dirty="0"/>
              <a:t>перечислены типичные </a:t>
            </a:r>
            <a:r>
              <a:rPr lang="ru-RU" b="1" dirty="0"/>
              <a:t>эндогенные помехи</a:t>
            </a:r>
            <a:r>
              <a:rPr lang="ru-RU" dirty="0"/>
              <a:t> (гемолиз — свободный гемоглобин, </a:t>
            </a:r>
            <a:r>
              <a:rPr lang="ru-RU" dirty="0" err="1"/>
              <a:t>липемия</a:t>
            </a:r>
            <a:r>
              <a:rPr lang="ru-RU" dirty="0"/>
              <a:t> — </a:t>
            </a:r>
            <a:r>
              <a:rPr lang="ru-RU" dirty="0" err="1"/>
              <a:t>хилез</a:t>
            </a:r>
            <a:r>
              <a:rPr lang="ru-RU" dirty="0"/>
              <a:t>, </a:t>
            </a:r>
            <a:r>
              <a:rPr lang="ru-RU" dirty="0" err="1"/>
              <a:t>гипербилирубинемия</a:t>
            </a:r>
            <a:r>
              <a:rPr lang="ru-RU" dirty="0"/>
              <a:t>, высокие концентрации общего белка/альбумина и т.д.) и </a:t>
            </a:r>
            <a:r>
              <a:rPr lang="ru-RU" b="1" dirty="0"/>
              <a:t>экзогенные</a:t>
            </a:r>
            <a:r>
              <a:rPr lang="ru-RU" dirty="0"/>
              <a:t> (набор лекарственных препаратов разных классов – например, антибиотики, противовирусные, </a:t>
            </a:r>
            <a:r>
              <a:rPr lang="ru-RU" dirty="0" err="1"/>
              <a:t>цитостатики</a:t>
            </a:r>
            <a:r>
              <a:rPr lang="ru-RU" dirty="0"/>
              <a:t>, высокие дозы витаминов и т.п.), а также вещества, связанные с матрицей образца (консерванты, антикоагулянты, носители). Предписано при </a:t>
            </a:r>
            <a:r>
              <a:rPr lang="ru-RU" dirty="0" err="1"/>
              <a:t>валидации</a:t>
            </a:r>
            <a:r>
              <a:rPr lang="ru-RU" dirty="0"/>
              <a:t> по возможности проверять влияние всех этих факторов.</a:t>
            </a:r>
          </a:p>
          <a:p>
            <a:pPr lvl="0"/>
            <a:r>
              <a:rPr lang="ru-RU" b="1" dirty="0" smtClean="0"/>
              <a:t>Гармонизация </a:t>
            </a:r>
            <a:r>
              <a:rPr lang="ru-RU" b="1" dirty="0"/>
              <a:t>и дальнейшие шаги:</a:t>
            </a:r>
            <a:r>
              <a:rPr lang="ru-RU" dirty="0"/>
              <a:t> Инициатива </a:t>
            </a:r>
            <a:r>
              <a:rPr lang="ru-RU" dirty="0" smtClean="0"/>
              <a:t>направлена </a:t>
            </a:r>
            <a:r>
              <a:rPr lang="ru-RU" dirty="0"/>
              <a:t>на внедрение этих подходов в обязательную практику. Ожидается выпуск официальных методических указаний или стандарта, чтобы все участники (разработчики, лаборатории, эксперты) действовали по единым правилам. Это повысит сопоставимость результатов и качество доказательной базы при регистрации ИВД в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12" y="67621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Разработка национального ГОСТа по оценке </a:t>
            </a:r>
            <a:r>
              <a:rPr lang="ru-RU" b="1" dirty="0" smtClean="0"/>
              <a:t>интерференции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211" y="2249830"/>
            <a:ext cx="11124415" cy="460816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Стандарт </a:t>
            </a:r>
            <a:r>
              <a:rPr lang="ru-RU" dirty="0"/>
              <a:t>разрабатывается ФГБУ «ВНИИИМТ» Росздравнадзора совместно с Федерацией лабораторной </a:t>
            </a:r>
            <a:r>
              <a:rPr lang="ru-RU" dirty="0" smtClean="0"/>
              <a:t>медицины.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В основе проекта стандарта — международные </a:t>
            </a:r>
            <a:r>
              <a:rPr lang="ru-RU" dirty="0" smtClean="0"/>
              <a:t>документы, такие как </a:t>
            </a:r>
            <a:r>
              <a:rPr lang="ru-RU" b="1" dirty="0"/>
              <a:t>CLSI </a:t>
            </a:r>
            <a:r>
              <a:rPr lang="ru-RU" b="1" dirty="0" smtClean="0"/>
              <a:t>EP07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Предлагаемая структура ГОСТ:</a:t>
            </a:r>
          </a:p>
          <a:p>
            <a:pPr lvl="0"/>
            <a:r>
              <a:rPr lang="ru-RU" b="1" dirty="0"/>
              <a:t>Скрининг потенциальных </a:t>
            </a:r>
            <a:r>
              <a:rPr lang="ru-RU" b="1" dirty="0" err="1"/>
              <a:t>интерферентов</a:t>
            </a:r>
            <a:r>
              <a:rPr lang="ru-RU" b="1" dirty="0"/>
              <a:t>.</a:t>
            </a:r>
            <a:r>
              <a:rPr lang="ru-RU" dirty="0"/>
              <a:t> Предварительное выявление веществ, способных влиять на результат измерения.</a:t>
            </a:r>
          </a:p>
          <a:p>
            <a:pPr lvl="0"/>
            <a:r>
              <a:rPr lang="ru-RU" b="1" dirty="0"/>
              <a:t>Критерии допустимого влияния.</a:t>
            </a:r>
            <a:r>
              <a:rPr lang="ru-RU" dirty="0"/>
              <a:t> Установление предельных значений изменения результата, при которых эффект интерференции считается приемлемым.</a:t>
            </a:r>
          </a:p>
          <a:p>
            <a:pPr lvl="0"/>
            <a:r>
              <a:rPr lang="ru-RU" b="1" dirty="0"/>
              <a:t>Расширенное исследование «доза–эффект».</a:t>
            </a:r>
            <a:r>
              <a:rPr lang="ru-RU" dirty="0"/>
              <a:t> Детальное изучение влияния </a:t>
            </a:r>
            <a:r>
              <a:rPr lang="ru-RU" dirty="0" err="1"/>
              <a:t>интерферента</a:t>
            </a:r>
            <a:r>
              <a:rPr lang="ru-RU" dirty="0"/>
              <a:t> при различных концентрациях (оценка зависимости величины эффекта от дозы добавленного вещества).</a:t>
            </a:r>
          </a:p>
          <a:p>
            <a:pPr lvl="0"/>
            <a:r>
              <a:rPr lang="ru-RU" b="1" dirty="0"/>
              <a:t>Статистические подходы и оформление отчётов.</a:t>
            </a:r>
            <a:r>
              <a:rPr lang="ru-RU" dirty="0"/>
              <a:t> Применение унифицированных статистических методов обработки данных и стандартизированное представление результатов в отчётной документации.</a:t>
            </a:r>
          </a:p>
          <a:p>
            <a:pPr marL="0" lvl="0" indent="0">
              <a:buNone/>
            </a:pPr>
            <a:r>
              <a:rPr lang="ru-RU" b="1" dirty="0"/>
              <a:t>Цель разработки стандарта:</a:t>
            </a:r>
            <a:r>
              <a:rPr lang="ru-RU" dirty="0"/>
              <a:t> унификация подходов к оценке интерференции в РФ, обеспечение сопоставимости результатов исследований и повышение надёжности процедуры регистрации новых методов.</a:t>
            </a:r>
          </a:p>
          <a:p>
            <a:pPr marL="0" lvl="0" indent="0">
              <a:buNone/>
            </a:pPr>
            <a:r>
              <a:rPr lang="ru-RU" b="1" dirty="0"/>
              <a:t>Ожидаемые преимущества:</a:t>
            </a:r>
            <a:endParaRPr lang="ru-RU" dirty="0"/>
          </a:p>
          <a:p>
            <a:pPr lvl="0"/>
            <a:r>
              <a:rPr lang="ru-RU" i="1" dirty="0"/>
              <a:t>Для разработчиков:</a:t>
            </a:r>
            <a:r>
              <a:rPr lang="ru-RU" dirty="0"/>
              <a:t> чёткие, понятные требования и снижение количества отказов при регистрации (более прогнозируемое прохождение экспертизы).</a:t>
            </a:r>
          </a:p>
          <a:p>
            <a:r>
              <a:rPr lang="ru-RU" i="1" dirty="0"/>
              <a:t>Для регуляторов:</a:t>
            </a:r>
            <a:r>
              <a:rPr lang="ru-RU" dirty="0"/>
              <a:t> прозрачность экспертизы и унификация критериев оценки результатов, что облегчает принятие решений и повышает объективность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9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122" y="707452"/>
            <a:ext cx="10515600" cy="1325563"/>
          </a:xfrm>
        </p:spPr>
        <p:txBody>
          <a:bodyPr/>
          <a:lstStyle/>
          <a:p>
            <a:r>
              <a:rPr lang="ru-RU" b="1" dirty="0"/>
              <a:t>Международный опыт – FDA (США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3015"/>
            <a:ext cx="11049000" cy="470715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Требования </a:t>
            </a:r>
            <a:r>
              <a:rPr lang="ru-RU" b="1" dirty="0"/>
              <a:t>FDA:</a:t>
            </a:r>
            <a:r>
              <a:rPr lang="ru-RU" dirty="0"/>
              <a:t> Американский регулятор уделяет большое внимание интерференции. В документацию на </a:t>
            </a:r>
            <a:r>
              <a:rPr lang="ru-RU" b="1" dirty="0"/>
              <a:t>510(k)/PMA</a:t>
            </a:r>
            <a:r>
              <a:rPr lang="ru-RU" dirty="0"/>
              <a:t> приложения производитель обязан включить результаты исследований влияния возможных </a:t>
            </a:r>
            <a:r>
              <a:rPr lang="ru-RU" dirty="0" err="1"/>
              <a:t>интерферентов</a:t>
            </a:r>
            <a:r>
              <a:rPr lang="ru-RU" dirty="0"/>
              <a:t> (эндогенных и экзогенных) на точность теста. Для этого, как правило, следуют стандарту CLSI EP07, который официально признан </a:t>
            </a:r>
            <a:r>
              <a:rPr lang="ru-RU" dirty="0" smtClean="0"/>
              <a:t>FDA.</a:t>
            </a:r>
            <a:endParaRPr lang="ru-RU" dirty="0"/>
          </a:p>
          <a:p>
            <a:pPr lvl="0"/>
            <a:r>
              <a:rPr lang="ru-RU" b="1" dirty="0"/>
              <a:t>Пример требований:</a:t>
            </a:r>
            <a:r>
              <a:rPr lang="ru-RU" dirty="0"/>
              <a:t> Для </a:t>
            </a:r>
            <a:r>
              <a:rPr lang="ru-RU" dirty="0" err="1"/>
              <a:t>глюкометров</a:t>
            </a:r>
            <a:r>
              <a:rPr lang="ru-RU" dirty="0"/>
              <a:t> FDA и ISO 15197 требуют проверять влияние распространённых веществ (например, аскорбиновая кислота, парацетамол и др. для глюкозы в крови). Аналогично для других устройств: необходимо продемонстрировать отсутствие значимых сдвигов результатов при присутствии гемолиза, </a:t>
            </a:r>
            <a:r>
              <a:rPr lang="ru-RU" dirty="0" err="1"/>
              <a:t>липемии</a:t>
            </a:r>
            <a:r>
              <a:rPr lang="ru-RU" dirty="0"/>
              <a:t>, билирубина и лекарств, либо указать в инструкции диапазоны, где интерференция отсутствует и где возникает. Если значимое влияние обнаружено, производитель обязан либо усовершенствовать метод, либо ввести ограничения (предупредить пользователей).</a:t>
            </a:r>
          </a:p>
          <a:p>
            <a:pPr lvl="0"/>
            <a:r>
              <a:rPr lang="ru-RU" b="1" dirty="0"/>
              <a:t>Кейс – биотин:</a:t>
            </a:r>
            <a:r>
              <a:rPr lang="ru-RU" dirty="0"/>
              <a:t> В 2017 г. FDA выпустило предупреждение о мешающем влиянии </a:t>
            </a:r>
            <a:r>
              <a:rPr lang="ru-RU" b="1" dirty="0"/>
              <a:t>биотина</a:t>
            </a:r>
            <a:r>
              <a:rPr lang="ru-RU" dirty="0"/>
              <a:t> (витамин B7) на некоторые </a:t>
            </a:r>
            <a:r>
              <a:rPr lang="ru-RU" dirty="0" err="1"/>
              <a:t>иммуноанализы</a:t>
            </a:r>
            <a:r>
              <a:rPr lang="ru-RU" dirty="0"/>
              <a:t>. У пациентов, принимающих </a:t>
            </a:r>
            <a:r>
              <a:rPr lang="ru-RU" b="1" dirty="0"/>
              <a:t>высокие дозы биотина </a:t>
            </a:r>
            <a:r>
              <a:rPr lang="ru-RU" dirty="0"/>
              <a:t>(в составе БАД), наблюдались </a:t>
            </a:r>
            <a:r>
              <a:rPr lang="ru-RU" b="1" dirty="0" err="1" smtClean="0"/>
              <a:t>ложнозаниженные</a:t>
            </a:r>
            <a:r>
              <a:rPr lang="ru-RU" b="1" dirty="0" smtClean="0"/>
              <a:t> </a:t>
            </a:r>
            <a:r>
              <a:rPr lang="ru-RU" b="1" dirty="0"/>
              <a:t>результаты </a:t>
            </a:r>
            <a:r>
              <a:rPr lang="ru-RU" b="1" dirty="0" err="1"/>
              <a:t>тропонина</a:t>
            </a:r>
            <a:r>
              <a:rPr lang="ru-RU" dirty="0"/>
              <a:t>, что привело к диагностической </a:t>
            </a:r>
            <a:r>
              <a:rPr lang="ru-RU" b="1" dirty="0" smtClean="0"/>
              <a:t>ошибке</a:t>
            </a:r>
            <a:r>
              <a:rPr lang="ru-RU" dirty="0" smtClean="0"/>
              <a:t>. </a:t>
            </a:r>
            <a:r>
              <a:rPr lang="ru-RU" dirty="0"/>
              <a:t>FDA потребовало от производителей доработать тест-системы. В последующем обновлённом уведомлении (2019) отмечено, что часть разработчиков успешно устранила </a:t>
            </a:r>
            <a:r>
              <a:rPr lang="ru-RU" dirty="0" err="1"/>
              <a:t>биотиновую</a:t>
            </a:r>
            <a:r>
              <a:rPr lang="ru-RU" dirty="0"/>
              <a:t> интерференцию, однако некоторые анализы всё ещё подвержены </a:t>
            </a:r>
            <a:r>
              <a:rPr lang="ru-RU" dirty="0" smtClean="0"/>
              <a:t>ей. </a:t>
            </a:r>
            <a:r>
              <a:rPr lang="ru-RU" dirty="0"/>
              <a:t>Этот случай подчеркнул важность своевременных исследований </a:t>
            </a:r>
            <a:r>
              <a:rPr lang="ru-RU" dirty="0" err="1"/>
              <a:t>интерферентов</a:t>
            </a:r>
            <a:r>
              <a:rPr lang="ru-RU" dirty="0"/>
              <a:t>: регулятор вплоть до публикации списка уязвимых тестов контролировал решение проблемы.</a:t>
            </a:r>
          </a:p>
          <a:p>
            <a:pPr lvl="0"/>
            <a:r>
              <a:rPr lang="ru-RU" b="1" dirty="0"/>
              <a:t>Вывод:</a:t>
            </a:r>
            <a:r>
              <a:rPr lang="ru-RU" dirty="0"/>
              <a:t> Подход FDA сочетает жёсткие требования к проведению испытаний (ориентир – CLSI EP07) и активный </a:t>
            </a:r>
            <a:r>
              <a:rPr lang="ru-RU" dirty="0" err="1"/>
              <a:t>пострыночный</a:t>
            </a:r>
            <a:r>
              <a:rPr lang="ru-RU" dirty="0"/>
              <a:t> надзор за новыми выявляемыми интерференциями. Всё это направлено на обеспечение безопасности и эффективности диагностических тестов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6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620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Международный опыт – Европа (IVDR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51" y="2129034"/>
            <a:ext cx="11039574" cy="472896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Регламент</a:t>
            </a:r>
            <a:r>
              <a:rPr lang="ru-RU" b="1" dirty="0"/>
              <a:t> EU 2017/746 (IVDR):</a:t>
            </a:r>
            <a:r>
              <a:rPr lang="ru-RU" dirty="0"/>
              <a:t> Новый европейский регламент по ИВД уделяет больше внимания интерференции, чем прежняя директива. В </a:t>
            </a:r>
            <a:r>
              <a:rPr lang="ru-RU" b="1" dirty="0"/>
              <a:t>Основных требованиях</a:t>
            </a:r>
            <a:r>
              <a:rPr lang="ru-RU" dirty="0"/>
              <a:t> (</a:t>
            </a:r>
            <a:r>
              <a:rPr lang="ru-RU" dirty="0" err="1"/>
              <a:t>Annex</a:t>
            </a:r>
            <a:r>
              <a:rPr lang="ru-RU" dirty="0"/>
              <a:t> I) прямо указано: при проектировании и производстве устройства изготовитель </a:t>
            </a:r>
            <a:r>
              <a:rPr lang="ru-RU" b="1" dirty="0"/>
              <a:t>учитывает известные эндогенные и экзогенные интерферирующие вещества и перекрёстные </a:t>
            </a:r>
            <a:r>
              <a:rPr lang="ru-RU" b="1" dirty="0" smtClean="0"/>
              <a:t>реакции</a:t>
            </a:r>
            <a:r>
              <a:rPr lang="ru-RU" dirty="0" smtClean="0"/>
              <a:t>. </a:t>
            </a:r>
            <a:r>
              <a:rPr lang="ru-RU" dirty="0"/>
              <a:t>То есть уже на этапе разработки надо предусмотреть влияние, например, гемолиза, липидов, медикаментов на результаты теста.</a:t>
            </a:r>
          </a:p>
          <a:p>
            <a:pPr lvl="0"/>
            <a:r>
              <a:rPr lang="ru-RU" b="1" dirty="0"/>
              <a:t>Техническая документация:</a:t>
            </a:r>
            <a:r>
              <a:rPr lang="ru-RU" dirty="0"/>
              <a:t> Согласно IVDR, досье (</a:t>
            </a:r>
            <a:r>
              <a:rPr lang="ru-RU" dirty="0" err="1"/>
              <a:t>Annex</a:t>
            </a:r>
            <a:r>
              <a:rPr lang="ru-RU" dirty="0"/>
              <a:t> II) должно содержать отчёт о проведённых </a:t>
            </a:r>
            <a:r>
              <a:rPr lang="ru-RU" b="1" dirty="0"/>
              <a:t>исследованиях интерференции</a:t>
            </a:r>
            <a:r>
              <a:rPr lang="ru-RU" dirty="0"/>
              <a:t> и перекрёстной реактивности, подтверждающих аналитическую специфичность </a:t>
            </a:r>
            <a:r>
              <a:rPr lang="ru-RU" dirty="0" smtClean="0"/>
              <a:t>метода. </a:t>
            </a:r>
            <a:r>
              <a:rPr lang="ru-RU" dirty="0"/>
              <a:t>Это является частью общей оценки эксплуатационных характеристик (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evaluation</a:t>
            </a:r>
            <a:r>
              <a:rPr lang="ru-RU" dirty="0"/>
              <a:t>). Отсутствие таких данных сделает технический файл неполным.</a:t>
            </a:r>
          </a:p>
          <a:p>
            <a:pPr lvl="0"/>
            <a:r>
              <a:rPr lang="ru-RU" b="1" dirty="0"/>
              <a:t>Информация для пользователей:</a:t>
            </a:r>
            <a:r>
              <a:rPr lang="ru-RU" dirty="0"/>
              <a:t> Производитель обязан включить в инструкцию по применению </a:t>
            </a:r>
            <a:r>
              <a:rPr lang="ru-RU" b="1" dirty="0"/>
              <a:t>сведения об интерференции</a:t>
            </a:r>
            <a:r>
              <a:rPr lang="ru-RU" dirty="0"/>
              <a:t>. В разделе ограничений и предупреждений должны перечисляться любые факторы, способные повлиять на результат теста – например, «грубая» визуальная проверка образца (гемолиз, </a:t>
            </a:r>
            <a:r>
              <a:rPr lang="ru-RU" dirty="0" err="1"/>
              <a:t>липемия</a:t>
            </a:r>
            <a:r>
              <a:rPr lang="ru-RU" dirty="0"/>
              <a:t>), прием пациентом определённых препаратов, особенности образца (менструальная кровь, пищевой режим и т.д</a:t>
            </a:r>
            <a:r>
              <a:rPr lang="ru-RU" dirty="0" smtClean="0"/>
              <a:t>.). </a:t>
            </a:r>
            <a:r>
              <a:rPr lang="ru-RU" dirty="0"/>
              <a:t>Таким образом, врач-лаборант или пользователь теста будет предупреждён о ситуациях, когда результат может быть искажён.</a:t>
            </a:r>
          </a:p>
          <a:p>
            <a:pPr lvl="0"/>
            <a:r>
              <a:rPr lang="ru-RU" b="1" dirty="0"/>
              <a:t>Практическая реализация:</a:t>
            </a:r>
            <a:r>
              <a:rPr lang="ru-RU" dirty="0"/>
              <a:t> </a:t>
            </a:r>
            <a:r>
              <a:rPr lang="ru-RU" dirty="0" smtClean="0"/>
              <a:t>Производители</a:t>
            </a:r>
            <a:r>
              <a:rPr lang="ru-RU" dirty="0"/>
              <a:t>, готовя документы под IVDR, обычно проводят испытания по международным методикам (таким как CLSI EP07) чтобы удовлетворить требованию доказательства отсутствия значимого влияния </a:t>
            </a:r>
            <a:r>
              <a:rPr lang="ru-RU" dirty="0" err="1"/>
              <a:t>интерферентов</a:t>
            </a:r>
            <a:r>
              <a:rPr lang="ru-RU" dirty="0"/>
              <a:t>. Нотифицированные органы при аудитах и экспертизе ожидают наличия таких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00276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In </a:t>
            </a:r>
            <a:r>
              <a:rPr lang="ru-RU" b="1" dirty="0" err="1"/>
              <a:t>silico</a:t>
            </a:r>
            <a:r>
              <a:rPr lang="ru-RU" b="1" dirty="0"/>
              <a:t> подход к </a:t>
            </a:r>
            <a:r>
              <a:rPr lang="ru-RU" b="1" dirty="0" smtClean="0"/>
              <a:t>интерференции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3332"/>
            <a:ext cx="11209256" cy="499466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Концепция </a:t>
            </a:r>
            <a:r>
              <a:rPr lang="ru-RU" b="1" dirty="0"/>
              <a:t>in </a:t>
            </a:r>
            <a:r>
              <a:rPr lang="ru-RU" b="1" dirty="0" err="1"/>
              <a:t>silico</a:t>
            </a:r>
            <a:r>
              <a:rPr lang="ru-RU" b="1" dirty="0"/>
              <a:t>:</a:t>
            </a:r>
            <a:r>
              <a:rPr lang="ru-RU" dirty="0"/>
              <a:t> Использование компьютерного моделирования и анализа данных для предсказания возможной интерференции. Такой подход позволяет на ранних стадиях </a:t>
            </a:r>
            <a:r>
              <a:rPr lang="ru-RU" b="1" dirty="0"/>
              <a:t>выявлять потенциальные перекрёстные реакции</a:t>
            </a:r>
            <a:r>
              <a:rPr lang="ru-RU" dirty="0"/>
              <a:t> или помехи, не выполняя сразу трудоёмких физических экспериментов. In </a:t>
            </a:r>
            <a:r>
              <a:rPr lang="ru-RU" dirty="0" err="1"/>
              <a:t>silico</a:t>
            </a:r>
            <a:r>
              <a:rPr lang="ru-RU" dirty="0"/>
              <a:t> методы не заменяют полностью лабораторные испытания, но помогают оптимизировать их, сконцентрировавшись на наиболее вероятных проблемах.</a:t>
            </a:r>
          </a:p>
          <a:p>
            <a:pPr lvl="0"/>
            <a:r>
              <a:rPr lang="ru-RU" b="1" dirty="0"/>
              <a:t>Примеры применения:</a:t>
            </a:r>
            <a:endParaRPr lang="ru-RU" dirty="0"/>
          </a:p>
          <a:p>
            <a:pPr lvl="0"/>
            <a:r>
              <a:rPr lang="ru-RU" i="1" dirty="0"/>
              <a:t>Молекулярные (ПЦР) тесты:</a:t>
            </a:r>
            <a:r>
              <a:rPr lang="ru-RU" dirty="0"/>
              <a:t> проверка </a:t>
            </a:r>
            <a:r>
              <a:rPr lang="ru-RU" dirty="0" err="1"/>
              <a:t>праймеров</a:t>
            </a:r>
            <a:r>
              <a:rPr lang="ru-RU" dirty="0"/>
              <a:t> и зондов </a:t>
            </a:r>
            <a:r>
              <a:rPr lang="ru-RU" b="1" dirty="0"/>
              <a:t>в базах геномных последовательностей</a:t>
            </a:r>
            <a:r>
              <a:rPr lang="ru-RU" dirty="0"/>
              <a:t> на отсутствие совпадений с нежелательными мишенями. Такой виртуальный скрининг выявляет потенциальную перекрёстную реактивность с микрофлорой или другими возбудителями. Например, регуляторы допускают для редких патогенов вместо реального исследования провести только </a:t>
            </a:r>
            <a:r>
              <a:rPr lang="ru-RU" b="1" dirty="0"/>
              <a:t>in </a:t>
            </a:r>
            <a:r>
              <a:rPr lang="ru-RU" b="1" dirty="0" err="1"/>
              <a:t>silico</a:t>
            </a:r>
            <a:r>
              <a:rPr lang="ru-RU" b="1" dirty="0"/>
              <a:t> анализ последовательностей</a:t>
            </a:r>
            <a:r>
              <a:rPr lang="ru-RU" dirty="0"/>
              <a:t> на отсутствие </a:t>
            </a:r>
            <a:r>
              <a:rPr lang="ru-RU" dirty="0" smtClean="0"/>
              <a:t>гомологии.</a:t>
            </a:r>
            <a:endParaRPr lang="ru-RU" dirty="0"/>
          </a:p>
          <a:p>
            <a:pPr lvl="0"/>
            <a:r>
              <a:rPr lang="ru-RU" i="1" dirty="0" err="1"/>
              <a:t>Иммуноанализы</a:t>
            </a:r>
            <a:r>
              <a:rPr lang="ru-RU" i="1" dirty="0"/>
              <a:t>:</a:t>
            </a:r>
            <a:r>
              <a:rPr lang="ru-RU" dirty="0"/>
              <a:t> компьютерный анализ структуры антител/антигенов – поиск участков, которые могут </a:t>
            </a:r>
            <a:r>
              <a:rPr lang="ru-RU" dirty="0" err="1"/>
              <a:t>неспецифически</a:t>
            </a:r>
            <a:r>
              <a:rPr lang="ru-RU" dirty="0"/>
              <a:t> связывать сходные молекулы. Используются базы данных белковых последовательностей, 3D-моделирование </a:t>
            </a:r>
            <a:r>
              <a:rPr lang="ru-RU" dirty="0" err="1"/>
              <a:t>эпитопов</a:t>
            </a:r>
            <a:r>
              <a:rPr lang="ru-RU" dirty="0"/>
              <a:t>. Это помогает предсказать, какие вещества (например, лекарство, схожее по структуре с целевым метаболитом) могут давать ложноположительную реакцию.</a:t>
            </a:r>
          </a:p>
          <a:p>
            <a:pPr lvl="0"/>
            <a:r>
              <a:rPr lang="ru-RU" b="1" dirty="0"/>
              <a:t>Признание регуляторами:</a:t>
            </a:r>
            <a:r>
              <a:rPr lang="ru-RU" dirty="0"/>
              <a:t> Международные рекомендации начинают включать in </a:t>
            </a:r>
            <a:r>
              <a:rPr lang="ru-RU" dirty="0" err="1"/>
              <a:t>silico</a:t>
            </a:r>
            <a:r>
              <a:rPr lang="ru-RU" dirty="0"/>
              <a:t> наряду с традиционными методами. Например, шаблон подачи документов </a:t>
            </a:r>
            <a:r>
              <a:rPr lang="ru-RU" dirty="0" smtClean="0"/>
              <a:t> </a:t>
            </a:r>
            <a:r>
              <a:rPr lang="ru-RU" dirty="0"/>
              <a:t>(TGA, Австралия) упоминает, что раздел по аналитической специфичности может содержать как данные физических тестов интерференции, так и </a:t>
            </a:r>
            <a:r>
              <a:rPr lang="ru-RU" b="1" dirty="0"/>
              <a:t>in </a:t>
            </a:r>
            <a:r>
              <a:rPr lang="ru-RU" b="1" dirty="0" err="1"/>
              <a:t>silico</a:t>
            </a:r>
            <a:r>
              <a:rPr lang="ru-RU" b="1" dirty="0"/>
              <a:t> исследования</a:t>
            </a:r>
            <a:r>
              <a:rPr lang="ru-RU" dirty="0"/>
              <a:t> при </a:t>
            </a:r>
            <a:r>
              <a:rPr lang="ru-RU" dirty="0" smtClean="0"/>
              <a:t>необходимости. </a:t>
            </a:r>
            <a:r>
              <a:rPr lang="ru-RU" dirty="0"/>
              <a:t>FDA в отдельных ситуациях соглашается принять доказательства на основе только in </a:t>
            </a:r>
            <a:r>
              <a:rPr lang="ru-RU" dirty="0" err="1"/>
              <a:t>silico</a:t>
            </a:r>
            <a:r>
              <a:rPr lang="ru-RU" dirty="0"/>
              <a:t> (например, если живые организмы-тесты невозможно получить</a:t>
            </a:r>
            <a:r>
              <a:rPr lang="ru-RU" dirty="0" smtClean="0"/>
              <a:t>), </a:t>
            </a:r>
            <a:r>
              <a:rPr lang="ru-RU" dirty="0"/>
              <a:t>однако обычно требует дополнить их результатами </a:t>
            </a:r>
            <a:r>
              <a:rPr lang="ru-RU" i="1" dirty="0"/>
              <a:t>in vitro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Перспективы:</a:t>
            </a:r>
            <a:r>
              <a:rPr lang="ru-RU" dirty="0"/>
              <a:t> In </a:t>
            </a:r>
            <a:r>
              <a:rPr lang="ru-RU" dirty="0" err="1"/>
              <a:t>silico</a:t>
            </a:r>
            <a:r>
              <a:rPr lang="ru-RU" dirty="0"/>
              <a:t> подход уже экономит ресурсы – с его помощью компании могут протестировать сотни потенциальных </a:t>
            </a:r>
            <a:r>
              <a:rPr lang="ru-RU" dirty="0" err="1"/>
              <a:t>интерферентов</a:t>
            </a:r>
            <a:r>
              <a:rPr lang="ru-RU" dirty="0"/>
              <a:t> виртуально и отобрать наиболее «рискованные» для последующих реальных испытаний. По мере накопления баз данных о ранее выявленных интерференциях (</a:t>
            </a:r>
            <a:r>
              <a:rPr lang="ru-RU" dirty="0" err="1"/>
              <a:t>case</a:t>
            </a:r>
            <a:r>
              <a:rPr lang="ru-RU" dirty="0"/>
              <a:t> </a:t>
            </a:r>
            <a:r>
              <a:rPr lang="ru-RU" dirty="0" err="1"/>
              <a:t>reports</a:t>
            </a:r>
            <a:r>
              <a:rPr lang="ru-RU" dirty="0"/>
              <a:t>) возможно создание экспертных систем, прогнозирующих помехи для новых IVD. Это особенно актуально с появлением множества новых лекарственных препаратов и биомаркеров – компьютерный анализ поможет быстрее обнаружить, с чем новый тест может конфликтовать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7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101"/>
            <a:ext cx="10992439" cy="5032375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/>
              <a:t>Интерференция</a:t>
            </a:r>
            <a:r>
              <a:rPr lang="ru-RU" sz="1600" dirty="0" smtClean="0"/>
              <a:t> </a:t>
            </a:r>
            <a:r>
              <a:rPr lang="ru-RU" sz="1600" dirty="0"/>
              <a:t>– значимый фактор, влияющий на точность и достоверность лабораторных исследований. Её оценка при разработке и </a:t>
            </a:r>
            <a:r>
              <a:rPr lang="ru-RU" sz="1600" dirty="0" err="1"/>
              <a:t>валидации</a:t>
            </a:r>
            <a:r>
              <a:rPr lang="ru-RU" sz="1600" dirty="0"/>
              <a:t> ИВД крайне важна для обеспечения безопасности пациентов и правильной клинической интерпретации результатов. Незамеченная интерференция может привести к </a:t>
            </a:r>
            <a:r>
              <a:rPr lang="ru-RU" sz="1600" b="1" dirty="0"/>
              <a:t>диагностическим ошибкам</a:t>
            </a:r>
            <a:r>
              <a:rPr lang="ru-RU" sz="1600" dirty="0"/>
              <a:t>, поэтому пренебречь этими испытаниями нельзя.</a:t>
            </a:r>
          </a:p>
          <a:p>
            <a:pPr lvl="0"/>
            <a:r>
              <a:rPr lang="ru-RU" sz="1600" b="1" dirty="0"/>
              <a:t>Стандартизованный подход:</a:t>
            </a:r>
            <a:r>
              <a:rPr lang="ru-RU" sz="1600" dirty="0"/>
              <a:t> Современные протоколы (как CLSI EP07) дают чёткий алгоритм: сначала выявить потенциальные </a:t>
            </a:r>
            <a:r>
              <a:rPr lang="ru-RU" sz="1600" dirty="0" err="1"/>
              <a:t>интерференты</a:t>
            </a:r>
            <a:r>
              <a:rPr lang="ru-RU" sz="1600" dirty="0"/>
              <a:t> (скрининг), затем количественно оценить влияние значимых помех (расширенное исследование). Использование </a:t>
            </a:r>
            <a:r>
              <a:rPr lang="ru-RU" sz="1600" b="1" dirty="0"/>
              <a:t>клинически обоснованного критерия </a:t>
            </a:r>
            <a:r>
              <a:rPr lang="ru-RU" sz="1600" b="1" dirty="0" err="1"/>
              <a:t>Dmax</a:t>
            </a:r>
            <a:r>
              <a:rPr lang="ru-RU" sz="1600" dirty="0"/>
              <a:t> позволяет сфокусироваться именно на тех изменениях, которые имеют значение для </a:t>
            </a:r>
            <a:r>
              <a:rPr lang="ru-RU" sz="1600" dirty="0" smtClean="0"/>
              <a:t>врача. </a:t>
            </a:r>
            <a:r>
              <a:rPr lang="ru-RU" sz="1600" dirty="0"/>
              <a:t>Такой подход обеспечивает баланс между чувствительностью обнаружения помех и практической значимостью выводов.</a:t>
            </a:r>
          </a:p>
          <a:p>
            <a:pPr lvl="0"/>
            <a:r>
              <a:rPr lang="ru-RU" sz="1600" b="1" dirty="0"/>
              <a:t>Регуляторные тенденции:</a:t>
            </a:r>
            <a:r>
              <a:rPr lang="ru-RU" sz="1600" dirty="0"/>
              <a:t> В мире (США, ЕС) наблюдается ужесточение требований к проведению интерференционных исследований. Регуляторы ожидают, что </a:t>
            </a:r>
            <a:r>
              <a:rPr lang="ru-RU" sz="1600" b="1" dirty="0"/>
              <a:t>каждый производитель ИВД</a:t>
            </a:r>
            <a:r>
              <a:rPr lang="ru-RU" sz="1600" dirty="0"/>
              <a:t> подтвердит устойчивость своего метода к влиянию распространённых факторов (гемолиз, липиды, билирубин, лекарства и т.д.) или честно укажет ограничения. Российская система также движется в этом направлении: разработаны </a:t>
            </a:r>
            <a:r>
              <a:rPr lang="ru-RU" sz="1600" dirty="0" smtClean="0"/>
              <a:t>рекомендации</a:t>
            </a:r>
            <a:r>
              <a:rPr lang="ru-RU" sz="1600" dirty="0"/>
              <a:t>, приводящие отечественную практику в соответствие с международной.</a:t>
            </a:r>
          </a:p>
          <a:p>
            <a:pPr lvl="0"/>
            <a:r>
              <a:rPr lang="ru-RU" sz="1600" b="1" dirty="0"/>
              <a:t>Рекомендации и перспективы:</a:t>
            </a:r>
            <a:r>
              <a:rPr lang="ru-RU" sz="1600" dirty="0"/>
              <a:t> Производителям следует закладывать исследования интерференции на ранних этапах R&amp;D и использовать лучшие мировые практики (CLSI, ISO). В нормативном поле России целесообразно закрепить унифицированные </a:t>
            </a:r>
            <a:r>
              <a:rPr lang="ru-RU" sz="1600" dirty="0" smtClean="0"/>
              <a:t>требования, </a:t>
            </a:r>
            <a:r>
              <a:rPr lang="ru-RU" sz="1600" dirty="0"/>
              <a:t>чтобы при регистрации все ИВД проходили </a:t>
            </a:r>
            <a:r>
              <a:rPr lang="ru-RU" sz="1600" b="1" dirty="0"/>
              <a:t>однотипную проверку специфичности</a:t>
            </a:r>
            <a:r>
              <a:rPr lang="ru-RU" sz="1600" dirty="0"/>
              <a:t>. В будущем – расширение каталогов известных </a:t>
            </a:r>
            <a:r>
              <a:rPr lang="ru-RU" sz="1600" dirty="0" err="1"/>
              <a:t>интерферентов</a:t>
            </a:r>
            <a:r>
              <a:rPr lang="ru-RU" sz="1600" dirty="0"/>
              <a:t>, </a:t>
            </a:r>
            <a:r>
              <a:rPr lang="ru-RU" sz="1600" dirty="0" smtClean="0"/>
              <a:t>применение </a:t>
            </a:r>
            <a:r>
              <a:rPr lang="ru-RU" sz="1600" dirty="0"/>
              <a:t>in </a:t>
            </a:r>
            <a:r>
              <a:rPr lang="ru-RU" sz="1600" dirty="0" err="1"/>
              <a:t>silico</a:t>
            </a:r>
            <a:r>
              <a:rPr lang="ru-RU" sz="1600" dirty="0"/>
              <a:t> инструментов – всё это позволит быстрее выявлять и устранять проблемы интерференции, повышая качество лабораторной диагностики в целом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489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/>
          <p:cNvSpPr txBox="1">
            <a:spLocks/>
          </p:cNvSpPr>
          <p:nvPr/>
        </p:nvSpPr>
        <p:spPr>
          <a:xfrm>
            <a:off x="2595643" y="644117"/>
            <a:ext cx="6208231" cy="22056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37160" algn="ctr" defTabSz="685800">
              <a:spcAft>
                <a:spcPts val="225"/>
              </a:spcAft>
              <a:buClr>
                <a:srgbClr val="F14124">
                  <a:lumMod val="75000"/>
                </a:srgbClr>
              </a:buClr>
              <a:defRPr/>
            </a:pPr>
            <a:endParaRPr lang="ru-RU" sz="1650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/>
            </a:endParaRPr>
          </a:p>
          <a:p>
            <a:pPr marL="34290" indent="0" algn="ctr" defTabSz="685800">
              <a:spcAft>
                <a:spcPts val="225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650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/>
            </a:endParaRPr>
          </a:p>
          <a:p>
            <a:pPr marL="34290" indent="0" algn="ctr" defTabSz="685800">
              <a:spcAft>
                <a:spcPts val="225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7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СПАСИБО ЗА ВНИМАНИЕ!</a:t>
            </a:r>
          </a:p>
          <a:p>
            <a:pPr marL="34290" indent="0" algn="ctr" defTabSz="685800">
              <a:spcAft>
                <a:spcPts val="225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lang="ru-RU" sz="27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rebuchet MS"/>
            </a:endParaRPr>
          </a:p>
          <a:p>
            <a:pPr marL="34290" indent="0" algn="ctr" defTabSz="685800">
              <a:spcAft>
                <a:spcPts val="225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en-US" sz="18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rebuchet MS"/>
              </a:rPr>
              <a:t>WWW.VNIIIMT.RU</a:t>
            </a:r>
            <a:endParaRPr lang="ru-RU" sz="15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rebuchet M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3079" y="5177383"/>
            <a:ext cx="7564395" cy="1286854"/>
          </a:xfrm>
          <a:prstGeom prst="rect">
            <a:avLst/>
          </a:prstGeom>
          <a:solidFill>
            <a:srgbClr val="B7DBFF">
              <a:alpha val="26000"/>
            </a:srgbClr>
          </a:solidFill>
          <a:ln w="9525" cap="flat" cmpd="sng" algn="ctr">
            <a:noFill/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info@vniiimt.ru</a:t>
            </a:r>
            <a:endParaRPr lang="ru-RU" sz="21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195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62" y="1905685"/>
            <a:ext cx="3003572" cy="3003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0" y="1882817"/>
            <a:ext cx="3131458" cy="31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22" y="5371857"/>
            <a:ext cx="2661678" cy="1486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2" y="625101"/>
            <a:ext cx="10515600" cy="1325563"/>
          </a:xfrm>
        </p:spPr>
        <p:txBody>
          <a:bodyPr/>
          <a:lstStyle/>
          <a:p>
            <a:r>
              <a:rPr lang="ru-RU" b="1" dirty="0"/>
              <a:t>Значение </a:t>
            </a:r>
            <a:r>
              <a:rPr lang="ru-RU" b="1" dirty="0" smtClean="0"/>
              <a:t>интерференции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653" y="2022848"/>
            <a:ext cx="10618694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Аналитическая </a:t>
            </a:r>
            <a:r>
              <a:rPr lang="ru-RU" b="1" dirty="0"/>
              <a:t>интерференция, </a:t>
            </a:r>
            <a:r>
              <a:rPr lang="ru-RU" b="1" dirty="0" smtClean="0"/>
              <a:t>интерференция</a:t>
            </a:r>
            <a:r>
              <a:rPr lang="ru-RU" dirty="0" smtClean="0"/>
              <a:t>: </a:t>
            </a:r>
            <a:r>
              <a:rPr lang="ru-RU" dirty="0"/>
              <a:t>Систематическое влияние на </a:t>
            </a:r>
            <a:r>
              <a:rPr lang="ru-RU" i="1" dirty="0"/>
              <a:t>измерение</a:t>
            </a:r>
            <a:r>
              <a:rPr lang="ru-RU" dirty="0"/>
              <a:t> </a:t>
            </a:r>
            <a:r>
              <a:rPr lang="ru-RU" dirty="0" smtClean="0"/>
              <a:t>вызванное </a:t>
            </a:r>
            <a:r>
              <a:rPr lang="ru-RU" dirty="0"/>
              <a:t>влияющей величиной, которая сама не вызывает сигнала в </a:t>
            </a:r>
            <a:r>
              <a:rPr lang="ru-RU" i="1" dirty="0"/>
              <a:t>измерительной системе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/>
              <a:t>но вызывает усиление или подавление значения показаний</a:t>
            </a:r>
            <a:r>
              <a:rPr lang="ru-RU" dirty="0" smtClean="0"/>
              <a:t>. (</a:t>
            </a:r>
            <a:r>
              <a:rPr lang="ru-RU" dirty="0"/>
              <a:t>3.2.2 </a:t>
            </a:r>
            <a:r>
              <a:rPr lang="ru-RU" dirty="0"/>
              <a:t>ГОСТ Р ИСО </a:t>
            </a:r>
            <a:r>
              <a:rPr lang="ru-RU" dirty="0" smtClean="0"/>
              <a:t>18113-1-2024)</a:t>
            </a:r>
          </a:p>
          <a:p>
            <a:r>
              <a:rPr lang="ru-RU" b="1" dirty="0" smtClean="0"/>
              <a:t>Интерференция </a:t>
            </a:r>
            <a:r>
              <a:rPr lang="ru-RU" dirty="0"/>
              <a:t>– влияние постороннего вещества в образце на результат измерения аналита, вызывающее систематическую ошибку измерения (смещение). Это ключевой аспект аналитической специфичности метода.</a:t>
            </a:r>
          </a:p>
          <a:p>
            <a:r>
              <a:rPr lang="ru-RU" dirty="0" smtClean="0"/>
              <a:t>Источники </a:t>
            </a:r>
            <a:r>
              <a:rPr lang="ru-RU" b="1" dirty="0"/>
              <a:t>интерференции</a:t>
            </a:r>
            <a:r>
              <a:rPr lang="ru-RU" dirty="0"/>
              <a:t> бывают </a:t>
            </a:r>
            <a:r>
              <a:rPr lang="ru-RU" b="1" dirty="0"/>
              <a:t>эндогенные</a:t>
            </a:r>
            <a:r>
              <a:rPr lang="ru-RU" dirty="0"/>
              <a:t> (например, гемолиз – разрушение эритроцитов, </a:t>
            </a:r>
            <a:r>
              <a:rPr lang="ru-RU" dirty="0" err="1"/>
              <a:t>липемия</a:t>
            </a:r>
            <a:r>
              <a:rPr lang="ru-RU" dirty="0"/>
              <a:t> – избыточные липиды, </a:t>
            </a:r>
            <a:r>
              <a:rPr lang="ru-RU" dirty="0" err="1"/>
              <a:t>гипербилирубинемия</a:t>
            </a:r>
            <a:r>
              <a:rPr lang="ru-RU" dirty="0"/>
              <a:t>) и</a:t>
            </a:r>
            <a:r>
              <a:rPr lang="ru-RU" b="1" dirty="0"/>
              <a:t> экзогенные </a:t>
            </a:r>
            <a:r>
              <a:rPr lang="ru-RU" dirty="0"/>
              <a:t>(вводимые вещества: лекарства, добавки, консерванты и др.).</a:t>
            </a:r>
          </a:p>
          <a:p>
            <a:r>
              <a:rPr lang="ru-RU" b="1" dirty="0" smtClean="0"/>
              <a:t>Интерференция </a:t>
            </a:r>
            <a:r>
              <a:rPr lang="ru-RU" dirty="0"/>
              <a:t>может приводить к существенным искажениям результатов. Пример: </a:t>
            </a:r>
            <a:r>
              <a:rPr lang="ru-RU" b="1" dirty="0"/>
              <a:t>гемолиз </a:t>
            </a:r>
            <a:r>
              <a:rPr lang="ru-RU" dirty="0"/>
              <a:t>в образце вызывает ложное </a:t>
            </a:r>
            <a:r>
              <a:rPr lang="ru-RU" b="1" dirty="0"/>
              <a:t>повышение активности АСТ, АЛТ, калия и снижение уровней ГГТП, </a:t>
            </a:r>
            <a:r>
              <a:rPr lang="ru-RU" b="1" dirty="0" smtClean="0"/>
              <a:t>ЩФ</a:t>
            </a:r>
            <a:r>
              <a:rPr lang="ru-RU" dirty="0" smtClean="0"/>
              <a:t> </a:t>
            </a:r>
            <a:r>
              <a:rPr lang="ru-RU" dirty="0"/>
              <a:t>– такие ошибки опасны для </a:t>
            </a:r>
            <a:r>
              <a:rPr lang="ru-RU" dirty="0" smtClean="0"/>
              <a:t>пациента (</a:t>
            </a:r>
            <a:r>
              <a:rPr lang="ru-RU" dirty="0" err="1" smtClean="0"/>
              <a:t>Кишкун</a:t>
            </a:r>
            <a:r>
              <a:rPr lang="ru-RU" dirty="0" smtClean="0"/>
              <a:t> А.А., 2013).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28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41" y="679356"/>
            <a:ext cx="11120718" cy="1325563"/>
          </a:xfrm>
        </p:spPr>
        <p:txBody>
          <a:bodyPr>
            <a:normAutofit/>
          </a:bodyPr>
          <a:lstStyle/>
          <a:p>
            <a:r>
              <a:rPr lang="ru-RU" b="1" dirty="0"/>
              <a:t>Методология CLSI EP07 – </a:t>
            </a:r>
            <a:r>
              <a:rPr lang="ru-RU" b="1" dirty="0" err="1"/>
              <a:t>скрининговое</a:t>
            </a:r>
            <a:r>
              <a:rPr lang="ru-RU" b="1" dirty="0"/>
              <a:t> </a:t>
            </a:r>
            <a:r>
              <a:rPr lang="ru-RU" b="1" dirty="0" smtClean="0"/>
              <a:t>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491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CLSI </a:t>
            </a:r>
            <a:r>
              <a:rPr lang="ru-RU" b="1" dirty="0"/>
              <a:t>EP07</a:t>
            </a:r>
            <a:r>
              <a:rPr lang="ru-RU" dirty="0"/>
              <a:t> (</a:t>
            </a:r>
            <a:r>
              <a:rPr lang="ru-RU" dirty="0" err="1"/>
              <a:t>Interference</a:t>
            </a:r>
            <a:r>
              <a:rPr lang="ru-RU" dirty="0"/>
              <a:t> </a:t>
            </a:r>
            <a:r>
              <a:rPr lang="ru-RU" dirty="0" err="1"/>
              <a:t>Testing</a:t>
            </a:r>
            <a:r>
              <a:rPr lang="ru-RU" dirty="0"/>
              <a:t> in </a:t>
            </a:r>
            <a:r>
              <a:rPr lang="ru-RU" dirty="0" err="1"/>
              <a:t>Clinical</a:t>
            </a:r>
            <a:r>
              <a:rPr lang="ru-RU" dirty="0"/>
              <a:t> </a:t>
            </a:r>
            <a:r>
              <a:rPr lang="ru-RU" dirty="0" err="1"/>
              <a:t>Chemistry</a:t>
            </a:r>
            <a:r>
              <a:rPr lang="ru-RU" dirty="0"/>
              <a:t>, 3rd </a:t>
            </a:r>
            <a:r>
              <a:rPr lang="ru-RU" dirty="0" err="1"/>
              <a:t>Ed</a:t>
            </a:r>
            <a:r>
              <a:rPr lang="ru-RU" dirty="0"/>
              <a:t>., </a:t>
            </a:r>
            <a:r>
              <a:rPr lang="ru-RU" dirty="0" smtClean="0"/>
              <a:t>2018) </a:t>
            </a:r>
            <a:r>
              <a:rPr lang="ru-RU" dirty="0"/>
              <a:t>– международный </a:t>
            </a:r>
            <a:r>
              <a:rPr lang="ru-RU" dirty="0" smtClean="0"/>
              <a:t>руководство </a:t>
            </a:r>
            <a:r>
              <a:rPr lang="ru-RU" dirty="0"/>
              <a:t>по оценке интерференции, принятый во всём </a:t>
            </a:r>
            <a:r>
              <a:rPr lang="ru-RU" dirty="0" smtClean="0"/>
              <a:t>мире. Он </a:t>
            </a:r>
            <a:r>
              <a:rPr lang="ru-RU" dirty="0"/>
              <a:t>предлагает поэтапный протокол выявления </a:t>
            </a:r>
            <a:r>
              <a:rPr lang="ru-RU" dirty="0" err="1"/>
              <a:t>интерферентов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Этап 1: скрининг интерференции.</a:t>
            </a:r>
            <a:r>
              <a:rPr lang="ru-RU" dirty="0"/>
              <a:t> </a:t>
            </a:r>
            <a:r>
              <a:rPr lang="ru-RU" dirty="0" smtClean="0"/>
              <a:t>Провод</a:t>
            </a:r>
            <a:r>
              <a:rPr lang="ru-RU" dirty="0"/>
              <a:t>я</a:t>
            </a:r>
            <a:r>
              <a:rPr lang="ru-RU" dirty="0" smtClean="0"/>
              <a:t>тся эксперименты </a:t>
            </a:r>
            <a:r>
              <a:rPr lang="ru-RU" dirty="0"/>
              <a:t>с парой образцов: тестовый образец (пул) с высокой концентрацией предполагаемого </a:t>
            </a:r>
            <a:r>
              <a:rPr lang="ru-RU" dirty="0" err="1"/>
              <a:t>интерферента</a:t>
            </a:r>
            <a:r>
              <a:rPr lang="ru-RU" dirty="0"/>
              <a:t> и контрольный образец из той же матрицы без добавленного </a:t>
            </a:r>
            <a:r>
              <a:rPr lang="ru-RU" dirty="0" err="1" smtClean="0"/>
              <a:t>интерферента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b="1" dirty="0"/>
              <a:t>Подготовка образцов:</a:t>
            </a:r>
            <a:r>
              <a:rPr lang="ru-RU" dirty="0"/>
              <a:t> В тестовый пул добавляют определённое количество вещества-</a:t>
            </a:r>
            <a:r>
              <a:rPr lang="ru-RU" dirty="0" err="1"/>
              <a:t>интерферента</a:t>
            </a:r>
            <a:r>
              <a:rPr lang="ru-RU" dirty="0"/>
              <a:t> в исходный материал (сыворотка, плазма и т.д.). В контрольный пул добавляют эквивалентный объём чистого растворителя (носителя), чтобы условия матрицы были </a:t>
            </a:r>
            <a:r>
              <a:rPr lang="ru-RU" dirty="0" smtClean="0"/>
              <a:t>идентичны</a:t>
            </a:r>
            <a:endParaRPr lang="ru-RU" dirty="0"/>
          </a:p>
          <a:p>
            <a:pPr lvl="0"/>
            <a:r>
              <a:rPr lang="ru-RU" dirty="0"/>
              <a:t>Оба пула измеряются (несколько повторов), после чего сравнивают средние результаты. Вычисляется разница </a:t>
            </a:r>
            <a:r>
              <a:rPr lang="ru-RU" i="1" dirty="0"/>
              <a:t>Test – </a:t>
            </a:r>
            <a:r>
              <a:rPr lang="ru-RU" i="1" dirty="0" err="1"/>
              <a:t>Control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Критерий:</a:t>
            </a:r>
            <a:r>
              <a:rPr lang="ru-RU" dirty="0"/>
              <a:t> Если разница превышает заранее заданный порог (</a:t>
            </a:r>
            <a:r>
              <a:rPr lang="ru-RU" dirty="0" err="1"/>
              <a:t>Dmax</a:t>
            </a:r>
            <a:r>
              <a:rPr lang="ru-RU" dirty="0"/>
              <a:t> – максимально допустимое отклонение), считают, что обнаружена значимая </a:t>
            </a:r>
            <a:r>
              <a:rPr lang="ru-RU" dirty="0" smtClean="0"/>
              <a:t>интерференция. </a:t>
            </a:r>
            <a:r>
              <a:rPr lang="ru-RU" dirty="0"/>
              <a:t>Если разница не превышает </a:t>
            </a:r>
            <a:r>
              <a:rPr lang="ru-RU" dirty="0" err="1"/>
              <a:t>Dmax</a:t>
            </a:r>
            <a:r>
              <a:rPr lang="ru-RU" dirty="0"/>
              <a:t>, влияния </a:t>
            </a:r>
            <a:r>
              <a:rPr lang="ru-RU" dirty="0" err="1"/>
              <a:t>интерферента</a:t>
            </a:r>
            <a:r>
              <a:rPr lang="ru-RU" dirty="0"/>
              <a:t> при данной концентрации не выявлено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6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5" y="830543"/>
            <a:ext cx="407446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Блок-схема </a:t>
            </a:r>
            <a:r>
              <a:rPr lang="ru-RU" dirty="0"/>
              <a:t>оценки интерференции: </a:t>
            </a:r>
            <a:endParaRPr lang="ru-RU" dirty="0" smtClean="0"/>
          </a:p>
          <a:p>
            <a:r>
              <a:rPr lang="ru-RU" dirty="0" smtClean="0"/>
              <a:t>выбор </a:t>
            </a:r>
            <a:r>
              <a:rPr lang="ru-RU" dirty="0" err="1" smtClean="0"/>
              <a:t>интерферента</a:t>
            </a:r>
            <a:endParaRPr lang="ru-RU" dirty="0"/>
          </a:p>
          <a:p>
            <a:r>
              <a:rPr lang="ru-RU" dirty="0" smtClean="0"/>
              <a:t>подготовка </a:t>
            </a:r>
            <a:r>
              <a:rPr lang="ru-RU" dirty="0"/>
              <a:t>тестового и контрольного </a:t>
            </a:r>
            <a:r>
              <a:rPr lang="ru-RU" dirty="0" smtClean="0"/>
              <a:t>пулов</a:t>
            </a:r>
          </a:p>
          <a:p>
            <a:r>
              <a:rPr lang="ru-RU" dirty="0" smtClean="0"/>
              <a:t>измерение </a:t>
            </a:r>
          </a:p>
          <a:p>
            <a:r>
              <a:rPr lang="ru-RU" dirty="0" smtClean="0"/>
              <a:t>сравнение </a:t>
            </a:r>
            <a:r>
              <a:rPr lang="ru-RU" dirty="0"/>
              <a:t>с критерием </a:t>
            </a:r>
            <a:r>
              <a:rPr lang="ru-RU" dirty="0" err="1"/>
              <a:t>Dmax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решение</a:t>
            </a:r>
            <a:r>
              <a:rPr lang="ru-RU" dirty="0"/>
              <a:t>, есть ли </a:t>
            </a:r>
            <a:r>
              <a:rPr lang="ru-RU" dirty="0" smtClean="0"/>
              <a:t>интерференция</a:t>
            </a:r>
          </a:p>
          <a:p>
            <a:pPr marL="0" indent="0">
              <a:buNone/>
            </a:pPr>
            <a:r>
              <a:rPr lang="en-US" dirty="0"/>
              <a:t>CLSI EP07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05" y="125523"/>
            <a:ext cx="7158087" cy="6571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75505" y="48118"/>
            <a:ext cx="4404165" cy="67260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33435" y="48118"/>
            <a:ext cx="1500157" cy="67260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5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81" y="69802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Методология </a:t>
            </a:r>
            <a:r>
              <a:rPr lang="ru-RU" b="1" dirty="0"/>
              <a:t>CLSI EP07 – расширенное </a:t>
            </a:r>
            <a:r>
              <a:rPr lang="ru-RU" b="1" dirty="0" smtClean="0"/>
              <a:t>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786" y="2023586"/>
            <a:ext cx="7070888" cy="483441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Этап</a:t>
            </a:r>
            <a:r>
              <a:rPr lang="ru-RU" b="1" dirty="0"/>
              <a:t> 2: развернутое исследование (</a:t>
            </a:r>
            <a:r>
              <a:rPr lang="ru-RU" b="1" dirty="0" err="1"/>
              <a:t>dose-response</a:t>
            </a:r>
            <a:r>
              <a:rPr lang="ru-RU" b="1" dirty="0"/>
              <a:t>).</a:t>
            </a:r>
            <a:r>
              <a:rPr lang="ru-RU" dirty="0"/>
              <a:t> Проводится, если скрининг выявил значимое влияние. Цель – количественно охарактеризовать интерференцию и определить, при каких уровнях </a:t>
            </a:r>
            <a:r>
              <a:rPr lang="ru-RU" dirty="0" err="1"/>
              <a:t>интерферента</a:t>
            </a:r>
            <a:r>
              <a:rPr lang="ru-RU" dirty="0"/>
              <a:t> она становится </a:t>
            </a:r>
            <a:r>
              <a:rPr lang="ru-RU" dirty="0" smtClean="0"/>
              <a:t>значимой.</a:t>
            </a:r>
            <a:endParaRPr lang="ru-RU" dirty="0"/>
          </a:p>
          <a:p>
            <a:pPr lvl="0"/>
            <a:r>
              <a:rPr lang="ru-RU" b="1" dirty="0"/>
              <a:t>Дизайн:</a:t>
            </a:r>
            <a:r>
              <a:rPr lang="ru-RU" dirty="0"/>
              <a:t> Готовят серию образцов с различными концентрациями </a:t>
            </a:r>
            <a:r>
              <a:rPr lang="ru-RU" dirty="0" err="1"/>
              <a:t>интерферента</a:t>
            </a:r>
            <a:r>
              <a:rPr lang="ru-RU" dirty="0"/>
              <a:t> (например, 0%, 50%, 100% от условно высокой концентрации). Для каждого образца измеряется анализируемый параметр; рассчитывают процент отклонения по сравнению с контрольным образцом.</a:t>
            </a:r>
          </a:p>
          <a:p>
            <a:pPr lvl="0"/>
            <a:r>
              <a:rPr lang="ru-RU" b="1" dirty="0"/>
              <a:t>Анализ результатов:</a:t>
            </a:r>
            <a:r>
              <a:rPr lang="ru-RU" dirty="0"/>
              <a:t> По данным строят зависимость «концентрация </a:t>
            </a:r>
            <a:r>
              <a:rPr lang="ru-RU" dirty="0" err="1"/>
              <a:t>интерферента</a:t>
            </a:r>
            <a:r>
              <a:rPr lang="ru-RU" dirty="0"/>
              <a:t> – смещение результата». Такая кривая (</a:t>
            </a:r>
            <a:r>
              <a:rPr lang="ru-RU" dirty="0" err="1"/>
              <a:t>интерферограмма</a:t>
            </a:r>
            <a:r>
              <a:rPr lang="ru-RU" dirty="0"/>
              <a:t>) позволяет определить пороговую концентрацию </a:t>
            </a:r>
            <a:r>
              <a:rPr lang="ru-RU" dirty="0" err="1"/>
              <a:t>интерферента</a:t>
            </a:r>
            <a:r>
              <a:rPr lang="ru-RU" dirty="0"/>
              <a:t>, при которой отклонение достигает </a:t>
            </a:r>
            <a:r>
              <a:rPr lang="ru-RU" dirty="0" err="1"/>
              <a:t>Dmax</a:t>
            </a:r>
            <a:r>
              <a:rPr lang="ru-RU" dirty="0"/>
              <a:t> (граница допустимого влияния).</a:t>
            </a:r>
          </a:p>
          <a:p>
            <a:pPr lvl="0"/>
            <a:r>
              <a:rPr lang="ru-RU" b="1" dirty="0"/>
              <a:t>Подтверждение на образцах пациентов:</a:t>
            </a:r>
            <a:r>
              <a:rPr lang="ru-RU" dirty="0"/>
              <a:t> CLSI EP07 также рекомендует при возможности проверять результаты на реальных клинических образцах. Например, сравнить результаты анализа у пациентов с высоким уровнем предполагаемого </a:t>
            </a:r>
            <a:r>
              <a:rPr lang="ru-RU" dirty="0" err="1"/>
              <a:t>интерферента</a:t>
            </a:r>
            <a:r>
              <a:rPr lang="ru-RU" dirty="0"/>
              <a:t> и без </a:t>
            </a:r>
            <a:r>
              <a:rPr lang="ru-RU" dirty="0" smtClean="0"/>
              <a:t>него, </a:t>
            </a:r>
            <a:r>
              <a:rPr lang="ru-RU" dirty="0"/>
              <a:t>чтобы подтвердить, что обнаруженная интерференция имеет место в реальных условиях.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064" y="2089574"/>
            <a:ext cx="4077409" cy="30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8598"/>
            <a:ext cx="10515600" cy="1325563"/>
          </a:xfrm>
        </p:spPr>
        <p:txBody>
          <a:bodyPr/>
          <a:lstStyle/>
          <a:p>
            <a:r>
              <a:rPr lang="ru-RU" b="1" dirty="0"/>
              <a:t>Критерии и план </a:t>
            </a:r>
            <a:r>
              <a:rPr lang="ru-RU" b="1" dirty="0" smtClean="0"/>
              <a:t>испытания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1559"/>
            <a:ext cx="10515600" cy="467887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Критерий </a:t>
            </a:r>
            <a:r>
              <a:rPr lang="ru-RU" b="1" dirty="0"/>
              <a:t>значимости (</a:t>
            </a:r>
            <a:r>
              <a:rPr lang="ru-RU" b="1" dirty="0" err="1"/>
              <a:t>Dmax</a:t>
            </a:r>
            <a:r>
              <a:rPr lang="ru-RU" b="1" dirty="0"/>
              <a:t>):</a:t>
            </a:r>
            <a:r>
              <a:rPr lang="ru-RU" dirty="0"/>
              <a:t> задаётся как максимальное отклонение результата, которое считается клинически приемлемым. Рекомендуется выбирать </a:t>
            </a:r>
            <a:r>
              <a:rPr lang="ru-RU" dirty="0" err="1"/>
              <a:t>Dmax</a:t>
            </a:r>
            <a:r>
              <a:rPr lang="ru-RU" dirty="0"/>
              <a:t> как долю от общего допустимого отклонения </a:t>
            </a:r>
            <a:r>
              <a:rPr lang="ru-RU" dirty="0" smtClean="0"/>
              <a:t>метода. </a:t>
            </a:r>
            <a:r>
              <a:rPr lang="ru-RU" dirty="0"/>
              <a:t>Например, если </a:t>
            </a:r>
            <a:r>
              <a:rPr lang="ru-RU" dirty="0" smtClean="0"/>
              <a:t>допускается ошибка </a:t>
            </a:r>
            <a:r>
              <a:rPr lang="ru-RU" dirty="0"/>
              <a:t>для аналита – 10%, то на интерференцию можно заложить </a:t>
            </a:r>
            <a:r>
              <a:rPr lang="ru-RU" dirty="0" err="1"/>
              <a:t>Dmax</a:t>
            </a:r>
            <a:r>
              <a:rPr lang="ru-RU" dirty="0"/>
              <a:t> порядка 2.5–5</a:t>
            </a:r>
            <a:r>
              <a:rPr lang="ru-RU" dirty="0" smtClean="0"/>
              <a:t>%.</a:t>
            </a:r>
            <a:endParaRPr lang="ru-RU" dirty="0"/>
          </a:p>
          <a:p>
            <a:pPr lvl="0"/>
            <a:r>
              <a:rPr lang="ru-RU" b="1" dirty="0"/>
              <a:t>Выбор условий испытаний:</a:t>
            </a:r>
            <a:r>
              <a:rPr lang="ru-RU" dirty="0"/>
              <a:t> Интерференцию оценивают при </a:t>
            </a:r>
            <a:r>
              <a:rPr lang="ru-RU" b="1" dirty="0"/>
              <a:t>клинически значимых уровнях аналита</a:t>
            </a:r>
            <a:r>
              <a:rPr lang="ru-RU" dirty="0"/>
              <a:t>. Рекомендуется проводить испытание минимум на </a:t>
            </a:r>
            <a:r>
              <a:rPr lang="ru-RU" b="1" dirty="0"/>
              <a:t>двух уровнях концентрации аналита </a:t>
            </a:r>
            <a:r>
              <a:rPr lang="ru-RU" dirty="0"/>
              <a:t>(например, низкий и высокий уровень, близкие к медико-диагностическим </a:t>
            </a:r>
            <a:r>
              <a:rPr lang="ru-RU" dirty="0" smtClean="0"/>
              <a:t>порогам)– </a:t>
            </a:r>
            <a:r>
              <a:rPr lang="ru-RU" dirty="0"/>
              <a:t>так выявляются эффекты интерференции в разных зонах измерения.</a:t>
            </a:r>
          </a:p>
          <a:p>
            <a:pPr lvl="0"/>
            <a:r>
              <a:rPr lang="ru-RU" b="1" dirty="0"/>
              <a:t>Концентрация </a:t>
            </a:r>
            <a:r>
              <a:rPr lang="ru-RU" b="1" dirty="0" err="1"/>
              <a:t>интерферента</a:t>
            </a:r>
            <a:r>
              <a:rPr lang="ru-RU" b="1" dirty="0"/>
              <a:t>:</a:t>
            </a:r>
            <a:r>
              <a:rPr lang="ru-RU" dirty="0"/>
              <a:t> Для скрининга обычно берут концентрацию интерферирующего вещества, значительно превышающую нормальные уровни. Например, ~</a:t>
            </a:r>
            <a:r>
              <a:rPr lang="ru-RU" dirty="0" smtClean="0"/>
              <a:t>3х </a:t>
            </a:r>
            <a:r>
              <a:rPr lang="ru-RU" dirty="0"/>
              <a:t>максимальной встречающейся концентрации либо ориентируются на значения из справочных таблиц CLSI (документ EP37</a:t>
            </a:r>
            <a:r>
              <a:rPr lang="ru-RU" dirty="0" smtClean="0"/>
              <a:t>). </a:t>
            </a:r>
            <a:r>
              <a:rPr lang="ru-RU" dirty="0"/>
              <a:t>Это повышает шанс обнаружить даже небольшое влияние.</a:t>
            </a:r>
          </a:p>
          <a:p>
            <a:pPr lvl="0"/>
            <a:r>
              <a:rPr lang="ru-RU" b="1" dirty="0"/>
              <a:t>Повторность измерений:</a:t>
            </a:r>
            <a:r>
              <a:rPr lang="ru-RU" dirty="0"/>
              <a:t> Эксперимент планируют с учётом статистической достоверности. Каждое измерение имеют случайную погрешность, поэтому выполняют несколько повторов. </a:t>
            </a:r>
            <a:r>
              <a:rPr lang="ru-RU" b="1" dirty="0"/>
              <a:t>Число повторных измерений</a:t>
            </a:r>
            <a:r>
              <a:rPr lang="ru-RU" dirty="0"/>
              <a:t> (</a:t>
            </a:r>
            <a:r>
              <a:rPr lang="ru-RU" dirty="0">
                <a:solidFill>
                  <a:srgbClr val="FF0000"/>
                </a:solidFill>
              </a:rPr>
              <a:t>n</a:t>
            </a:r>
            <a:r>
              <a:rPr lang="ru-RU" dirty="0"/>
              <a:t>) в тестовом и контрольном пулах рассчитывают исходя из заданной вероятности ложных выводов: выбирают уровень значимости α (обычно 5%) и статистическую мощность 1–β (например, 90%), а также оценивают ожидаемое отношение сигнал/шум (</a:t>
            </a:r>
            <a:r>
              <a:rPr lang="ru-RU" dirty="0" err="1"/>
              <a:t>Dmax</a:t>
            </a:r>
            <a:r>
              <a:rPr lang="ru-RU" dirty="0"/>
              <a:t> к стандартному отклонению σ метода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2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792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Расчёты – количество повторов и доверительный </a:t>
            </a:r>
            <a:r>
              <a:rPr lang="ru-RU" b="1" dirty="0" smtClean="0"/>
              <a:t>интервал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973492"/>
            <a:ext cx="10662501" cy="475724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Расчёт </a:t>
            </a:r>
            <a:r>
              <a:rPr lang="ru-RU" b="1" dirty="0"/>
              <a:t>числа повторов:</a:t>
            </a:r>
            <a:r>
              <a:rPr lang="ru-RU" dirty="0"/>
              <a:t> Для </a:t>
            </a:r>
            <a:r>
              <a:rPr lang="ru-RU" dirty="0" smtClean="0"/>
              <a:t>двухстороннего теста </a:t>
            </a:r>
            <a:r>
              <a:rPr lang="ru-RU" dirty="0"/>
              <a:t>(тестовый </a:t>
            </a:r>
            <a:r>
              <a:rPr lang="ru-RU" dirty="0" err="1"/>
              <a:t>vs</a:t>
            </a:r>
            <a:r>
              <a:rPr lang="ru-RU" dirty="0"/>
              <a:t> контрольный пул) необходимое число измерений можно </a:t>
            </a:r>
            <a:r>
              <a:rPr lang="ru-RU" dirty="0" smtClean="0"/>
              <a:t>оценить </a:t>
            </a:r>
            <a:r>
              <a:rPr lang="ru-RU" dirty="0"/>
              <a:t>по формуле</a:t>
            </a:r>
            <a:r>
              <a:rPr lang="ru-RU" dirty="0" smtClean="0"/>
              <a:t>: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lvl="0"/>
            <a:r>
              <a:rPr lang="ru-RU" dirty="0" smtClean="0"/>
              <a:t>где Z</a:t>
            </a:r>
            <a:r>
              <a:rPr lang="ru-RU" baseline="-25000" dirty="0" smtClean="0"/>
              <a:t>(1-alpha/2) </a:t>
            </a:r>
            <a:r>
              <a:rPr lang="ru-RU" dirty="0"/>
              <a:t>– квантиль нормального распределения для уровня значимости (например, 1.96 при α=0.05), </a:t>
            </a:r>
            <a:endParaRPr lang="ru-RU" dirty="0" smtClean="0"/>
          </a:p>
          <a:p>
            <a:pPr lvl="0"/>
            <a:r>
              <a:rPr lang="ru-RU" dirty="0" smtClean="0"/>
              <a:t>Z</a:t>
            </a:r>
            <a:r>
              <a:rPr lang="ru-RU" dirty="0"/>
              <a:t> </a:t>
            </a:r>
            <a:r>
              <a:rPr lang="ru-RU" baseline="-25000" dirty="0" smtClean="0"/>
              <a:t>(1-beta) </a:t>
            </a:r>
            <a:r>
              <a:rPr lang="ru-RU" dirty="0"/>
              <a:t>– квантиль для желаемой мощности (например, 1.28 для 90%), </a:t>
            </a:r>
            <a:r>
              <a:rPr lang="ru-RU" dirty="0" err="1" smtClean="0"/>
              <a:t>D</a:t>
            </a:r>
            <a:r>
              <a:rPr lang="ru-RU" baseline="-25000" dirty="0" err="1" smtClean="0"/>
              <a:t>max</a:t>
            </a:r>
            <a:r>
              <a:rPr lang="ru-RU" dirty="0" smtClean="0"/>
              <a:t> </a:t>
            </a:r>
            <a:r>
              <a:rPr lang="ru-RU" dirty="0"/>
              <a:t>– допустимое смещение, </a:t>
            </a:r>
            <a:r>
              <a:rPr lang="ru-RU" dirty="0" err="1" smtClean="0"/>
              <a:t>sigma</a:t>
            </a:r>
            <a:r>
              <a:rPr lang="ru-RU" dirty="0" smtClean="0"/>
              <a:t> </a:t>
            </a:r>
            <a:r>
              <a:rPr lang="ru-RU" dirty="0"/>
              <a:t>– внутренняя (повторяемость) стандартная неопределённость метода.</a:t>
            </a:r>
          </a:p>
          <a:p>
            <a:pPr lvl="0"/>
            <a:r>
              <a:rPr lang="ru-RU" i="1" dirty="0"/>
              <a:t>Пример:</a:t>
            </a:r>
            <a:r>
              <a:rPr lang="ru-RU" dirty="0"/>
              <a:t> если планируется выявлять интерференцию величиной </a:t>
            </a:r>
            <a:r>
              <a:rPr lang="ru-RU" dirty="0" err="1" smtClean="0"/>
              <a:t>Dmax</a:t>
            </a:r>
            <a:r>
              <a:rPr lang="ru-RU" dirty="0" smtClean="0"/>
              <a:t>=2σ </a:t>
            </a:r>
            <a:r>
              <a:rPr lang="ru-RU" dirty="0"/>
              <a:t>метода, при критериях α=5% и β=10% получится </a:t>
            </a:r>
            <a:endParaRPr lang="ru-RU" dirty="0" smtClean="0"/>
          </a:p>
          <a:p>
            <a:pPr marL="0" lvl="0" indent="0" algn="ctr">
              <a:buNone/>
            </a:pPr>
            <a:r>
              <a:rPr lang="ru-RU" dirty="0" smtClean="0"/>
              <a:t>n =</a:t>
            </a:r>
            <a:r>
              <a:rPr lang="ru-RU" dirty="0" err="1" smtClean="0"/>
              <a:t>approx</a:t>
            </a:r>
            <a:r>
              <a:rPr lang="ru-RU" dirty="0" smtClean="0"/>
              <a:t> 2х((</a:t>
            </a:r>
            <a:r>
              <a:rPr lang="ru-RU" dirty="0"/>
              <a:t>1.96+1.28)/2)^2 ≈ </a:t>
            </a:r>
            <a:r>
              <a:rPr lang="ru-RU" dirty="0" smtClean="0"/>
              <a:t>7 </a:t>
            </a:r>
            <a:r>
              <a:rPr lang="ru-RU" dirty="0"/>
              <a:t>измерений на каждый пул. </a:t>
            </a:r>
            <a:endParaRPr lang="ru-RU" dirty="0" smtClean="0"/>
          </a:p>
          <a:p>
            <a:pPr lvl="0"/>
            <a:r>
              <a:rPr lang="ru-RU" dirty="0" smtClean="0"/>
              <a:t>Для </a:t>
            </a:r>
            <a:r>
              <a:rPr lang="ru-RU" dirty="0"/>
              <a:t>более жёсткого критерия </a:t>
            </a:r>
            <a:r>
              <a:rPr lang="ru-RU" dirty="0" err="1" smtClean="0"/>
              <a:t>D</a:t>
            </a:r>
            <a:r>
              <a:rPr lang="ru-RU" baseline="-25000" dirty="0" err="1" smtClean="0"/>
              <a:t>max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smtClean="0"/>
              <a:t>1σ потребуется </a:t>
            </a:r>
            <a:r>
              <a:rPr lang="ru-RU" dirty="0"/>
              <a:t>порядка 25 </a:t>
            </a:r>
            <a:r>
              <a:rPr lang="ru-RU" dirty="0" smtClean="0"/>
              <a:t>повторов</a:t>
            </a:r>
          </a:p>
          <a:p>
            <a:pPr lvl="0"/>
            <a:r>
              <a:rPr lang="ru-RU" dirty="0" smtClean="0"/>
              <a:t>В </a:t>
            </a:r>
            <a:r>
              <a:rPr lang="ru-RU" dirty="0"/>
              <a:t>реальных условиях часто выбирают 3–5 повторных измерений, если ожидаемое влияние достаточно велико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b="1" dirty="0"/>
              <a:t>Доверительный интервал (ДИ):</a:t>
            </a:r>
            <a:r>
              <a:rPr lang="ru-RU" dirty="0"/>
              <a:t> После проведения испытания можно вычислить доверительный интервал для наблюдаемого </a:t>
            </a:r>
            <a:r>
              <a:rPr lang="ru-RU" dirty="0" smtClean="0"/>
              <a:t>смещения</a:t>
            </a:r>
          </a:p>
          <a:p>
            <a:pPr lvl="0"/>
            <a:r>
              <a:rPr lang="ru-RU" b="1" dirty="0" smtClean="0"/>
              <a:t>Критерий </a:t>
            </a:r>
            <a:r>
              <a:rPr lang="ru-RU" b="1" dirty="0"/>
              <a:t>принятия решения:</a:t>
            </a:r>
            <a:r>
              <a:rPr lang="ru-RU" dirty="0"/>
              <a:t> В методологии CLSI </a:t>
            </a:r>
            <a:r>
              <a:rPr lang="ru-RU" dirty="0" smtClean="0"/>
              <a:t>статистическая значимость p </a:t>
            </a:r>
            <a:r>
              <a:rPr lang="ru-RU" dirty="0"/>
              <a:t>не является главным </a:t>
            </a:r>
            <a:r>
              <a:rPr lang="ru-RU" dirty="0" smtClean="0"/>
              <a:t>критерием. </a:t>
            </a:r>
            <a:r>
              <a:rPr lang="ru-RU" dirty="0"/>
              <a:t>Основное – сравнить полученное смещение с </a:t>
            </a:r>
            <a:r>
              <a:rPr lang="ru-RU" dirty="0" err="1"/>
              <a:t>Dmax</a:t>
            </a:r>
            <a:r>
              <a:rPr lang="ru-RU" dirty="0"/>
              <a:t>. Если, например, наблюдаемая разность +3% при </a:t>
            </a:r>
            <a:r>
              <a:rPr lang="ru-RU" dirty="0" err="1"/>
              <a:t>Dmax</a:t>
            </a:r>
            <a:r>
              <a:rPr lang="ru-RU" dirty="0"/>
              <a:t>=5%, можно с 95%-ной уверенностью утверждать, что интерференция отсутствует (смещение не превышает допустимого). Если же разность превышает </a:t>
            </a:r>
            <a:r>
              <a:rPr lang="ru-RU" dirty="0" err="1"/>
              <a:t>Dmax</a:t>
            </a:r>
            <a:r>
              <a:rPr lang="ru-RU" dirty="0"/>
              <a:t>, интерференция признаётся клинически значимой. В отчёте указывают: либо </a:t>
            </a:r>
            <a:r>
              <a:rPr lang="ru-RU" i="1" dirty="0"/>
              <a:t>«не обнаружено значимого влияния (Δ &lt; </a:t>
            </a:r>
            <a:r>
              <a:rPr lang="ru-RU" i="1" dirty="0" err="1"/>
              <a:t>Dmax</a:t>
            </a:r>
            <a:r>
              <a:rPr lang="ru-RU" i="1" dirty="0"/>
              <a:t>)»</a:t>
            </a:r>
            <a:r>
              <a:rPr lang="ru-RU" dirty="0"/>
              <a:t>, либо </a:t>
            </a:r>
            <a:r>
              <a:rPr lang="ru-RU" i="1" dirty="0"/>
              <a:t>«выявлена интерференция, приводящая к отклонению на X%»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62201" y="2322725"/>
            <a:ext cx="2222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8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расчёта </a:t>
            </a:r>
            <a:r>
              <a:rPr lang="ru-RU" b="1" dirty="0" smtClean="0"/>
              <a:t>интерференции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Сценарий</a:t>
            </a:r>
            <a:r>
              <a:rPr lang="ru-RU" b="1" dirty="0"/>
              <a:t>:</a:t>
            </a:r>
            <a:r>
              <a:rPr lang="ru-RU" dirty="0"/>
              <a:t> Определение концентрации </a:t>
            </a:r>
            <a:r>
              <a:rPr lang="ru-RU" dirty="0" smtClean="0"/>
              <a:t>щелочной фосфатазы (ЩФ) при </a:t>
            </a:r>
            <a:r>
              <a:rPr lang="ru-RU" dirty="0"/>
              <a:t>наличии </a:t>
            </a:r>
            <a:r>
              <a:rPr lang="ru-RU" dirty="0" smtClean="0"/>
              <a:t>потенциального </a:t>
            </a:r>
            <a:r>
              <a:rPr lang="ru-RU" dirty="0" err="1"/>
              <a:t>интерферента</a:t>
            </a:r>
            <a:r>
              <a:rPr lang="ru-RU" dirty="0"/>
              <a:t> (билирубина). Базовый образец сыворотки имеет активность ЩФ ~400 </a:t>
            </a:r>
            <a:r>
              <a:rPr lang="ru-RU" dirty="0" err="1"/>
              <a:t>Ед</a:t>
            </a:r>
            <a:r>
              <a:rPr lang="ru-RU" dirty="0"/>
              <a:t>/л и низкий уровень билирубина (~10 </a:t>
            </a:r>
            <a:r>
              <a:rPr lang="ru-RU" dirty="0" err="1" smtClean="0"/>
              <a:t>мкмоль</a:t>
            </a:r>
            <a:r>
              <a:rPr lang="ru-RU" dirty="0" smtClean="0"/>
              <a:t>/л</a:t>
            </a:r>
            <a:r>
              <a:rPr lang="ru-RU" dirty="0"/>
              <a:t>).</a:t>
            </a:r>
          </a:p>
          <a:p>
            <a:pPr lvl="0"/>
            <a:r>
              <a:rPr lang="ru-RU" b="1" dirty="0"/>
              <a:t>Опыт (скрининг):</a:t>
            </a:r>
            <a:r>
              <a:rPr lang="ru-RU" dirty="0"/>
              <a:t> К части этого образца добавлен билирубин до концентрации ~1000 </a:t>
            </a:r>
            <a:r>
              <a:rPr lang="ru-RU" dirty="0" err="1" smtClean="0"/>
              <a:t>мкмоль</a:t>
            </a:r>
            <a:r>
              <a:rPr lang="ru-RU" dirty="0" smtClean="0"/>
              <a:t>/л </a:t>
            </a:r>
            <a:r>
              <a:rPr lang="ru-RU" dirty="0"/>
              <a:t>(экстремально высокая, «тестовый»). В параллельной пробе добавлен эквивалентный объём растворителя без билирубина («контроль»). Результаты: контрольная ЩФ ≈ 400 </a:t>
            </a:r>
            <a:r>
              <a:rPr lang="ru-RU" dirty="0" err="1"/>
              <a:t>Ед</a:t>
            </a:r>
            <a:r>
              <a:rPr lang="ru-RU" dirty="0"/>
              <a:t>/л, тестовая ЩФ ≈ 340 </a:t>
            </a:r>
            <a:r>
              <a:rPr lang="ru-RU" dirty="0" err="1"/>
              <a:t>Ед</a:t>
            </a:r>
            <a:r>
              <a:rPr lang="ru-RU" dirty="0"/>
              <a:t>/л – т.е. ~15% снижение измеренного значения при высоком </a:t>
            </a:r>
            <a:r>
              <a:rPr lang="ru-RU" dirty="0" smtClean="0"/>
              <a:t>билирубине.</a:t>
            </a:r>
            <a:endParaRPr lang="ru-RU" dirty="0"/>
          </a:p>
          <a:p>
            <a:pPr lvl="0"/>
            <a:r>
              <a:rPr lang="ru-RU" b="1" dirty="0"/>
              <a:t>Вывод скрининга:</a:t>
            </a:r>
            <a:r>
              <a:rPr lang="ru-RU" dirty="0"/>
              <a:t> </a:t>
            </a:r>
            <a:r>
              <a:rPr lang="ru-RU" dirty="0" err="1"/>
              <a:t>Dmax</a:t>
            </a:r>
            <a:r>
              <a:rPr lang="ru-RU" dirty="0"/>
              <a:t> был задан, к примеру, 10% (допустимое отклонение активности). Наблюдаемое отклонение ~–15% &gt; 10%, значит, </a:t>
            </a:r>
            <a:r>
              <a:rPr lang="ru-RU" b="1" dirty="0"/>
              <a:t>интерференция обнаружена</a:t>
            </a:r>
            <a:r>
              <a:rPr lang="ru-RU" dirty="0"/>
              <a:t> – высокий билирубин значительно занижает результат ЩФ.</a:t>
            </a:r>
          </a:p>
          <a:p>
            <a:pPr lvl="0"/>
            <a:r>
              <a:rPr lang="ru-RU" b="1" dirty="0"/>
              <a:t>Опыт (</a:t>
            </a:r>
            <a:r>
              <a:rPr lang="ru-RU" b="1" dirty="0" err="1"/>
              <a:t>dose-response</a:t>
            </a:r>
            <a:r>
              <a:rPr lang="ru-RU" b="1" dirty="0"/>
              <a:t>):</a:t>
            </a:r>
            <a:r>
              <a:rPr lang="ru-RU" dirty="0"/>
              <a:t> Проведены измерения ЩФ при нескольких уровнях билирубина (например, 250, 500, 1000 </a:t>
            </a:r>
            <a:r>
              <a:rPr lang="ru-RU" dirty="0" err="1"/>
              <a:t>μмоль</a:t>
            </a:r>
            <a:r>
              <a:rPr lang="ru-RU" dirty="0"/>
              <a:t>/л). Отмечено линейное снижение результата (отклонение –3.5%, –7%, –15% соответственно). По графику определено, что предельная концентрация билирубина, при которой отклонение достигает –10% ≈ 650–700 </a:t>
            </a:r>
            <a:r>
              <a:rPr lang="ru-RU" dirty="0" err="1"/>
              <a:t>μмоль</a:t>
            </a:r>
            <a:r>
              <a:rPr lang="ru-RU" dirty="0"/>
              <a:t>/л. </a:t>
            </a:r>
            <a:endParaRPr lang="ru-RU" dirty="0" smtClean="0"/>
          </a:p>
          <a:p>
            <a:pPr lvl="0"/>
            <a:r>
              <a:rPr lang="ru-RU" dirty="0" smtClean="0"/>
              <a:t>Соответственно</a:t>
            </a:r>
            <a:r>
              <a:rPr lang="ru-RU" dirty="0"/>
              <a:t>, </a:t>
            </a:r>
            <a:r>
              <a:rPr lang="ru-RU" b="1" dirty="0"/>
              <a:t>в заключении</a:t>
            </a:r>
            <a:r>
              <a:rPr lang="ru-RU" dirty="0"/>
              <a:t>: </a:t>
            </a:r>
            <a:r>
              <a:rPr lang="ru-RU" i="1" dirty="0"/>
              <a:t>«Билирубин до ~0.65 </a:t>
            </a:r>
            <a:r>
              <a:rPr lang="ru-RU" i="1" dirty="0" err="1"/>
              <a:t>ммоль</a:t>
            </a:r>
            <a:r>
              <a:rPr lang="ru-RU" i="1" dirty="0"/>
              <a:t>/л не вызывает значимого влияния на результат ЩФ (≤10%), при более высоких уровнях наблюдается пропорциональное снижение результата (–X% на 1 </a:t>
            </a:r>
            <a:r>
              <a:rPr lang="ru-RU" i="1" dirty="0" err="1"/>
              <a:t>ммоль</a:t>
            </a:r>
            <a:r>
              <a:rPr lang="ru-RU" i="1" dirty="0"/>
              <a:t>/л)»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2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974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Подход в России – нормативные </a:t>
            </a:r>
            <a:r>
              <a:rPr lang="ru-RU" b="1" dirty="0" smtClean="0"/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023588"/>
            <a:ext cx="10662501" cy="4834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Регистрация </a:t>
            </a:r>
            <a:r>
              <a:rPr lang="ru-RU" b="1" dirty="0"/>
              <a:t>ИВД в РФ:</a:t>
            </a:r>
            <a:r>
              <a:rPr lang="ru-RU" dirty="0"/>
              <a:t> При проведении технических и клинических испытаний для государственной регистрации медицинского изделия (ИВД) необходимо подтвердить его заявленные характеристики, включая </a:t>
            </a:r>
            <a:r>
              <a:rPr lang="ru-RU" b="1" dirty="0"/>
              <a:t>аналитическую специфичность</a:t>
            </a:r>
            <a:r>
              <a:rPr lang="ru-RU" dirty="0"/>
              <a:t> – способность метода определять только целевой </a:t>
            </a:r>
            <a:r>
              <a:rPr lang="ru-RU" dirty="0" err="1"/>
              <a:t>аналит</a:t>
            </a:r>
            <a:r>
              <a:rPr lang="ru-RU" dirty="0"/>
              <a:t> без влияния мешающих факторов. Таким образом, исследования интерференции являются обязательной частью программы испытаний.</a:t>
            </a:r>
          </a:p>
          <a:p>
            <a:pPr lvl="0"/>
            <a:r>
              <a:rPr lang="ru-RU" dirty="0"/>
              <a:t>В российском регулировании данное требование закреплено общими формулировками. Например, </a:t>
            </a:r>
            <a:r>
              <a:rPr lang="ru-RU" b="1" dirty="0"/>
              <a:t>Приказ Минздрава РФ №885н (2021)</a:t>
            </a:r>
            <a:r>
              <a:rPr lang="ru-RU" dirty="0"/>
              <a:t> обязывает при испытаниях подтвердить все заявленные производителем метрологические и аналитические характеристики, в том числе устойчивость к воздействию </a:t>
            </a:r>
            <a:r>
              <a:rPr lang="ru-RU" b="1" dirty="0"/>
              <a:t>интерферирующих веществ</a:t>
            </a:r>
            <a:r>
              <a:rPr lang="ru-RU" dirty="0"/>
              <a:t>.</a:t>
            </a:r>
          </a:p>
          <a:p>
            <a:pPr lvl="0"/>
            <a:r>
              <a:rPr lang="ru-RU" b="1" dirty="0" smtClean="0"/>
              <a:t>Стандарты:</a:t>
            </a:r>
            <a:r>
              <a:rPr lang="ru-RU" dirty="0" smtClean="0"/>
              <a:t> В </a:t>
            </a:r>
            <a:r>
              <a:rPr lang="ru-RU" b="1" dirty="0" smtClean="0"/>
              <a:t>ГОСТР51352 — 2013 п.</a:t>
            </a:r>
            <a:r>
              <a:rPr lang="ru-RU" dirty="0" smtClean="0"/>
              <a:t> 5.2.3.7 «Для </a:t>
            </a:r>
            <a:r>
              <a:rPr lang="ru-RU" dirty="0"/>
              <a:t>доказательства эффективности изделия производитель должен </a:t>
            </a:r>
            <a:r>
              <a:rPr lang="ru-RU" b="1" dirty="0"/>
              <a:t>в полном </a:t>
            </a:r>
            <a:r>
              <a:rPr lang="ru-RU" b="1" dirty="0" smtClean="0"/>
              <a:t>объеме </a:t>
            </a:r>
            <a:r>
              <a:rPr lang="ru-RU" dirty="0" smtClean="0"/>
              <a:t>провести </a:t>
            </a:r>
            <a:r>
              <a:rPr lang="ru-RU" dirty="0"/>
              <a:t>проверку, с тем чтобы выявить эффект потенциально интерферирующих веществ. Оцениваемые потенциально интерферирующие вещества будут в определенной степени зависеть от состава реагента и конфигурации анализа. </a:t>
            </a:r>
            <a:r>
              <a:rPr lang="ru-RU" b="1" dirty="0"/>
              <a:t>Потенциально интерферирующие вещества </a:t>
            </a:r>
            <a:r>
              <a:rPr lang="ru-RU" dirty="0"/>
              <a:t>определяются </a:t>
            </a:r>
            <a:r>
              <a:rPr lang="ru-RU" dirty="0" smtClean="0"/>
              <a:t>в </a:t>
            </a:r>
            <a:r>
              <a:rPr lang="ru-RU" b="1" dirty="0" smtClean="0"/>
              <a:t>ходе </a:t>
            </a:r>
            <a:r>
              <a:rPr lang="ru-RU" b="1" dirty="0"/>
              <a:t>анализа рисков</a:t>
            </a:r>
            <a:r>
              <a:rPr lang="ru-RU" dirty="0"/>
              <a:t>, обязательного для соблюдения основных требований к каждому новому </a:t>
            </a:r>
            <a:r>
              <a:rPr lang="ru-RU" dirty="0" smtClean="0"/>
              <a:t>изделию...»</a:t>
            </a:r>
          </a:p>
          <a:p>
            <a:r>
              <a:rPr lang="ru-RU" dirty="0" smtClean="0"/>
              <a:t>В </a:t>
            </a:r>
            <a:r>
              <a:rPr lang="ru-RU" dirty="0"/>
              <a:t>практике это реализуется: производитель в разделе «Интерференция» инструкции перечисляет концентрации субстанций, приводящих к отклонению результатов &gt;10</a:t>
            </a:r>
            <a:r>
              <a:rPr lang="ru-RU" dirty="0" smtClean="0"/>
              <a:t>%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897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2869</Words>
  <Application>Microsoft Office PowerPoint</Application>
  <PresentationFormat>Широкоэкранный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Georgia</vt:lpstr>
      <vt:lpstr>Times New Roman</vt:lpstr>
      <vt:lpstr>Trebuchet MS</vt:lpstr>
      <vt:lpstr>Тема Office</vt:lpstr>
      <vt:lpstr>Испытания интерферентов при регистрации ИВД: практика, нормативные подходы и перспективы</vt:lpstr>
      <vt:lpstr>Значение интерференции</vt:lpstr>
      <vt:lpstr>Методология CLSI EP07 – скрининговое исследование</vt:lpstr>
      <vt:lpstr>Презентация PowerPoint</vt:lpstr>
      <vt:lpstr>Методология CLSI EP07 – расширенное исследование</vt:lpstr>
      <vt:lpstr>Критерии и план испытания</vt:lpstr>
      <vt:lpstr>Расчёты – количество повторов и доверительный интервал</vt:lpstr>
      <vt:lpstr>Пример расчёта интерференции</vt:lpstr>
      <vt:lpstr>Подход в России – нормативные требования</vt:lpstr>
      <vt:lpstr>Подход в России – практика и инициативы</vt:lpstr>
      <vt:lpstr>Разработка национального ГОСТа по оценке интерференции</vt:lpstr>
      <vt:lpstr>Международный опыт – FDA (США)</vt:lpstr>
      <vt:lpstr>Международный опыт – Европа (IVDR)</vt:lpstr>
      <vt:lpstr>In silico подход к интерференции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Лисицина Татьяна Александровна</dc:creator>
  <cp:lastModifiedBy>Момыналиев Куват Темиргалиеви</cp:lastModifiedBy>
  <cp:revision>218</cp:revision>
  <cp:lastPrinted>2025-10-02T08:02:06Z</cp:lastPrinted>
  <dcterms:created xsi:type="dcterms:W3CDTF">2023-03-01T14:57:22Z</dcterms:created>
  <dcterms:modified xsi:type="dcterms:W3CDTF">2025-10-02T08:09:14Z</dcterms:modified>
</cp:coreProperties>
</file>