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4" r:id="rId4"/>
    <p:sldId id="298" r:id="rId5"/>
    <p:sldId id="296" r:id="rId6"/>
    <p:sldId id="288" r:id="rId7"/>
    <p:sldId id="289" r:id="rId8"/>
    <p:sldId id="283" r:id="rId9"/>
    <p:sldId id="293" r:id="rId10"/>
    <p:sldId id="260" r:id="rId11"/>
  </p:sldIdLst>
  <p:sldSz cx="12192000" cy="6858000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IN Pro Black" panose="020B0604020202020204" charset="0"/>
      <p:bold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Montserrat Black" panose="020B0604020202020204" charset="-52"/>
      <p:bold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ин Владимир Васильевич" initials="КВВ" lastIdx="1" clrIdx="0"/>
  <p:cmAuthor id="2" name="User" initials="us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D7DAEB"/>
    <a:srgbClr val="F4F3F8"/>
    <a:srgbClr val="282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7521"/>
  </p:normalViewPr>
  <p:slideViewPr>
    <p:cSldViewPr snapToGrid="0">
      <p:cViewPr varScale="1">
        <p:scale>
          <a:sx n="55" d="100"/>
          <a:sy n="55" d="100"/>
        </p:scale>
        <p:origin x="1004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79AB-B36E-412F-8C63-56C5A4C57D54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D27F8-6B40-4321-AB15-8E6325055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4D60D-5DC3-C387-7F40-3A356A064DD1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CBE93B-588D-8F15-FCC4-9383A638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1196974"/>
            <a:ext cx="10260000" cy="144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ru-RU" sz="4000" dirty="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9DB4981-3B3A-D4BC-F11A-D16C138A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713" y="6356350"/>
            <a:ext cx="907437" cy="360000"/>
          </a:xfrm>
        </p:spPr>
        <p:txBody>
          <a:bodyPr/>
          <a:lstStyle/>
          <a:p>
            <a:fld id="{BF931D33-4D2B-461B-8152-93D49B5D90CF}" type="datetime1">
              <a:rPr lang="ru-RU" smtClean="0"/>
              <a:t>02.10.2025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2D8D-CBAC-773C-CAC3-231973DC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5815" y="6356350"/>
            <a:ext cx="7612456" cy="3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C2A061-5613-7B8C-8817-2F1D424C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1936" y="6356350"/>
            <a:ext cx="791251" cy="360000"/>
          </a:xfrm>
        </p:spPr>
        <p:txBody>
          <a:bodyPr/>
          <a:lstStyle/>
          <a:p>
            <a:fld id="{DD6CD5EB-8867-460B-B5BB-99B3D63CD3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6B19788-5756-CEA3-0C1A-7AFD26F9EA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3211633"/>
            <a:ext cx="8100000" cy="1080000"/>
          </a:xfrm>
        </p:spPr>
        <p:txBody>
          <a:bodyPr/>
          <a:lstStyle>
            <a:lvl1pPr marL="0" indent="0">
              <a:buNone/>
              <a:defRPr>
                <a:solidFill>
                  <a:srgbClr val="CC3300"/>
                </a:solidFill>
              </a:defRPr>
            </a:lvl1pPr>
            <a:lvl2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ru-RU" dirty="0"/>
              <a:t>Автор презентации (ФИО)</a:t>
            </a:r>
          </a:p>
          <a:p>
            <a:pPr lvl="1"/>
            <a:r>
              <a:rPr lang="ru-RU" dirty="0"/>
              <a:t>должность и пр.</a:t>
            </a:r>
          </a:p>
        </p:txBody>
      </p:sp>
      <p:pic>
        <p:nvPicPr>
          <p:cNvPr id="8" name="Рисунок 7" descr="Изображение выглядит как текст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85FB25D-A0C0-CA83-0C34-385601E64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4724467"/>
            <a:ext cx="1188550" cy="1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id="{C0E1C51A-6BA0-0954-3FF0-969ADB24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812" y="6374130"/>
            <a:ext cx="2328227" cy="3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5AAF09D-4CCC-41F5-B5A5-F0747A5AA541}" type="datetime1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DB1B05F-1422-A770-E978-9F32DC56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307373-906C-BF2E-7D86-C9E158C3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4940" y="6365240"/>
            <a:ext cx="2743200" cy="3600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165632E-5B49-461E-9A11-E06ED0F0F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B7654-8881-622B-2409-930AA3B7F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484313"/>
            <a:ext cx="9936000" cy="4788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0AF44EE-87C3-689C-2B1D-351AF0FD9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9416"/>
            <a:ext cx="8546400" cy="8244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Образец текста</a:t>
            </a:r>
          </a:p>
          <a:p>
            <a:pPr lvl="1">
              <a:spcBef>
                <a:spcPts val="0"/>
              </a:spcBef>
            </a:pPr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839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4C2FCE-4EF9-A24B-7076-07F79544B01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5358DB23-76F7-B8E7-7CF0-F7B1F3E11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773" y="2926323"/>
            <a:ext cx="8174598" cy="6954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CC3300"/>
                </a:solidFill>
              </a:defRPr>
            </a:lvl1pPr>
          </a:lstStyle>
          <a:p>
            <a:r>
              <a:rPr lang="ru-RU" dirty="0"/>
              <a:t>ЗАКЛЮЧИТЕЛЬНЫЕ СЛОВА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CF1A45-C8DA-00B8-B663-88F8001B9D2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58812" y="6374130"/>
            <a:ext cx="2328227" cy="3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96B606B-08EF-4967-AE9B-7844F7F224C5}" type="datetime1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89F8F9-7D00-5F1A-3512-821B135337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026B9C3-A2B6-E9B0-4875-26311DD97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44940" y="6365240"/>
            <a:ext cx="2743200" cy="3600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165632E-5B49-461E-9A11-E06ED0F0F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C5D8201-3313-2A0D-60DE-1EE0E08B9D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773" y="3920669"/>
            <a:ext cx="8206167" cy="36036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pic>
        <p:nvPicPr>
          <p:cNvPr id="8" name="Рисунок 7" descr="Изображение выглядит как текст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110896-38BD-00EE-2061-EE558D940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4724467"/>
            <a:ext cx="1188550" cy="1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2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154E255-5CA6-E112-7306-B527B1745E98}"/>
              </a:ext>
            </a:extLst>
          </p:cNvPr>
          <p:cNvGrpSpPr/>
          <p:nvPr userDrawn="1"/>
        </p:nvGrpSpPr>
        <p:grpSpPr>
          <a:xfrm>
            <a:off x="0" y="0"/>
            <a:ext cx="9923504" cy="1167897"/>
            <a:chOff x="0" y="0"/>
            <a:chExt cx="9923504" cy="1167897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4971E722-7D02-AD06-953A-42E172E1DB95}"/>
                </a:ext>
              </a:extLst>
            </p:cNvPr>
            <p:cNvSpPr/>
            <p:nvPr userDrawn="1"/>
          </p:nvSpPr>
          <p:spPr>
            <a:xfrm>
              <a:off x="9341818" y="0"/>
              <a:ext cx="581686" cy="1167897"/>
            </a:xfrm>
            <a:custGeom>
              <a:avLst/>
              <a:gdLst>
                <a:gd name="connsiteX0" fmla="*/ 374965 w 581686"/>
                <a:gd name="connsiteY0" fmla="*/ 0 h 1167897"/>
                <a:gd name="connsiteX1" fmla="*/ 581686 w 581686"/>
                <a:gd name="connsiteY1" fmla="*/ 0 h 1167897"/>
                <a:gd name="connsiteX2" fmla="*/ 206721 w 581686"/>
                <a:gd name="connsiteY2" fmla="*/ 1167897 h 1167897"/>
                <a:gd name="connsiteX3" fmla="*/ 0 w 581686"/>
                <a:gd name="connsiteY3" fmla="*/ 1167897 h 11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686" h="1167897">
                  <a:moveTo>
                    <a:pt x="374965" y="0"/>
                  </a:moveTo>
                  <a:lnTo>
                    <a:pt x="581686" y="0"/>
                  </a:lnTo>
                  <a:lnTo>
                    <a:pt x="206721" y="1167897"/>
                  </a:lnTo>
                  <a:lnTo>
                    <a:pt x="0" y="1167897"/>
                  </a:lnTo>
                  <a:close/>
                </a:path>
              </a:pathLst>
            </a:custGeom>
            <a:solidFill>
              <a:srgbClr val="CC33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B46FF53-2930-74CD-8B28-C4D087F805CA}"/>
                </a:ext>
              </a:extLst>
            </p:cNvPr>
            <p:cNvSpPr/>
            <p:nvPr userDrawn="1"/>
          </p:nvSpPr>
          <p:spPr>
            <a:xfrm>
              <a:off x="0" y="0"/>
              <a:ext cx="9716782" cy="1167897"/>
            </a:xfrm>
            <a:custGeom>
              <a:avLst/>
              <a:gdLst>
                <a:gd name="connsiteX0" fmla="*/ 0 w 9716782"/>
                <a:gd name="connsiteY0" fmla="*/ 0 h 1167897"/>
                <a:gd name="connsiteX1" fmla="*/ 723522 w 9716782"/>
                <a:gd name="connsiteY1" fmla="*/ 0 h 1167897"/>
                <a:gd name="connsiteX2" fmla="*/ 4931508 w 9716782"/>
                <a:gd name="connsiteY2" fmla="*/ 0 h 1167897"/>
                <a:gd name="connsiteX3" fmla="*/ 9716782 w 9716782"/>
                <a:gd name="connsiteY3" fmla="*/ 0 h 1167897"/>
                <a:gd name="connsiteX4" fmla="*/ 9341817 w 9716782"/>
                <a:gd name="connsiteY4" fmla="*/ 1167897 h 1167897"/>
                <a:gd name="connsiteX5" fmla="*/ 4931508 w 9716782"/>
                <a:gd name="connsiteY5" fmla="*/ 1167897 h 1167897"/>
                <a:gd name="connsiteX6" fmla="*/ 348557 w 9716782"/>
                <a:gd name="connsiteY6" fmla="*/ 1167897 h 1167897"/>
                <a:gd name="connsiteX7" fmla="*/ 0 w 9716782"/>
                <a:gd name="connsiteY7" fmla="*/ 1167897 h 1167897"/>
                <a:gd name="connsiteX0" fmla="*/ 0 w 9716782"/>
                <a:gd name="connsiteY0" fmla="*/ 0 h 1167897"/>
                <a:gd name="connsiteX1" fmla="*/ 4931508 w 9716782"/>
                <a:gd name="connsiteY1" fmla="*/ 0 h 1167897"/>
                <a:gd name="connsiteX2" fmla="*/ 9716782 w 9716782"/>
                <a:gd name="connsiteY2" fmla="*/ 0 h 1167897"/>
                <a:gd name="connsiteX3" fmla="*/ 9341817 w 9716782"/>
                <a:gd name="connsiteY3" fmla="*/ 1167897 h 1167897"/>
                <a:gd name="connsiteX4" fmla="*/ 4931508 w 9716782"/>
                <a:gd name="connsiteY4" fmla="*/ 1167897 h 1167897"/>
                <a:gd name="connsiteX5" fmla="*/ 348557 w 9716782"/>
                <a:gd name="connsiteY5" fmla="*/ 1167897 h 1167897"/>
                <a:gd name="connsiteX6" fmla="*/ 0 w 9716782"/>
                <a:gd name="connsiteY6" fmla="*/ 1167897 h 1167897"/>
                <a:gd name="connsiteX7" fmla="*/ 0 w 9716782"/>
                <a:gd name="connsiteY7" fmla="*/ 0 h 1167897"/>
                <a:gd name="connsiteX0" fmla="*/ 0 w 9716782"/>
                <a:gd name="connsiteY0" fmla="*/ 0 h 1167897"/>
                <a:gd name="connsiteX1" fmla="*/ 9716782 w 9716782"/>
                <a:gd name="connsiteY1" fmla="*/ 0 h 1167897"/>
                <a:gd name="connsiteX2" fmla="*/ 9341817 w 9716782"/>
                <a:gd name="connsiteY2" fmla="*/ 1167897 h 1167897"/>
                <a:gd name="connsiteX3" fmla="*/ 4931508 w 9716782"/>
                <a:gd name="connsiteY3" fmla="*/ 1167897 h 1167897"/>
                <a:gd name="connsiteX4" fmla="*/ 348557 w 9716782"/>
                <a:gd name="connsiteY4" fmla="*/ 1167897 h 1167897"/>
                <a:gd name="connsiteX5" fmla="*/ 0 w 9716782"/>
                <a:gd name="connsiteY5" fmla="*/ 1167897 h 1167897"/>
                <a:gd name="connsiteX6" fmla="*/ 0 w 9716782"/>
                <a:gd name="connsiteY6" fmla="*/ 0 h 1167897"/>
                <a:gd name="connsiteX0" fmla="*/ 0 w 9716782"/>
                <a:gd name="connsiteY0" fmla="*/ 0 h 1167897"/>
                <a:gd name="connsiteX1" fmla="*/ 9716782 w 9716782"/>
                <a:gd name="connsiteY1" fmla="*/ 0 h 1167897"/>
                <a:gd name="connsiteX2" fmla="*/ 9341817 w 9716782"/>
                <a:gd name="connsiteY2" fmla="*/ 1167897 h 1167897"/>
                <a:gd name="connsiteX3" fmla="*/ 348557 w 9716782"/>
                <a:gd name="connsiteY3" fmla="*/ 1167897 h 1167897"/>
                <a:gd name="connsiteX4" fmla="*/ 0 w 9716782"/>
                <a:gd name="connsiteY4" fmla="*/ 1167897 h 1167897"/>
                <a:gd name="connsiteX5" fmla="*/ 0 w 9716782"/>
                <a:gd name="connsiteY5" fmla="*/ 0 h 1167897"/>
                <a:gd name="connsiteX0" fmla="*/ 0 w 9716782"/>
                <a:gd name="connsiteY0" fmla="*/ 0 h 1167897"/>
                <a:gd name="connsiteX1" fmla="*/ 9716782 w 9716782"/>
                <a:gd name="connsiteY1" fmla="*/ 0 h 1167897"/>
                <a:gd name="connsiteX2" fmla="*/ 9341817 w 9716782"/>
                <a:gd name="connsiteY2" fmla="*/ 1167897 h 1167897"/>
                <a:gd name="connsiteX3" fmla="*/ 0 w 9716782"/>
                <a:gd name="connsiteY3" fmla="*/ 1167897 h 1167897"/>
                <a:gd name="connsiteX4" fmla="*/ 0 w 9716782"/>
                <a:gd name="connsiteY4" fmla="*/ 0 h 11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6782" h="1167897">
                  <a:moveTo>
                    <a:pt x="0" y="0"/>
                  </a:moveTo>
                  <a:lnTo>
                    <a:pt x="9716782" y="0"/>
                  </a:lnTo>
                  <a:lnTo>
                    <a:pt x="9341817" y="1167897"/>
                  </a:lnTo>
                  <a:lnTo>
                    <a:pt x="0" y="1167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116A061-A0F6-52B8-FF86-69E24649CB4C}"/>
                </a:ext>
              </a:extLst>
            </p:cNvPr>
            <p:cNvSpPr/>
            <p:nvPr userDrawn="1"/>
          </p:nvSpPr>
          <p:spPr>
            <a:xfrm>
              <a:off x="9210008" y="0"/>
              <a:ext cx="403797" cy="1167897"/>
            </a:xfrm>
            <a:custGeom>
              <a:avLst/>
              <a:gdLst>
                <a:gd name="connsiteX0" fmla="*/ 374965 w 403797"/>
                <a:gd name="connsiteY0" fmla="*/ 0 h 1167897"/>
                <a:gd name="connsiteX1" fmla="*/ 403797 w 403797"/>
                <a:gd name="connsiteY1" fmla="*/ 0 h 1167897"/>
                <a:gd name="connsiteX2" fmla="*/ 28832 w 403797"/>
                <a:gd name="connsiteY2" fmla="*/ 1167897 h 1167897"/>
                <a:gd name="connsiteX3" fmla="*/ 0 w 403797"/>
                <a:gd name="connsiteY3" fmla="*/ 1167897 h 11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797" h="1167897">
                  <a:moveTo>
                    <a:pt x="374965" y="0"/>
                  </a:moveTo>
                  <a:lnTo>
                    <a:pt x="403797" y="0"/>
                  </a:lnTo>
                  <a:lnTo>
                    <a:pt x="28832" y="1167897"/>
                  </a:lnTo>
                  <a:lnTo>
                    <a:pt x="0" y="1167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E6A1AA7-CC49-6543-D699-C1F2BCCA4700}"/>
                </a:ext>
              </a:extLst>
            </p:cNvPr>
            <p:cNvSpPr/>
            <p:nvPr userDrawn="1"/>
          </p:nvSpPr>
          <p:spPr>
            <a:xfrm>
              <a:off x="9424193" y="0"/>
              <a:ext cx="403797" cy="1167897"/>
            </a:xfrm>
            <a:custGeom>
              <a:avLst/>
              <a:gdLst>
                <a:gd name="connsiteX0" fmla="*/ 374965 w 403797"/>
                <a:gd name="connsiteY0" fmla="*/ 0 h 1167897"/>
                <a:gd name="connsiteX1" fmla="*/ 403797 w 403797"/>
                <a:gd name="connsiteY1" fmla="*/ 0 h 1167897"/>
                <a:gd name="connsiteX2" fmla="*/ 28832 w 403797"/>
                <a:gd name="connsiteY2" fmla="*/ 1167897 h 1167897"/>
                <a:gd name="connsiteX3" fmla="*/ 0 w 403797"/>
                <a:gd name="connsiteY3" fmla="*/ 1167897 h 11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797" h="1167897">
                  <a:moveTo>
                    <a:pt x="374965" y="0"/>
                  </a:moveTo>
                  <a:lnTo>
                    <a:pt x="403797" y="0"/>
                  </a:lnTo>
                  <a:lnTo>
                    <a:pt x="28832" y="1167897"/>
                  </a:lnTo>
                  <a:lnTo>
                    <a:pt x="0" y="1167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E1D65-77CA-E70A-A5C3-AFE5708D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8" y="333375"/>
            <a:ext cx="10872000" cy="85799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1B07F-B5AC-44C9-1C02-A1D512E2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285592"/>
            <a:ext cx="10873187" cy="4882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8D736-D7A2-BE5C-AEB2-F2CB7A613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13" y="6356350"/>
            <a:ext cx="9074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750C-CEFB-417F-9FCE-553C0A9E9C4F}" type="datetime1">
              <a:rPr lang="ru-RU" smtClean="0"/>
              <a:t>02.10.2025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A3829-A997-B02E-5293-961AC55C5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6963" y="6356350"/>
            <a:ext cx="88180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BAA75-60D3-B20F-F376-9A5BD71AF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1936" y="6356350"/>
            <a:ext cx="79125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  <a:latin typeface="Montserrat Black" panose="00000A00000000000000" pitchFamily="2" charset="-52"/>
              </a:defRPr>
            </a:lvl1pPr>
          </a:lstStyle>
          <a:p>
            <a:fld id="{DD6CD5EB-8867-460B-B5BB-99B3D63CD37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 descr="Изображение выглядит как текст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8453EE6-EB24-27E2-1EE7-072B62B779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75" y="100357"/>
            <a:ext cx="895191" cy="9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400"/>
        </a:spcBef>
        <a:buClr>
          <a:srgbClr val="CC3300"/>
        </a:buClr>
        <a:buFont typeface="Wingdings" panose="05000000000000000000" pitchFamily="2" charset="2"/>
        <a:buChar char="n"/>
        <a:defRPr sz="2400" b="0" kern="1200">
          <a:solidFill>
            <a:schemeClr val="tx1">
              <a:lumMod val="50000"/>
            </a:schemeClr>
          </a:solidFill>
          <a:latin typeface="Montserrat" panose="00000500000000000000" pitchFamily="2" charset="-52"/>
          <a:ea typeface="+mn-ea"/>
          <a:cs typeface="+mn-cs"/>
        </a:defRPr>
      </a:lvl1pPr>
      <a:lvl2pPr marL="625475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CC3300"/>
        </a:buClr>
        <a:buSzPct val="80000"/>
        <a:buFont typeface="Wingdings" panose="05000000000000000000" pitchFamily="2" charset="2"/>
        <a:buChar char="u"/>
        <a:defRPr sz="2000" kern="1200">
          <a:solidFill>
            <a:schemeClr val="tx1">
              <a:lumMod val="50000"/>
            </a:schemeClr>
          </a:solidFill>
          <a:latin typeface="Montserrat" panose="00000500000000000000" pitchFamily="2" charset="-52"/>
          <a:ea typeface="+mn-ea"/>
          <a:cs typeface="+mn-cs"/>
        </a:defRPr>
      </a:lvl2pPr>
      <a:lvl3pPr marL="982663" indent="-266700" algn="l" defTabSz="914400" rtl="0" eaLnBrk="1" latinLnBrk="0" hangingPunct="1">
        <a:lnSpc>
          <a:spcPct val="90000"/>
        </a:lnSpc>
        <a:spcBef>
          <a:spcPts val="600"/>
        </a:spcBef>
        <a:buClr>
          <a:srgbClr val="CC3300"/>
        </a:buClr>
        <a:buSzPct val="75000"/>
        <a:buFont typeface="Wingdings" panose="05000000000000000000" pitchFamily="2" charset="2"/>
        <a:buChar char="n"/>
        <a:defRPr sz="1800" kern="1200">
          <a:solidFill>
            <a:schemeClr val="tx1">
              <a:lumMod val="50000"/>
            </a:schemeClr>
          </a:solidFill>
          <a:latin typeface="Montserrat" panose="00000500000000000000" pitchFamily="2" charset="-52"/>
          <a:ea typeface="+mn-ea"/>
          <a:cs typeface="+mn-cs"/>
        </a:defRPr>
      </a:lvl3pPr>
      <a:lvl4pPr marL="1238250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</a:schemeClr>
        </a:buClr>
        <a:buFont typeface="Wingdings" panose="05000000000000000000" pitchFamily="2" charset="2"/>
        <a:buChar char="§"/>
        <a:tabLst>
          <a:tab pos="266700" algn="l"/>
        </a:tabLst>
        <a:defRPr sz="1800" kern="1200">
          <a:solidFill>
            <a:schemeClr val="tx1">
              <a:lumMod val="50000"/>
            </a:schemeClr>
          </a:solidFill>
          <a:latin typeface="Montserrat" panose="00000500000000000000" pitchFamily="2" charset="-52"/>
          <a:ea typeface="+mn-ea"/>
          <a:cs typeface="+mn-cs"/>
        </a:defRPr>
      </a:lvl4pPr>
      <a:lvl5pPr marL="1525588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</a:schemeClr>
        </a:buClr>
        <a:buFont typeface="Montserrat" panose="00000500000000000000" pitchFamily="2" charset="-52"/>
        <a:buChar char="»"/>
        <a:tabLst/>
        <a:defRPr sz="1800" kern="1200">
          <a:solidFill>
            <a:schemeClr val="tx1">
              <a:lumMod val="50000"/>
            </a:schemeClr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pos="7265" userDrawn="1">
          <p15:clr>
            <a:srgbClr val="F26B43"/>
          </p15:clr>
        </p15:guide>
        <p15:guide id="7" orient="horz" pos="8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003F-CAAC-6306-2766-732D5C7F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Актуальные проблемы обращения МИ ИВД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95C98-8E50-9D24-D459-21180ECCB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Колин Владимир Васильевич</a:t>
            </a:r>
          </a:p>
          <a:p>
            <a:pPr lvl="1"/>
            <a:r>
              <a:rPr lang="ru-RU" dirty="0"/>
              <a:t>Председатель правления АПСКДЛ</a:t>
            </a:r>
            <a:br>
              <a:rPr lang="ru-RU" dirty="0"/>
            </a:br>
            <a:r>
              <a:rPr lang="ru-RU" dirty="0"/>
              <a:t>02 октября 2025</a:t>
            </a:r>
          </a:p>
        </p:txBody>
      </p:sp>
    </p:spTree>
    <p:extLst>
      <p:ext uri="{BB962C8B-B14F-4D97-AF65-F5344CB8AC3E}">
        <p14:creationId xmlns:p14="http://schemas.microsoft.com/office/powerpoint/2010/main" val="154856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C539F3-AEB1-3BF7-46E5-F3A9164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246F09-A615-4F95-EF32-B41EFDBEF9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70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8D42B1-0E4E-40AB-AC15-7BE0C7E8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5B11F-98CC-41D5-A4D5-D504F6784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В 2014 году 532 ФЗ ввел уголовное наказание в статью 238.1 УК РФ за Обращение фальсифицированных, недоброкачественных и незарегистрированных медицинских изделий в размере превышающий 100 </a:t>
            </a:r>
            <a:r>
              <a:rPr lang="ru-RU" dirty="0" err="1"/>
              <a:t>т.руб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Требуется уточнения терминов фальсифицированных, недоброкачественных и незарегистрированных медицинских изделий в 323 ФЗ, в частности дополнив определения понятием  «умышленное действие» и ввести определения «изделия для научных исследований».</a:t>
            </a:r>
          </a:p>
          <a:p>
            <a:pPr lvl="1"/>
            <a:r>
              <a:rPr lang="ru-RU" dirty="0"/>
              <a:t>Обусловить применение статьи УК РФ только если это повлекло по неосторожности смерть человека. В остальных случаях применять АК, при этом обязать производителей страховать ответственность..</a:t>
            </a:r>
          </a:p>
          <a:p>
            <a:pPr lvl="1"/>
            <a:r>
              <a:rPr lang="ru-RU" dirty="0"/>
              <a:t>Увеличить объем произведенной продукции от 10 млн. руб.</a:t>
            </a:r>
          </a:p>
          <a:p>
            <a:r>
              <a:rPr lang="ru-RU" dirty="0"/>
              <a:t>В настоящий момент данную статью УК РФ можно применить только к российскому производителю, что ставит его в менее конкурентную позицию.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0DFE8-7001-45C7-A379-07FAFB4AC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Декриминализация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31728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358BA5-5708-458A-B807-439EE729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6EAC52-79BA-432A-9938-C5D7F886B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Проблемы для производителей МИ ИВД:</a:t>
            </a:r>
          </a:p>
          <a:p>
            <a:pPr lvl="1"/>
            <a:r>
              <a:rPr lang="ru-RU" dirty="0"/>
              <a:t>Большое количество наборов и их модификаций (у ряда фирм до 700) приводит к большому объему документации и затратам.</a:t>
            </a:r>
          </a:p>
          <a:p>
            <a:pPr lvl="1"/>
            <a:r>
              <a:rPr lang="ru-RU" dirty="0"/>
              <a:t>Отсутствие единого мнения у экспертов в ТПП в регионах к требованию документации.</a:t>
            </a:r>
          </a:p>
          <a:p>
            <a:r>
              <a:rPr lang="ru-RU" dirty="0"/>
              <a:t> В ПП 1875 в приложении 2 об ограничении закупок включили наборы реагентов, которые в РФ представлены в основном российскими производителями. Это приводит:</a:t>
            </a:r>
          </a:p>
          <a:p>
            <a:pPr lvl="1"/>
            <a:r>
              <a:rPr lang="ru-RU" dirty="0"/>
              <a:t>не к стимулированию производства, а к созданию дополнительных барьеров развития, за счет не добросовестной конкуренции.</a:t>
            </a:r>
          </a:p>
          <a:p>
            <a:pPr lvl="1"/>
            <a:r>
              <a:rPr lang="ru-RU" dirty="0"/>
              <a:t>к росту затрат для ускоренного получения реестровой записи не по бальной системе. Но после выхода бальной системы в течении полугода нужно ещё раз пройти подтверждение.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7ABA2-1AEB-4CF7-8C1A-0F5DCEF6B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9416"/>
            <a:ext cx="8546400" cy="824400"/>
          </a:xfrm>
        </p:spPr>
        <p:txBody>
          <a:bodyPr/>
          <a:lstStyle/>
          <a:p>
            <a:r>
              <a:rPr lang="ru-RU" dirty="0"/>
              <a:t>Подтверждение российского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116277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65078B-311D-498E-98CB-E62D92FB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359DD-59DA-44F7-86C0-768A0D968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Предложения:</a:t>
            </a:r>
          </a:p>
          <a:p>
            <a:pPr lvl="1"/>
            <a:r>
              <a:rPr lang="ru-RU" dirty="0"/>
              <a:t>Разработать методические рекомендация для однозначной интерпретации к требованиям по подтверждению.</a:t>
            </a:r>
          </a:p>
          <a:p>
            <a:pPr lvl="1"/>
            <a:r>
              <a:rPr lang="ru-RU" dirty="0"/>
              <a:t>Убрать требования подсчета баллов в ПП 1875 для подтверждения происхождения. Нахождение в реестре должно быть достаточным условием для подтверждения происхождения.</a:t>
            </a:r>
          </a:p>
          <a:p>
            <a:pPr lvl="1"/>
            <a:r>
              <a:rPr lang="ru-RU" dirty="0"/>
              <a:t>Необходимым условием допуска продукции на рынок РФ из стран ЕАЭС должны быть одинаковые условия для включения в реестры РФ и ЕАЭС.</a:t>
            </a:r>
          </a:p>
          <a:p>
            <a:pPr lvl="1"/>
            <a:r>
              <a:rPr lang="ru-RU" dirty="0"/>
              <a:t>Включение или исключение продукции в ПП1875 в приложениях 1-3 должны быть согласованы с общественными организациями, объединяющие производителей из РФ.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10A0E4-5447-4E5C-B913-493B51744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Подтверждение российского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265753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942095-8324-4CFE-95C5-9B6A8F1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F8523-65A5-403F-8A96-70F0384A0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Реагентный</a:t>
            </a:r>
            <a:r>
              <a:rPr lang="ru-RU" dirty="0"/>
              <a:t> контракт – это поставка комплексного решения, включающего оборудование и расходных материалов (реагенты, пробирки, наконечники и т.д.) на определенный срок под проект или для обеспечения регулярной работы КЛД. </a:t>
            </a:r>
          </a:p>
          <a:p>
            <a:r>
              <a:rPr lang="ru-RU" dirty="0"/>
              <a:t>Участие в </a:t>
            </a:r>
            <a:r>
              <a:rPr lang="ru-RU" dirty="0" err="1"/>
              <a:t>реагентном</a:t>
            </a:r>
            <a:r>
              <a:rPr lang="ru-RU" dirty="0"/>
              <a:t> контракте обеспечивается на конкурсной основе.</a:t>
            </a:r>
          </a:p>
          <a:p>
            <a:r>
              <a:rPr lang="ru-RU" dirty="0"/>
              <a:t>Преимущества:</a:t>
            </a:r>
          </a:p>
          <a:p>
            <a:pPr lvl="1"/>
            <a:r>
              <a:rPr lang="ru-RU" dirty="0"/>
              <a:t>Решается проблема «закрытых» приборов</a:t>
            </a:r>
          </a:p>
          <a:p>
            <a:pPr lvl="1"/>
            <a:r>
              <a:rPr lang="ru-RU" dirty="0"/>
              <a:t>КДЛ концентрируется на выполнениях исследований. Сервис  и обеспечение расходными материалами за поставщиком.</a:t>
            </a:r>
          </a:p>
          <a:p>
            <a:pPr lvl="1"/>
            <a:r>
              <a:rPr lang="ru-RU" dirty="0"/>
              <a:t>Решается проблема с обновлением оборудованием</a:t>
            </a:r>
          </a:p>
          <a:p>
            <a:r>
              <a:rPr lang="ru-RU" dirty="0"/>
              <a:t>Необходимо внесение изменений в 44 ФЗ.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0DE4C-D9AB-4FA5-B1A9-AEB282A5D5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Реагентный</a:t>
            </a:r>
            <a:r>
              <a:rPr lang="ru-RU" dirty="0"/>
              <a:t> контракт</a:t>
            </a:r>
          </a:p>
        </p:txBody>
      </p:sp>
    </p:spTree>
    <p:extLst>
      <p:ext uri="{BB962C8B-B14F-4D97-AF65-F5344CB8AC3E}">
        <p14:creationId xmlns:p14="http://schemas.microsoft.com/office/powerpoint/2010/main" val="186569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3C5015-3653-48E7-94E6-B1C0D182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EE426-640E-4862-9C4B-23453A1FC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498983"/>
            <a:ext cx="9936000" cy="47886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Отсутствие регулирования продукции для научных исследований (</a:t>
            </a:r>
            <a:r>
              <a:rPr lang="en-US" dirty="0"/>
              <a:t>RUO).</a:t>
            </a:r>
          </a:p>
          <a:p>
            <a:pPr lvl="1"/>
            <a:r>
              <a:rPr lang="ru-RU" dirty="0"/>
              <a:t>Необходим НПА определяющий критерии отнесения изделия к </a:t>
            </a:r>
            <a:r>
              <a:rPr lang="en-US" dirty="0"/>
              <a:t>RUO</a:t>
            </a:r>
            <a:r>
              <a:rPr lang="ru-RU" dirty="0"/>
              <a:t>:</a:t>
            </a:r>
            <a:endParaRPr lang="en-US" dirty="0"/>
          </a:p>
          <a:p>
            <a:pPr lvl="2"/>
            <a:r>
              <a:rPr lang="ru-RU" dirty="0"/>
              <a:t>Какое изделие может быть </a:t>
            </a:r>
            <a:r>
              <a:rPr lang="en-US" dirty="0"/>
              <a:t>RUO</a:t>
            </a:r>
            <a:r>
              <a:rPr lang="ru-RU" dirty="0"/>
              <a:t>, а какое может быть отнесено только к МИ?</a:t>
            </a:r>
          </a:p>
          <a:p>
            <a:pPr lvl="2"/>
            <a:r>
              <a:rPr lang="ru-RU" dirty="0"/>
              <a:t>Кто определяет изделие как </a:t>
            </a:r>
            <a:r>
              <a:rPr lang="en-US" dirty="0"/>
              <a:t>RUO</a:t>
            </a:r>
            <a:r>
              <a:rPr lang="ru-RU" dirty="0"/>
              <a:t>?</a:t>
            </a:r>
          </a:p>
          <a:p>
            <a:pPr lvl="2"/>
            <a:r>
              <a:rPr lang="ru-RU" dirty="0"/>
              <a:t>Правила маркировки и обращения.</a:t>
            </a:r>
          </a:p>
          <a:p>
            <a:r>
              <a:rPr lang="ru-RU" dirty="0"/>
              <a:t>Использование общелабораторных изделий:</a:t>
            </a:r>
          </a:p>
          <a:p>
            <a:pPr lvl="1"/>
            <a:r>
              <a:rPr lang="ru-RU" dirty="0"/>
              <a:t>РЗН должен выдать разъяснения по использованию таких изделий в медицинских лабораториях и какие изделия можно отнести к этому виду. Должен быть однозначный перечень общелабораторных изделий, которые могут быть зарегистрированы как МИ.</a:t>
            </a:r>
          </a:p>
          <a:p>
            <a:r>
              <a:rPr lang="ru-RU" dirty="0"/>
              <a:t>Подходы к отнесению изделия к медицинскому департаментов РЗН, отвечающие за контроль и регистрацию,  должны быть одинаковыми.</a:t>
            </a:r>
          </a:p>
          <a:p>
            <a:r>
              <a:rPr lang="ru-RU" dirty="0"/>
              <a:t>Разрешить производителю наборов реагентов, при наличии отчета об инспектировании производства,  допоставку реагентов, входящие в набор в случаях их замены или перерасхода. При этом производитель должен гарантировать надлежащую работоспособность наборов реагентов.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7F3A1-B236-4A3B-A06B-D15646E053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Проблема обращения немедицинских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106042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058337-47B9-4B59-9BF6-39F5CA72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80FA2-83B3-4612-AB23-4297601B6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Есть прецеденты присваивания завышенного класса риска общелабораторным МИ ИВД (например, транспортным средам, питательным средам, наборам выделения, которые могут быть использованы с </a:t>
            </a:r>
            <a:r>
              <a:rPr lang="ru-RU" dirty="0" err="1"/>
              <a:t>аналитами</a:t>
            </a:r>
            <a:r>
              <a:rPr lang="ru-RU" dirty="0"/>
              <a:t> высокого класса риска)</a:t>
            </a:r>
          </a:p>
          <a:p>
            <a:r>
              <a:rPr lang="ru-RU" dirty="0"/>
              <a:t>Исключить избыточные требования привязки общелабораторных МИ ИВД к </a:t>
            </a:r>
            <a:r>
              <a:rPr lang="ru-RU" dirty="0" err="1"/>
              <a:t>аналитам</a:t>
            </a:r>
            <a:r>
              <a:rPr lang="ru-RU" dirty="0"/>
              <a:t>. (Сейчас это требование исходит из приказа 181н)</a:t>
            </a:r>
          </a:p>
          <a:p>
            <a:r>
              <a:rPr lang="ru-RU" dirty="0"/>
              <a:t>Разрешить производителю делать в уведомительном порядке ВИРД для добавления нового прибора в эксплуатационную документацию наборов реагентов  на основания испытания производителей и наличия отчета об инспектировании производства.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AA11FC-ED82-4B15-A424-A76B59C7E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Проблемы регулирования общелабораторных МИ ИВД</a:t>
            </a:r>
          </a:p>
        </p:txBody>
      </p:sp>
    </p:spTree>
    <p:extLst>
      <p:ext uri="{BB962C8B-B14F-4D97-AF65-F5344CB8AC3E}">
        <p14:creationId xmlns:p14="http://schemas.microsoft.com/office/powerpoint/2010/main" val="20071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9F00F0-D063-47CE-86A1-3CA919C1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7606C-CBD1-4B72-A469-074F09E4B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случае, если для МИ нет подходящего кода вида или указан не соответствующий по  мнению эксперта – то это может привести к отказу:</a:t>
            </a:r>
          </a:p>
          <a:p>
            <a:pPr lvl="1"/>
            <a:r>
              <a:rPr lang="ru-RU" dirty="0"/>
              <a:t>Возобновить работу ЭО в процессе экспертизы МИ в рамках национальной регистрации по направлению запросов  о разработке и  присвоении новых кодов видов МИ на Комиссию по НКМИ (в рамках НИК); </a:t>
            </a:r>
          </a:p>
          <a:p>
            <a:pPr lvl="1"/>
            <a:r>
              <a:rPr lang="ru-RU" dirty="0"/>
              <a:t>Если в рамках регуляторной деятельности произошло изменение практики применения кода вида МИ или ОКПД2 для вновь регистрируемых МИ, то необходимо привести ранее выданные РУ для МИ в соответствие с новыми требованиями, уведомив об этом производителей. Иначе это может привезти к некорректной конкурентной борьбе. </a:t>
            </a:r>
          </a:p>
          <a:p>
            <a:r>
              <a:rPr lang="ru-RU" dirty="0"/>
              <a:t>Разрешить применение к одному МИ более одного кода вида МИ или ОКПД2 в случае необходимости (не только к модельному ряду).</a:t>
            </a:r>
            <a:endParaRPr lang="en-US" dirty="0"/>
          </a:p>
          <a:p>
            <a:r>
              <a:rPr lang="ru-RU" dirty="0"/>
              <a:t>Коды ОКПД2 и НКМИ не соответствуют реальной картине для МИ ИВД. Необходимо провести актуализацию.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00A68D-292F-4CEE-AD8F-CB2F561A3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Присвоение Кода вида</a:t>
            </a:r>
          </a:p>
        </p:txBody>
      </p:sp>
    </p:spTree>
    <p:extLst>
      <p:ext uri="{BB962C8B-B14F-4D97-AF65-F5344CB8AC3E}">
        <p14:creationId xmlns:p14="http://schemas.microsoft.com/office/powerpoint/2010/main" val="34900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804529-6DDE-4726-B7E3-1CB28C94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5" y="2921433"/>
            <a:ext cx="8828440" cy="69543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Необходимо отдельное  регулирование для МИ ИВД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Необходимо создание отдельных структур в </a:t>
            </a:r>
            <a:r>
              <a:rPr lang="ru-RU" dirty="0" err="1"/>
              <a:t>минздраве</a:t>
            </a:r>
            <a:r>
              <a:rPr lang="ru-RU" dirty="0"/>
              <a:t> и </a:t>
            </a:r>
            <a:r>
              <a:rPr lang="ru-RU" dirty="0" err="1"/>
              <a:t>минпромторге</a:t>
            </a:r>
            <a:r>
              <a:rPr lang="ru-RU" dirty="0"/>
              <a:t>, отвечающих за МИ ИВД и клинико-лабораторные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81154F-D571-4230-B73E-77F39198B6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65632E-5B49-461E-9A11-E06ED0F0F5E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22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НК-Тех">
      <a:dk1>
        <a:srgbClr val="1F4E79"/>
      </a:dk1>
      <a:lt1>
        <a:srgbClr val="FFFFFF"/>
      </a:lt1>
      <a:dk2>
        <a:srgbClr val="28245F"/>
      </a:dk2>
      <a:lt2>
        <a:srgbClr val="F4F3F8"/>
      </a:lt2>
      <a:accent1>
        <a:srgbClr val="E4A528"/>
      </a:accent1>
      <a:accent2>
        <a:srgbClr val="CC441A"/>
      </a:accent2>
      <a:accent3>
        <a:srgbClr val="EB007F"/>
      </a:accent3>
      <a:accent4>
        <a:srgbClr val="B55FCD"/>
      </a:accent4>
      <a:accent5>
        <a:srgbClr val="009999"/>
      </a:accent5>
      <a:accent6>
        <a:srgbClr val="006767"/>
      </a:accent6>
      <a:hlink>
        <a:srgbClr val="35A8DF"/>
      </a:hlink>
      <a:folHlink>
        <a:srgbClr val="757575"/>
      </a:folHlink>
    </a:clrScheme>
    <a:fontScheme name="ДНК-Тех">
      <a:majorFont>
        <a:latin typeface="DIN Pro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-template" id="{840995B1-941B-44AF-B4C8-F012FB1F752D}" vid="{AAA89202-C2E5-48DE-9AA3-DAEAB9B2398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6CC3B0-CE8F-CF48-ADE5-45F33447F813}">
  <we:reference id="wa104380121" version="2.0.0.0" store="ru-RU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red-template (1)</Template>
  <TotalTime>29837</TotalTime>
  <Words>795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DIN Pro Black</vt:lpstr>
      <vt:lpstr>Calibri</vt:lpstr>
      <vt:lpstr>Arial</vt:lpstr>
      <vt:lpstr>Wingdings</vt:lpstr>
      <vt:lpstr>Montserrat</vt:lpstr>
      <vt:lpstr>Montserrat Black</vt:lpstr>
      <vt:lpstr>Тема Office</vt:lpstr>
      <vt:lpstr>Актуальные проблемы обращения МИ ИВД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 отдельное  регулирование для МИ ИВД  Необходимо создание отдельных структур в минздраве и минпромторге, отвечающих за МИ ИВД и клинико-лабораторные исследования </vt:lpstr>
      <vt:lpstr>СПАСИБО ЗА ВНИМАНИЕ!</vt:lpstr>
    </vt:vector>
  </TitlesOfParts>
  <Company>ДНК-Технология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состояние российского производства медицинских изделий для лабораторной диагностики</dc:title>
  <dc:creator>Колин Владимир Васильевич</dc:creator>
  <cp:lastModifiedBy>Колин Владимир Васильевич</cp:lastModifiedBy>
  <cp:revision>185</cp:revision>
  <cp:lastPrinted>2023-11-07T09:02:57Z</cp:lastPrinted>
  <dcterms:created xsi:type="dcterms:W3CDTF">2023-09-25T15:54:05Z</dcterms:created>
  <dcterms:modified xsi:type="dcterms:W3CDTF">2025-10-02T08:59:15Z</dcterms:modified>
</cp:coreProperties>
</file>