
<file path=[Content_Types].xml><?xml version="1.0" encoding="utf-8"?>
<Types xmlns="http://schemas.openxmlformats.org/package/2006/content-types">
  <Default Extension="png" ContentType="image/png"/>
  <Default Extension="jfif" ContentType="image/jpe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crdownload" ContentType="image/p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31" r:id="rId2"/>
    <p:sldId id="943" r:id="rId3"/>
    <p:sldId id="940" r:id="rId4"/>
    <p:sldId id="944" r:id="rId5"/>
    <p:sldId id="948" r:id="rId6"/>
    <p:sldId id="941" r:id="rId7"/>
    <p:sldId id="945" r:id="rId8"/>
    <p:sldId id="947" r:id="rId9"/>
    <p:sldId id="942" r:id="rId10"/>
    <p:sldId id="939" r:id="rId11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5387B2C-12E3-40F6-86DD-49EF15B20984}">
          <p14:sldIdLst>
            <p14:sldId id="331"/>
            <p14:sldId id="943"/>
            <p14:sldId id="940"/>
            <p14:sldId id="944"/>
            <p14:sldId id="948"/>
            <p14:sldId id="941"/>
            <p14:sldId id="945"/>
            <p14:sldId id="947"/>
            <p14:sldId id="942"/>
            <p14:sldId id="939"/>
          </p14:sldIdLst>
        </p14:section>
      </p14:sectionLst>
    </p:ext>
    <p:ext uri="{EFAFB233-063F-42B5-8137-9DF3F51BA10A}">
      <p15:sldGuideLst xmlns:p15="http://schemas.microsoft.com/office/powerpoint/2012/main">
        <p15:guide id="16" orient="horz" pos="2251" userDrawn="1">
          <p15:clr>
            <a:srgbClr val="A4A3A4"/>
          </p15:clr>
        </p15:guide>
        <p15:guide id="17" userDrawn="1">
          <p15:clr>
            <a:srgbClr val="A4A3A4"/>
          </p15:clr>
        </p15:guide>
        <p15:guide id="18" pos="51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8" clrIdx="0"/>
  <p:cmAuthor id="1" name="Бондарчук Ирина Евгеньевна" initials="БИЕ" lastIdx="4" clrIdx="1">
    <p:extLst>
      <p:ext uri="{19B8F6BF-5375-455C-9EA6-DF929625EA0E}">
        <p15:presenceInfo xmlns:p15="http://schemas.microsoft.com/office/powerpoint/2012/main" userId="S-1-5-21-2044988189-643669588-3565310566-1302" providerId="AD"/>
      </p:ext>
    </p:extLst>
  </p:cmAuthor>
  <p:cmAuthor id="2" name="Воробьев Алексей Геннадьевич" initials="ВАГ" lastIdx="1" clrIdx="2">
    <p:extLst>
      <p:ext uri="{19B8F6BF-5375-455C-9EA6-DF929625EA0E}">
        <p15:presenceInfo xmlns:p15="http://schemas.microsoft.com/office/powerpoint/2012/main" userId="S-1-5-21-1674584444-1001471710-3044954665-8164" providerId="AD"/>
      </p:ext>
    </p:extLst>
  </p:cmAuthor>
  <p:cmAuthor id="3" name="Сабельникова Анна Владимировна" initials="САВ" lastIdx="1" clrIdx="3">
    <p:extLst>
      <p:ext uri="{19B8F6BF-5375-455C-9EA6-DF929625EA0E}">
        <p15:presenceInfo xmlns:p15="http://schemas.microsoft.com/office/powerpoint/2012/main" userId="S-1-5-21-3131311301-2991779649-3226889198-418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357"/>
    <a:srgbClr val="FF3300"/>
    <a:srgbClr val="48699C"/>
    <a:srgbClr val="092859"/>
    <a:srgbClr val="FFFFFF"/>
    <a:srgbClr val="012256"/>
    <a:srgbClr val="B9C1D1"/>
    <a:srgbClr val="374F75"/>
    <a:srgbClr val="6DF828"/>
    <a:srgbClr val="EDE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1" autoAdjust="0"/>
    <p:restoredTop sz="96395" autoAdjust="0"/>
  </p:normalViewPr>
  <p:slideViewPr>
    <p:cSldViewPr snapToGrid="0">
      <p:cViewPr varScale="1">
        <p:scale>
          <a:sx n="100" d="100"/>
          <a:sy n="100" d="100"/>
        </p:scale>
        <p:origin x="114" y="420"/>
      </p:cViewPr>
      <p:guideLst>
        <p:guide orient="horz" pos="2251"/>
        <p:guide/>
        <p:guide pos="515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9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090" tIns="45544" rIns="91090" bIns="4554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090" tIns="45544" rIns="91090" bIns="45544" rtlCol="0"/>
          <a:lstStyle>
            <a:lvl1pPr algn="r">
              <a:defRPr sz="1200"/>
            </a:lvl1pPr>
          </a:lstStyle>
          <a:p>
            <a:fld id="{CE195342-A931-4B33-89B5-78AAD1374FC6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090" tIns="45544" rIns="91090" bIns="4554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090" tIns="45544" rIns="91090" bIns="45544" rtlCol="0" anchor="b"/>
          <a:lstStyle>
            <a:lvl1pPr algn="r">
              <a:defRPr sz="1200"/>
            </a:lvl1pPr>
          </a:lstStyle>
          <a:p>
            <a:fld id="{1E634276-355B-4E23-8DB9-12AD386A4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317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090" tIns="45544" rIns="91090" bIns="4554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090" tIns="45544" rIns="91090" bIns="45544" rtlCol="0"/>
          <a:lstStyle>
            <a:lvl1pPr algn="r">
              <a:defRPr sz="1200"/>
            </a:lvl1pPr>
          </a:lstStyle>
          <a:p>
            <a:fld id="{FA86A031-C4BC-42F1-A2E9-6A0583ABDAA6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41425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90" tIns="45544" rIns="91090" bIns="4554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1" y="4773374"/>
            <a:ext cx="5455920" cy="3905487"/>
          </a:xfrm>
          <a:prstGeom prst="rect">
            <a:avLst/>
          </a:prstGeom>
        </p:spPr>
        <p:txBody>
          <a:bodyPr vert="horz" lIns="91090" tIns="45544" rIns="91090" bIns="4554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090" tIns="45544" rIns="91090" bIns="4554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090" tIns="45544" rIns="91090" bIns="45544" rtlCol="0" anchor="b"/>
          <a:lstStyle>
            <a:lvl1pPr algn="r">
              <a:defRPr sz="1200"/>
            </a:lvl1pPr>
          </a:lstStyle>
          <a:p>
            <a:fld id="{1DB9F310-4E30-4C22-921A-3BF31C8AC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3533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B9F310-4E30-4C22-921A-3BF31C8ACFF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442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B9F310-4E30-4C22-921A-3BF31C8ACFF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772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B9F310-4E30-4C22-921A-3BF31C8ACFF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138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7D1DA-193F-4509-AC88-0F7734991C19}" type="datetime1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90B4806-8E85-41DC-9539-97CC6B153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932" y="373985"/>
            <a:ext cx="1699413" cy="21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66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DFCB-FC7A-40EA-AB6A-071ECB538A42}" type="datetime1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 descr="Изображение выглядит как Графика, Шрифт, снимок экрана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439E17A8-C43A-70F4-33A0-DEAD126970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995" y="320174"/>
            <a:ext cx="1538301" cy="371976"/>
          </a:xfrm>
          <a:prstGeom prst="rect">
            <a:avLst/>
          </a:prstGeom>
        </p:spPr>
      </p:pic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id="{79A0986F-AA52-741D-EFEE-81CD30918129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770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2E61-A909-4B4F-A303-B577F38A5617}" type="datetime1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pic>
        <p:nvPicPr>
          <p:cNvPr id="9" name="Рисунок 8" descr="Изображение выглядит как Графика, Шрифт, снимок экрана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368F3FFE-1030-901D-4FD5-4ABF5B7F20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995" y="320174"/>
            <a:ext cx="1538301" cy="371976"/>
          </a:xfrm>
          <a:prstGeom prst="rect">
            <a:avLst/>
          </a:prstGeom>
        </p:spPr>
      </p:pic>
      <p:sp>
        <p:nvSpPr>
          <p:cNvPr id="10" name="Номер слайда 3">
            <a:extLst>
              <a:ext uri="{FF2B5EF4-FFF2-40B4-BE49-F238E27FC236}">
                <a16:creationId xmlns:a16="http://schemas.microsoft.com/office/drawing/2014/main" id="{9EE4647E-8958-98DD-A859-21227908CB6A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160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Раздел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xfrm>
            <a:off x="474132" y="3667126"/>
            <a:ext cx="7429501" cy="2771774"/>
          </a:xfrm>
          <a:prstGeom prst="rect">
            <a:avLst/>
          </a:prstGeom>
        </p:spPr>
        <p:txBody>
          <a:bodyPr>
            <a:noAutofit/>
          </a:bodyPr>
          <a:lstStyle>
            <a:lvl1pPr defTabSz="900112">
              <a:lnSpc>
                <a:spcPts val="2400"/>
              </a:lnSpc>
              <a:spcBef>
                <a:spcPts val="0"/>
              </a:spcBef>
              <a:defRPr sz="2000">
                <a:solidFill>
                  <a:srgbClr val="FFFFFF"/>
                </a:solidFill>
              </a:defRPr>
            </a:lvl1pPr>
            <a:lvl2pPr defTabSz="900112">
              <a:lnSpc>
                <a:spcPts val="2400"/>
              </a:lnSpc>
              <a:spcBef>
                <a:spcPts val="0"/>
              </a:spcBef>
              <a:defRPr sz="2000">
                <a:solidFill>
                  <a:srgbClr val="FFFFFF"/>
                </a:solidFill>
              </a:defRPr>
            </a:lvl2pPr>
            <a:lvl3pPr defTabSz="900112">
              <a:lnSpc>
                <a:spcPts val="2400"/>
              </a:lnSpc>
              <a:spcBef>
                <a:spcPts val="0"/>
              </a:spcBef>
              <a:defRPr sz="2000">
                <a:solidFill>
                  <a:srgbClr val="FFFFFF"/>
                </a:solidFill>
              </a:defRPr>
            </a:lvl3pPr>
            <a:lvl4pPr defTabSz="900112">
              <a:lnSpc>
                <a:spcPts val="2400"/>
              </a:lnSpc>
              <a:spcBef>
                <a:spcPts val="0"/>
              </a:spcBef>
              <a:defRPr sz="2000">
                <a:solidFill>
                  <a:srgbClr val="FFFFFF"/>
                </a:solidFill>
              </a:defRPr>
            </a:lvl4pPr>
            <a:lvl5pPr defTabSz="900112">
              <a:lnSpc>
                <a:spcPts val="2400"/>
              </a:lnSpc>
              <a:spcBef>
                <a:spcPts val="0"/>
              </a:spcBef>
              <a:defRPr sz="2000">
                <a:solidFill>
                  <a:srgbClr val="FFFFF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73" name="Shape 73"/>
          <p:cNvSpPr>
            <a:spLocks noGrp="1"/>
          </p:cNvSpPr>
          <p:nvPr>
            <p:ph type="sldNum" sz="quarter" idx="2"/>
          </p:nvPr>
        </p:nvSpPr>
        <p:spPr>
          <a:xfrm>
            <a:off x="11717868" y="6438900"/>
            <a:ext cx="489372" cy="327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900">
                <a:solidFill>
                  <a:schemeClr val="tx1">
                    <a:lumMod val="95000"/>
                    <a:lumOff val="5000"/>
                  </a:schemeClr>
                </a:solidFill>
                <a:latin typeface="Clear Sans" panose="020B0503030202020304" pitchFamily="34" charset="0"/>
                <a:cs typeface="Clear Sans" panose="020B0503030202020304" pitchFamily="34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55435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69B5-2B43-4598-B4D0-539BD49142FF}" type="datetime1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омер слайда 3">
            <a:extLst>
              <a:ext uri="{FF2B5EF4-FFF2-40B4-BE49-F238E27FC236}">
                <a16:creationId xmlns:a16="http://schemas.microsoft.com/office/drawing/2014/main" id="{186BD998-C398-7C6A-B8EB-A82547DC4A60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90B4806-8E85-41DC-9539-97CC6B153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932" y="373985"/>
            <a:ext cx="1699413" cy="21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36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93A23-8536-4D27-BE49-525EE5F4DB58}" type="datetime1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Номер слайда 3">
            <a:extLst>
              <a:ext uri="{FF2B5EF4-FFF2-40B4-BE49-F238E27FC236}">
                <a16:creationId xmlns:a16="http://schemas.microsoft.com/office/drawing/2014/main" id="{0D89383F-B1CB-1FBF-D93F-269F288AC297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90B4806-8E85-41DC-9539-97CC6B153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932" y="373985"/>
            <a:ext cx="1699413" cy="21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13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EBE2-50FC-40A9-AC22-EE0487FB2C5D}" type="datetime1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id="{656064E2-48E8-FF8C-4BE6-B0A33D16E716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90B4806-8E85-41DC-9539-97CC6B153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932" y="373985"/>
            <a:ext cx="1699413" cy="21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75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25D5-5D34-4099-8BF2-F6F542C95014}" type="datetime1">
              <a:rPr lang="ru-RU" smtClean="0"/>
              <a:t>01.10.2025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Номер слайда 3">
            <a:extLst>
              <a:ext uri="{FF2B5EF4-FFF2-40B4-BE49-F238E27FC236}">
                <a16:creationId xmlns:a16="http://schemas.microsoft.com/office/drawing/2014/main" id="{71EA8929-5720-F55E-CE1E-8405DA24BFF2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90B4806-8E85-41DC-9539-97CC6B153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932" y="373985"/>
            <a:ext cx="1699413" cy="21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0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BD17-50DD-4320-B2A1-F341FDF204B3}" type="datetime1">
              <a:rPr lang="ru-RU" smtClean="0"/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id="{ABFB4F68-8D0D-E5A6-1120-5139B5A9C2E6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90B4806-8E85-41DC-9539-97CC6B153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932" y="373985"/>
            <a:ext cx="1699413" cy="21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12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677D-CB36-4516-A6C9-FE5E838930F2}" type="datetime1">
              <a:rPr lang="ru-RU" smtClean="0"/>
              <a:t>01.10.2025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омер слайда 3">
            <a:extLst>
              <a:ext uri="{FF2B5EF4-FFF2-40B4-BE49-F238E27FC236}">
                <a16:creationId xmlns:a16="http://schemas.microsoft.com/office/drawing/2014/main" id="{D2B98928-AC6D-74AB-9B24-049D1BFD328B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90B4806-8E85-41DC-9539-97CC6B153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932" y="373985"/>
            <a:ext cx="1699413" cy="21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92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51B-B37D-409D-94A5-C4B149984F71}" type="datetime1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омер слайда 3">
            <a:extLst>
              <a:ext uri="{FF2B5EF4-FFF2-40B4-BE49-F238E27FC236}">
                <a16:creationId xmlns:a16="http://schemas.microsoft.com/office/drawing/2014/main" id="{C139EEDA-9D2C-BEAC-B61F-8047364CB274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90B4806-8E85-41DC-9539-97CC6B153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932" y="373985"/>
            <a:ext cx="1699413" cy="21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0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91208-EB25-4F97-9915-59008A876934}" type="datetime1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id="{82077E7B-9287-1C6A-66D6-6E78BF8D7178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90B4806-8E85-41DC-9539-97CC6B153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932" y="373985"/>
            <a:ext cx="1699413" cy="21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7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A842-8613-489E-8A50-635E8E1BC449}" type="datetime1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4B736-F515-49FF-86A2-7C4C84F22E7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омер слайда 3">
            <a:extLst>
              <a:ext uri="{FF2B5EF4-FFF2-40B4-BE49-F238E27FC236}">
                <a16:creationId xmlns:a16="http://schemas.microsoft.com/office/drawing/2014/main" id="{533B955C-A7FB-F008-2F83-E34DD9BD6FBF}"/>
              </a:ext>
            </a:extLst>
          </p:cNvPr>
          <p:cNvSpPr txBox="1">
            <a:spLocks/>
          </p:cNvSpPr>
          <p:nvPr userDrawn="1"/>
        </p:nvSpPr>
        <p:spPr>
          <a:xfrm>
            <a:off x="0" y="320174"/>
            <a:ext cx="484630" cy="222086"/>
          </a:xfrm>
          <a:prstGeom prst="rect">
            <a:avLst/>
          </a:prstGeom>
          <a:solidFill>
            <a:srgbClr val="092859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89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8.gif"/><Relationship Id="rId7" Type="http://schemas.openxmlformats.org/officeDocument/2006/relationships/image" Target="../media/image11.svg"/><Relationship Id="rId12" Type="http://schemas.openxmlformats.org/officeDocument/2006/relationships/image" Target="../media/image2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0.jpg"/><Relationship Id="rId5" Type="http://schemas.openxmlformats.org/officeDocument/2006/relationships/image" Target="../media/image53.svg"/><Relationship Id="rId10" Type="http://schemas.openxmlformats.org/officeDocument/2006/relationships/image" Target="../media/image19.png"/><Relationship Id="rId4" Type="http://schemas.openxmlformats.org/officeDocument/2006/relationships/image" Target="../media/image10.pn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crdownload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fif"/><Relationship Id="rId13" Type="http://schemas.openxmlformats.org/officeDocument/2006/relationships/image" Target="../media/image16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12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4.png"/><Relationship Id="rId15" Type="http://schemas.openxmlformats.org/officeDocument/2006/relationships/image" Target="../media/image9.png"/><Relationship Id="rId10" Type="http://schemas.openxmlformats.org/officeDocument/2006/relationships/image" Target="../media/image13.png"/><Relationship Id="rId9" Type="http://schemas.openxmlformats.org/officeDocument/2006/relationships/image" Target="../media/image12.png"/><Relationship Id="rId14" Type="http://schemas.openxmlformats.org/officeDocument/2006/relationships/image" Target="../media/image8.crdownload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28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>
            <a:extLst>
              <a:ext uri="{FF2B5EF4-FFF2-40B4-BE49-F238E27FC236}">
                <a16:creationId xmlns:a16="http://schemas.microsoft.com/office/drawing/2014/main" id="{CD4E52EF-3D9D-1849-2046-C75A0C59B784}"/>
              </a:ext>
            </a:extLst>
          </p:cNvPr>
          <p:cNvSpPr/>
          <p:nvPr/>
        </p:nvSpPr>
        <p:spPr>
          <a:xfrm>
            <a:off x="0" y="-518018"/>
            <a:ext cx="12192000" cy="5601967"/>
          </a:xfrm>
          <a:custGeom>
            <a:avLst/>
            <a:gdLst>
              <a:gd name="connsiteX0" fmla="*/ 1 w 12192000"/>
              <a:gd name="connsiteY0" fmla="*/ 0 h 5601967"/>
              <a:gd name="connsiteX1" fmla="*/ 1 w 12192000"/>
              <a:gd name="connsiteY1" fmla="*/ 501647 h 5601967"/>
              <a:gd name="connsiteX2" fmla="*/ 12192000 w 12192000"/>
              <a:gd name="connsiteY2" fmla="*/ 501647 h 5601967"/>
              <a:gd name="connsiteX3" fmla="*/ 12192000 w 12192000"/>
              <a:gd name="connsiteY3" fmla="*/ 5564587 h 5601967"/>
              <a:gd name="connsiteX4" fmla="*/ 12074184 w 12192000"/>
              <a:gd name="connsiteY4" fmla="*/ 5587452 h 5601967"/>
              <a:gd name="connsiteX5" fmla="*/ 4568090 w 12192000"/>
              <a:gd name="connsiteY5" fmla="*/ 3706372 h 5601967"/>
              <a:gd name="connsiteX6" fmla="*/ 229156 w 12192000"/>
              <a:gd name="connsiteY6" fmla="*/ 4973136 h 5601967"/>
              <a:gd name="connsiteX7" fmla="*/ 0 w 12192000"/>
              <a:gd name="connsiteY7" fmla="*/ 5055708 h 5601967"/>
              <a:gd name="connsiteX8" fmla="*/ 0 w 12192000"/>
              <a:gd name="connsiteY8" fmla="*/ 0 h 5601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5601967">
                <a:moveTo>
                  <a:pt x="1" y="0"/>
                </a:moveTo>
                <a:lnTo>
                  <a:pt x="1" y="501647"/>
                </a:lnTo>
                <a:lnTo>
                  <a:pt x="12192000" y="501647"/>
                </a:lnTo>
                <a:lnTo>
                  <a:pt x="12192000" y="5564587"/>
                </a:lnTo>
                <a:lnTo>
                  <a:pt x="12074184" y="5587452"/>
                </a:lnTo>
                <a:cubicBezTo>
                  <a:pt x="10545240" y="5792762"/>
                  <a:pt x="6738574" y="3753067"/>
                  <a:pt x="4568090" y="3706372"/>
                </a:cubicBezTo>
                <a:cubicBezTo>
                  <a:pt x="3121099" y="3675242"/>
                  <a:pt x="1494757" y="4493024"/>
                  <a:pt x="229156" y="4973136"/>
                </a:cubicBezTo>
                <a:lnTo>
                  <a:pt x="0" y="5055708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Подзаголовок 2">
            <a:extLst>
              <a:ext uri="{FF2B5EF4-FFF2-40B4-BE49-F238E27FC236}">
                <a16:creationId xmlns:a16="http://schemas.microsoft.com/office/drawing/2014/main" id="{8921A651-6A1E-A5B3-FDBC-3AF6DFF852BB}"/>
              </a:ext>
            </a:extLst>
          </p:cNvPr>
          <p:cNvSpPr txBox="1">
            <a:spLocks/>
          </p:cNvSpPr>
          <p:nvPr/>
        </p:nvSpPr>
        <p:spPr>
          <a:xfrm>
            <a:off x="1123720" y="4464588"/>
            <a:ext cx="9544279" cy="14463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  <a:t>Демина Анна Юрьевна</a:t>
            </a:r>
            <a:r>
              <a:rPr lang="en-US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endParaRPr lang="ru-RU" sz="24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2000" dirty="0">
                <a:solidFill>
                  <a:schemeClr val="bg1"/>
                </a:solidFill>
                <a:cs typeface="Arial" panose="020B0604020202020204" pitchFamily="34" charset="0"/>
              </a:rPr>
              <a:t>Заместитель начальника отдела международного сотрудничества </a:t>
            </a:r>
            <a:br>
              <a:rPr lang="ru-RU" sz="20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bg1"/>
                </a:solidFill>
                <a:cs typeface="Arial" panose="020B0604020202020204" pitchFamily="34" charset="0"/>
              </a:rPr>
              <a:t>и сырьевого обеспечения Департамента развития фармацевтической </a:t>
            </a:r>
            <a:br>
              <a:rPr lang="ru-RU" sz="20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bg1"/>
                </a:solidFill>
                <a:cs typeface="Arial" panose="020B0604020202020204" pitchFamily="34" charset="0"/>
              </a:rPr>
              <a:t>и медицинской промышленности  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9BC4987D-061A-F502-9035-6B1409F05DBA}"/>
              </a:ext>
            </a:extLst>
          </p:cNvPr>
          <p:cNvSpPr txBox="1">
            <a:spLocks/>
          </p:cNvSpPr>
          <p:nvPr/>
        </p:nvSpPr>
        <p:spPr>
          <a:xfrm>
            <a:off x="1123720" y="1476577"/>
            <a:ext cx="10784745" cy="25837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Подтверждение производства </a:t>
            </a:r>
            <a:b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промышленной продукции </a:t>
            </a: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рамках постановления Правительства РФ № 719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8CBB1A2-2084-57C0-C73F-5780D4ECAE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6898" y="964508"/>
            <a:ext cx="3250902" cy="40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7643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7">
            <a:extLst>
              <a:ext uri="{FF2B5EF4-FFF2-40B4-BE49-F238E27FC236}">
                <a16:creationId xmlns:a16="http://schemas.microsoft.com/office/drawing/2014/main" id="{0630DE21-4F0C-4CC2-BD7D-2BE193823FF5}"/>
              </a:ext>
            </a:extLst>
          </p:cNvPr>
          <p:cNvSpPr>
            <a:spLocks noChangeAspect="1"/>
          </p:cNvSpPr>
          <p:nvPr/>
        </p:nvSpPr>
        <p:spPr>
          <a:xfrm>
            <a:off x="8977744" y="1198532"/>
            <a:ext cx="2806669" cy="4212810"/>
          </a:xfrm>
          <a:prstGeom prst="roundRect">
            <a:avLst>
              <a:gd name="adj" fmla="val 6115"/>
            </a:avLst>
          </a:prstGeom>
          <a:solidFill>
            <a:srgbClr val="EDEE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 defTabSz="342900"/>
            <a:endParaRPr lang="ru-RU" sz="1600" dirty="0">
              <a:solidFill>
                <a:srgbClr val="43597D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Прямоугольник: скругленные углы 21">
            <a:extLst>
              <a:ext uri="{FF2B5EF4-FFF2-40B4-BE49-F238E27FC236}">
                <a16:creationId xmlns:a16="http://schemas.microsoft.com/office/drawing/2014/main" id="{CA37C8A6-F41F-48AB-BBF2-80C94BF6D6B6}"/>
              </a:ext>
            </a:extLst>
          </p:cNvPr>
          <p:cNvSpPr/>
          <p:nvPr/>
        </p:nvSpPr>
        <p:spPr>
          <a:xfrm>
            <a:off x="9194969" y="2769362"/>
            <a:ext cx="2411009" cy="2375064"/>
          </a:xfrm>
          <a:prstGeom prst="roundRect">
            <a:avLst>
              <a:gd name="adj" fmla="val 6460"/>
            </a:avLst>
          </a:prstGeom>
          <a:solidFill>
            <a:srgbClr val="115D5B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4CD36B-1EFB-8D58-1184-F3633E9B7749}"/>
              </a:ext>
            </a:extLst>
          </p:cNvPr>
          <p:cNvSpPr txBox="1"/>
          <p:nvPr/>
        </p:nvSpPr>
        <p:spPr>
          <a:xfrm>
            <a:off x="1073330" y="632185"/>
            <a:ext cx="8944429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 defTabSz="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0" i="0" u="none" strike="noStrike" cap="none" spc="0" normalizeH="0" baseline="0">
                <a:ln>
                  <a:noFill/>
                </a:ln>
                <a:solidFill>
                  <a:srgbClr val="012256"/>
                </a:solidFill>
                <a:effectLst/>
                <a:uLnTx/>
                <a:uFillTx/>
                <a:latin typeface="Clear Sans" panose="020B0503030202020304" pitchFamily="34" charset="0"/>
                <a:cs typeface="Clear Sans" panose="020B0503030202020304" pitchFamily="34" charset="0"/>
              </a:defRPr>
            </a:lvl1pPr>
          </a:lstStyle>
          <a:p>
            <a:pPr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Полезные ссылки, необходимые для подачи заявок</a:t>
            </a:r>
            <a:endParaRPr lang="ru-RU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75B73C-184E-1AE5-1F9C-6860A9048E7C}"/>
              </a:ext>
            </a:extLst>
          </p:cNvPr>
          <p:cNvSpPr txBox="1"/>
          <p:nvPr/>
        </p:nvSpPr>
        <p:spPr>
          <a:xfrm>
            <a:off x="2989671" y="1989545"/>
            <a:ext cx="485546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Методические рекомендации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по </a:t>
            </a:r>
            <a:r>
              <a:rPr lang="ru-RU" b="1" dirty="0"/>
              <a:t>подтверждению производства промышленной продукции на территории РФ</a:t>
            </a:r>
          </a:p>
        </p:txBody>
      </p:sp>
      <p:pic>
        <p:nvPicPr>
          <p:cNvPr id="22" name="Рисунок 21" descr="Изображение выглядит как шаблон, Графика, пиксель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1D3FA0D-BB2B-AC55-9277-8215893A3C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996" y="3824177"/>
            <a:ext cx="1861082" cy="186108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0CAA31A-362B-21CF-E759-6F946EBA9D1E}"/>
              </a:ext>
            </a:extLst>
          </p:cNvPr>
          <p:cNvSpPr txBox="1"/>
          <p:nvPr/>
        </p:nvSpPr>
        <p:spPr>
          <a:xfrm>
            <a:off x="460711" y="4411198"/>
            <a:ext cx="53759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03200" algn="r"/>
            <a:r>
              <a:rPr lang="ru-RU" b="1" dirty="0">
                <a:solidFill>
                  <a:prstClr val="black"/>
                </a:solidFill>
                <a:cs typeface="Calibri" panose="020F0502020204030204" pitchFamily="34" charset="0"/>
              </a:rPr>
              <a:t>Инструкция для производителей </a:t>
            </a:r>
            <a:r>
              <a:rPr lang="ru-RU" b="1" dirty="0" smtClean="0">
                <a:solidFill>
                  <a:prstClr val="black"/>
                </a:solidFill>
                <a:cs typeface="Calibri" panose="020F0502020204030204" pitchFamily="34" charset="0"/>
              </a:rPr>
              <a:t/>
            </a:r>
            <a:br>
              <a:rPr lang="ru-RU" b="1" dirty="0" smtClean="0">
                <a:solidFill>
                  <a:prstClr val="black"/>
                </a:solidFill>
                <a:cs typeface="Calibri" panose="020F0502020204030204" pitchFamily="34" charset="0"/>
              </a:rPr>
            </a:br>
            <a:r>
              <a:rPr lang="ru-RU" b="1" dirty="0" smtClean="0">
                <a:solidFill>
                  <a:prstClr val="black"/>
                </a:solidFill>
                <a:cs typeface="Calibri" panose="020F0502020204030204" pitchFamily="34" charset="0"/>
              </a:rPr>
              <a:t>к </a:t>
            </a:r>
            <a:r>
              <a:rPr lang="ru-RU" sz="1800" b="1" dirty="0">
                <a:solidFill>
                  <a:prstClr val="black"/>
                </a:solidFill>
                <a:cs typeface="Calibri" panose="020F0502020204030204" pitchFamily="34" charset="0"/>
              </a:rPr>
              <a:t>сервису подачи заявок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6C5C3BB-D7F2-B236-3E9A-E7F1ED03CC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28601" y="6220844"/>
            <a:ext cx="1494701" cy="23652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719E691-737F-0646-7F5C-607157E21C4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3330" y="6220844"/>
            <a:ext cx="1345936" cy="30507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2414F491-3299-428B-8A3F-8B1D82DF822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auto">
          <a:xfrm>
            <a:off x="9305364" y="1652613"/>
            <a:ext cx="2190215" cy="811668"/>
          </a:xfrm>
          <a:prstGeom prst="rect">
            <a:avLst/>
          </a:prstGeom>
          <a:effectLst/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33563832-7C04-467D-97AF-4ABF872597B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/>
        </p:blipFill>
        <p:spPr bwMode="auto">
          <a:xfrm>
            <a:off x="9373201" y="2970868"/>
            <a:ext cx="2054543" cy="1972052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</p:pic>
      <p:pic>
        <p:nvPicPr>
          <p:cNvPr id="4100" name="Picture 4" descr="http://qrcoder.ru/code/?https%3A%2F%2Fgisp.gov.ru%2Fmainpage%2Fkbase%2Farticle%2Fkb%2Finstrukcii%2F16506569&amp;4&amp;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410" y="160717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Shape 643"/>
          <p:cNvSpPr/>
          <p:nvPr/>
        </p:nvSpPr>
        <p:spPr>
          <a:xfrm>
            <a:off x="1205410" y="1629966"/>
            <a:ext cx="6762933" cy="1668918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  <p:sp>
        <p:nvSpPr>
          <p:cNvPr id="26" name="Shape 643"/>
          <p:cNvSpPr/>
          <p:nvPr/>
        </p:nvSpPr>
        <p:spPr>
          <a:xfrm>
            <a:off x="1205409" y="3827949"/>
            <a:ext cx="6639725" cy="1812830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48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47499-8E6E-ECC5-0D1D-7D5DD1D43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C7C7C57-3770-0E05-D649-F0C40BD453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399422" y="4477520"/>
            <a:ext cx="851990" cy="641284"/>
          </a:xfrm>
          <a:prstGeom prst="rect">
            <a:avLst/>
          </a:prstGeom>
        </p:spPr>
      </p:pic>
      <p:sp>
        <p:nvSpPr>
          <p:cNvPr id="7" name="Shape 629">
            <a:extLst>
              <a:ext uri="{FF2B5EF4-FFF2-40B4-BE49-F238E27FC236}">
                <a16:creationId xmlns:a16="http://schemas.microsoft.com/office/drawing/2014/main" id="{D9AC8F03-588B-5615-1BD3-6DD3E76DACB1}"/>
              </a:ext>
            </a:extLst>
          </p:cNvPr>
          <p:cNvSpPr txBox="1"/>
          <p:nvPr/>
        </p:nvSpPr>
        <p:spPr>
          <a:xfrm>
            <a:off x="653092" y="225538"/>
            <a:ext cx="8926504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ts val="600"/>
              </a:spcBef>
              <a:buClr>
                <a:srgbClr val="028DAB"/>
              </a:buClr>
              <a:defRPr/>
            </a:pPr>
            <a:r>
              <a:rPr lang="ru-RU" sz="1400" b="1" dirty="0" smtClean="0">
                <a:cs typeface="Clear Sans" panose="020B0503030202020304" pitchFamily="34" charset="0"/>
              </a:rPr>
              <a:t>Преференциальные меры для продукции, включенной </a:t>
            </a:r>
            <a:r>
              <a:rPr lang="ru-RU" sz="1400" b="1" dirty="0" smtClean="0">
                <a:cs typeface="Clear Sans" panose="020B0503030202020304" pitchFamily="34" charset="0"/>
              </a:rPr>
              <a:t>в </a:t>
            </a:r>
            <a:r>
              <a:rPr lang="ru-RU" sz="1400" b="1" dirty="0" smtClean="0">
                <a:cs typeface="Clear Sans" panose="020B0503030202020304" pitchFamily="34" charset="0"/>
              </a:rPr>
              <a:t>реестр российской промышленной продукции, </a:t>
            </a:r>
            <a:br>
              <a:rPr lang="ru-RU" sz="1400" b="1" dirty="0" smtClean="0">
                <a:cs typeface="Clear Sans" panose="020B0503030202020304" pitchFamily="34" charset="0"/>
              </a:rPr>
            </a:br>
            <a:r>
              <a:rPr lang="ru-RU" sz="1400" b="1" dirty="0" smtClean="0">
                <a:cs typeface="Clear Sans" panose="020B0503030202020304" pitchFamily="34" charset="0"/>
              </a:rPr>
              <a:t>для </a:t>
            </a:r>
            <a:r>
              <a:rPr lang="ru-RU" sz="1400" b="1" dirty="0">
                <a:cs typeface="Clear Sans" panose="020B0503030202020304" pitchFamily="34" charset="0"/>
              </a:rPr>
              <a:t>обеспечения государственных и муниципальных нужд (в рамках Закона № 44-ФЗ) </a:t>
            </a:r>
            <a:r>
              <a:rPr lang="ru-RU" sz="1400" b="1" dirty="0" smtClean="0">
                <a:cs typeface="Clear Sans" panose="020B0503030202020304" pitchFamily="34" charset="0"/>
              </a:rPr>
              <a:t>и для отдельных видов </a:t>
            </a:r>
            <a:r>
              <a:rPr lang="ru-RU" sz="1400" b="1" dirty="0">
                <a:cs typeface="Clear Sans" panose="020B0503030202020304" pitchFamily="34" charset="0"/>
              </a:rPr>
              <a:t>юридических лиц (в рамках Закона № 223-ФЗ)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536312" y="1120146"/>
            <a:ext cx="6843158" cy="543182"/>
            <a:chOff x="481567" y="1072114"/>
            <a:chExt cx="6843158" cy="543182"/>
          </a:xfrm>
        </p:grpSpPr>
        <p:sp>
          <p:nvSpPr>
            <p:cNvPr id="9" name="Скругленный прямоугольник 8">
              <a:extLst>
                <a:ext uri="{FF2B5EF4-FFF2-40B4-BE49-F238E27FC236}">
                  <a16:creationId xmlns:a16="http://schemas.microsoft.com/office/drawing/2014/main" id="{B2180614-31CC-11D8-E35C-A677BCF34F5F}"/>
                </a:ext>
              </a:extLst>
            </p:cNvPr>
            <p:cNvSpPr/>
            <p:nvPr/>
          </p:nvSpPr>
          <p:spPr>
            <a:xfrm>
              <a:off x="481567" y="1072114"/>
              <a:ext cx="6843158" cy="5431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215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lear Sans" panose="020B05030302020203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13C26A0-78A6-2491-06B8-57E505F71C05}"/>
                </a:ext>
              </a:extLst>
            </p:cNvPr>
            <p:cNvSpPr txBox="1"/>
            <p:nvPr/>
          </p:nvSpPr>
          <p:spPr>
            <a:xfrm>
              <a:off x="875901" y="1203523"/>
              <a:ext cx="6448824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ru-RU" sz="1400" b="1" dirty="0">
                  <a:solidFill>
                    <a:srgbClr val="001864"/>
                  </a:solidFill>
                  <a:ea typeface="Times New Roman" panose="02020603050405020304" pitchFamily="18" charset="0"/>
                  <a:cs typeface="Clear Sans" panose="020B0503030202020304" pitchFamily="34" charset="0"/>
                </a:rPr>
                <a:t>П</a:t>
              </a:r>
              <a:r>
                <a:rPr lang="ru-RU" sz="1400" b="1" dirty="0" smtClean="0">
                  <a:solidFill>
                    <a:srgbClr val="001864"/>
                  </a:solidFill>
                  <a:ea typeface="Times New Roman" panose="02020603050405020304" pitchFamily="18" charset="0"/>
                  <a:cs typeface="Clear Sans" panose="020B0503030202020304" pitchFamily="34" charset="0"/>
                </a:rPr>
                <a:t>остановление </a:t>
              </a:r>
              <a:r>
                <a:rPr lang="ru-RU" sz="1400" b="1" dirty="0">
                  <a:solidFill>
                    <a:srgbClr val="001864"/>
                  </a:solidFill>
                  <a:ea typeface="Times New Roman" panose="02020603050405020304" pitchFamily="18" charset="0"/>
                  <a:cs typeface="Clear Sans" panose="020B0503030202020304" pitchFamily="34" charset="0"/>
                </a:rPr>
                <a:t>Правительства </a:t>
              </a:r>
              <a:r>
                <a:rPr lang="ru-RU" sz="1400" b="1" dirty="0" smtClean="0">
                  <a:solidFill>
                    <a:srgbClr val="001864"/>
                  </a:solidFill>
                  <a:ea typeface="Times New Roman" panose="02020603050405020304" pitchFamily="18" charset="0"/>
                  <a:cs typeface="Clear Sans" panose="020B0503030202020304" pitchFamily="34" charset="0"/>
                </a:rPr>
                <a:t>Российской Федерации </a:t>
              </a:r>
              <a:r>
                <a:rPr lang="ru-RU" sz="1400" b="1" dirty="0">
                  <a:solidFill>
                    <a:srgbClr val="001864"/>
                  </a:solidFill>
                  <a:ea typeface="Times New Roman" panose="02020603050405020304" pitchFamily="18" charset="0"/>
                  <a:cs typeface="Clear Sans" panose="020B0503030202020304" pitchFamily="34" charset="0"/>
                </a:rPr>
                <a:t>от 23.12.2024 </a:t>
              </a:r>
              <a:r>
                <a:rPr lang="ru-RU" sz="1400" b="1" dirty="0" smtClean="0">
                  <a:solidFill>
                    <a:srgbClr val="001864"/>
                  </a:solidFill>
                  <a:ea typeface="Times New Roman" panose="02020603050405020304" pitchFamily="18" charset="0"/>
                  <a:cs typeface="Clear Sans" panose="020B0503030202020304" pitchFamily="34" charset="0"/>
                </a:rPr>
                <a:t>№ </a:t>
              </a:r>
              <a:r>
                <a:rPr lang="ru-RU" sz="1400" b="1" dirty="0">
                  <a:solidFill>
                    <a:srgbClr val="001864"/>
                  </a:solidFill>
                  <a:ea typeface="Times New Roman" panose="02020603050405020304" pitchFamily="18" charset="0"/>
                  <a:cs typeface="Clear Sans" panose="020B0503030202020304" pitchFamily="34" charset="0"/>
                </a:rPr>
                <a:t>1875</a:t>
              </a:r>
            </a:p>
          </p:txBody>
        </p:sp>
      </p:grpSp>
      <p:sp>
        <p:nvSpPr>
          <p:cNvPr id="12" name="Скругленный прямоугольник 10">
            <a:extLst>
              <a:ext uri="{FF2B5EF4-FFF2-40B4-BE49-F238E27FC236}">
                <a16:creationId xmlns:a16="http://schemas.microsoft.com/office/drawing/2014/main" id="{3483AC74-BB43-596B-F87F-978D899A7E2C}"/>
              </a:ext>
            </a:extLst>
          </p:cNvPr>
          <p:cNvSpPr>
            <a:spLocks noChangeAspect="1"/>
          </p:cNvSpPr>
          <p:nvPr/>
        </p:nvSpPr>
        <p:spPr>
          <a:xfrm>
            <a:off x="8091279" y="2177677"/>
            <a:ext cx="3476324" cy="219963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15 % ценовая преференция для медицинских изделий, не включенных </a:t>
            </a:r>
            <a:b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</a:b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в </a:t>
            </a: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Приложения к Постановлению </a:t>
            </a: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№ 1875, </a:t>
            </a:r>
            <a:b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</a:b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перед товарами иностранного происхождения </a:t>
            </a:r>
          </a:p>
        </p:txBody>
      </p:sp>
      <p:sp>
        <p:nvSpPr>
          <p:cNvPr id="13" name="Скругленный прямоугольник 10">
            <a:extLst>
              <a:ext uri="{FF2B5EF4-FFF2-40B4-BE49-F238E27FC236}">
                <a16:creationId xmlns:a16="http://schemas.microsoft.com/office/drawing/2014/main" id="{5B5C63FE-DAD9-FA7B-C48B-7262708982F4}"/>
              </a:ext>
            </a:extLst>
          </p:cNvPr>
          <p:cNvSpPr>
            <a:spLocks noChangeAspect="1"/>
          </p:cNvSpPr>
          <p:nvPr/>
        </p:nvSpPr>
        <p:spPr>
          <a:xfrm>
            <a:off x="4286423" y="2183229"/>
            <a:ext cx="3476324" cy="223957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endParaRPr lang="ru-RU" sz="1100" dirty="0">
              <a:solidFill>
                <a:srgbClr val="002156"/>
              </a:solidFill>
              <a:cs typeface="Clear Sans" panose="020B0503030202020304" pitchFamily="34" charset="0"/>
            </a:endParaRPr>
          </a:p>
        </p:txBody>
      </p:sp>
      <p:sp>
        <p:nvSpPr>
          <p:cNvPr id="14" name="Скругленный прямоугольник 10">
            <a:extLst>
              <a:ext uri="{FF2B5EF4-FFF2-40B4-BE49-F238E27FC236}">
                <a16:creationId xmlns:a16="http://schemas.microsoft.com/office/drawing/2014/main" id="{349A7FFD-51A2-FB18-A662-144690E52891}"/>
              </a:ext>
            </a:extLst>
          </p:cNvPr>
          <p:cNvSpPr>
            <a:spLocks noChangeAspect="1"/>
          </p:cNvSpPr>
          <p:nvPr/>
        </p:nvSpPr>
        <p:spPr>
          <a:xfrm>
            <a:off x="481567" y="2164963"/>
            <a:ext cx="3476324" cy="225784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ru-RU" sz="1100" dirty="0" smtClean="0">
              <a:solidFill>
                <a:srgbClr val="001864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  <a:p>
            <a:pPr algn="ctr">
              <a:lnSpc>
                <a:spcPct val="90000"/>
              </a:lnSpc>
            </a:pPr>
            <a:endParaRPr lang="ru-RU" sz="1100" dirty="0" smtClean="0">
              <a:solidFill>
                <a:srgbClr val="001864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Для </a:t>
            </a:r>
            <a:r>
              <a:rPr lang="ru-RU" sz="1100" dirty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медицинских изделий, </a:t>
            </a: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/>
            </a:r>
            <a:b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</a:b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попадающих </a:t>
            </a:r>
            <a:r>
              <a:rPr lang="ru-RU" sz="1100" dirty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под </a:t>
            </a: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запрет: </a:t>
            </a:r>
            <a:r>
              <a:rPr lang="ru-RU" sz="1100" b="1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заявки </a:t>
            </a:r>
            <a:r>
              <a:rPr lang="ru-RU" sz="1100" b="1" dirty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с иностранным товаром подлежат отклонению </a:t>
            </a:r>
            <a:endParaRPr lang="ru-RU" sz="1100" b="1" dirty="0" smtClean="0">
              <a:solidFill>
                <a:srgbClr val="001864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  <a:p>
            <a:pPr algn="ctr">
              <a:lnSpc>
                <a:spcPct val="90000"/>
              </a:lnSpc>
            </a:pPr>
            <a:endParaRPr lang="ru-RU" sz="1100" b="1" dirty="0" smtClean="0">
              <a:solidFill>
                <a:srgbClr val="001864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Для закупки </a:t>
            </a:r>
            <a:r>
              <a:rPr lang="ru-RU" sz="1100" dirty="0">
                <a:solidFill>
                  <a:srgbClr val="001864"/>
                </a:solidFill>
                <a:cs typeface="Clear Sans" panose="020B0503030202020304" pitchFamily="34" charset="0"/>
              </a:rPr>
              <a:t>происходящего из иностранного государства 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товара н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еобходимо 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через ГИСП получить </a:t>
            </a:r>
            <a:r>
              <a:rPr lang="ru-RU" sz="1100" b="1" dirty="0" smtClean="0">
                <a:solidFill>
                  <a:srgbClr val="001864"/>
                </a:solidFill>
                <a:cs typeface="Clear Sans" panose="020B0503030202020304" pitchFamily="34" charset="0"/>
              </a:rPr>
              <a:t>разрешение </a:t>
            </a:r>
            <a:r>
              <a:rPr lang="ru-RU" sz="1100" b="1" dirty="0">
                <a:solidFill>
                  <a:srgbClr val="001864"/>
                </a:solidFill>
                <a:cs typeface="Clear Sans" panose="020B0503030202020304" pitchFamily="34" charset="0"/>
              </a:rPr>
              <a:t>Минпромторга </a:t>
            </a:r>
            <a:r>
              <a:rPr lang="ru-RU" sz="1100" b="1" dirty="0" smtClean="0">
                <a:solidFill>
                  <a:srgbClr val="001864"/>
                </a:solidFill>
                <a:cs typeface="Clear Sans" panose="020B0503030202020304" pitchFamily="34" charset="0"/>
              </a:rPr>
              <a:t>России: </a:t>
            </a:r>
            <a:r>
              <a:rPr lang="ru-RU" sz="1100" dirty="0" smtClean="0">
                <a:solidFill>
                  <a:srgbClr val="002156"/>
                </a:solidFill>
                <a:cs typeface="Clear Sans" panose="020B0503030202020304" pitchFamily="34" charset="0"/>
              </a:rPr>
              <a:t>выдается </a:t>
            </a:r>
            <a:r>
              <a:rPr lang="ru-RU" sz="1100" dirty="0">
                <a:solidFill>
                  <a:srgbClr val="002156"/>
                </a:solidFill>
                <a:cs typeface="Clear Sans" panose="020B0503030202020304" pitchFamily="34" charset="0"/>
              </a:rPr>
              <a:t>только </a:t>
            </a:r>
            <a:r>
              <a:rPr lang="ru-RU" sz="1100" b="1" dirty="0" smtClean="0">
                <a:solidFill>
                  <a:srgbClr val="002156"/>
                </a:solidFill>
                <a:cs typeface="Clear Sans" panose="020B0503030202020304" pitchFamily="34" charset="0"/>
              </a:rPr>
              <a:t>при </a:t>
            </a:r>
            <a:r>
              <a:rPr lang="ru-RU" sz="1100" b="1" dirty="0">
                <a:solidFill>
                  <a:srgbClr val="002156"/>
                </a:solidFill>
                <a:cs typeface="Clear Sans" panose="020B0503030202020304" pitchFamily="34" charset="0"/>
              </a:rPr>
              <a:t>условии отсутствия </a:t>
            </a:r>
            <a:r>
              <a:rPr lang="ru-RU" sz="1100" b="1" dirty="0" smtClean="0">
                <a:solidFill>
                  <a:srgbClr val="002156"/>
                </a:solidFill>
                <a:cs typeface="Clear Sans" panose="020B0503030202020304" pitchFamily="34" charset="0"/>
              </a:rPr>
              <a:t>аналогов в реестре российской промышленной продукции</a:t>
            </a:r>
            <a:endParaRPr lang="ru-RU" sz="1100" b="1" dirty="0">
              <a:solidFill>
                <a:srgbClr val="002156"/>
              </a:solidFill>
              <a:cs typeface="Clear Sans" panose="020B05030302020203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CB3308-27D4-CB36-4AA7-A33CE6972FF9}"/>
              </a:ext>
            </a:extLst>
          </p:cNvPr>
          <p:cNvSpPr txBox="1"/>
          <p:nvPr/>
        </p:nvSpPr>
        <p:spPr>
          <a:xfrm>
            <a:off x="4277546" y="2905636"/>
            <a:ext cx="3476325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Для медицинских изделий, попадающих под ограничения с применением </a:t>
            </a:r>
            <a:r>
              <a:rPr lang="ru-RU" sz="1100" dirty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механизма </a:t>
            </a: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/>
            </a:r>
            <a:b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</a:br>
            <a:r>
              <a:rPr lang="ru-RU" sz="1100" b="1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«</a:t>
            </a:r>
            <a:r>
              <a:rPr lang="ru-RU" sz="1100" b="1" dirty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второй лишний</a:t>
            </a:r>
            <a:r>
              <a:rPr lang="ru-RU" sz="1100" b="1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»: заявки </a:t>
            </a:r>
            <a:r>
              <a:rPr lang="ru-RU" sz="1100" b="1" dirty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с иностранным товаром подлежат отклонению </a:t>
            </a:r>
            <a:r>
              <a:rPr lang="ru-RU" sz="1100" dirty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при наличии хотя бы одной заявки </a:t>
            </a: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с </a:t>
            </a:r>
            <a:r>
              <a:rPr lang="ru-RU" sz="1100" dirty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российским товаром, которая отвечает условиям </a:t>
            </a:r>
            <a:r>
              <a:rPr lang="ru-RU" sz="1100" dirty="0" smtClean="0">
                <a:solidFill>
                  <a:srgbClr val="001864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закупки.</a:t>
            </a: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C033E4BF-3B58-35F4-A711-5CFE10F6791C}"/>
              </a:ext>
            </a:extLst>
          </p:cNvPr>
          <p:cNvSpPr/>
          <p:nvPr/>
        </p:nvSpPr>
        <p:spPr>
          <a:xfrm>
            <a:off x="610016" y="1968241"/>
            <a:ext cx="3232792" cy="506202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Clear Sans" panose="020B05030302020203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B20C6B-6225-9C04-6D0D-85B2A25F7707}"/>
              </a:ext>
            </a:extLst>
          </p:cNvPr>
          <p:cNvSpPr txBox="1"/>
          <p:nvPr/>
        </p:nvSpPr>
        <p:spPr>
          <a:xfrm>
            <a:off x="592264" y="1989316"/>
            <a:ext cx="3226110" cy="4546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ru-RU" sz="1100" b="1" i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Запрет</a:t>
            </a:r>
            <a:endParaRPr lang="ru-RU" sz="1100" b="1" i="1" dirty="0" smtClean="0">
              <a:solidFill>
                <a:schemeClr val="bg1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ru-RU" sz="1100" i="1" dirty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Приложение № </a:t>
            </a:r>
            <a:r>
              <a:rPr lang="ru-RU" sz="1100" i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1 </a:t>
            </a:r>
            <a:r>
              <a:rPr lang="ru-RU" sz="1100" i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к Постановлению </a:t>
            </a:r>
            <a:r>
              <a:rPr lang="ru-RU" sz="1100" i="1" dirty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№ </a:t>
            </a:r>
            <a:r>
              <a:rPr lang="ru-RU" sz="1100" i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1875 </a:t>
            </a:r>
            <a:endParaRPr lang="ru-RU" sz="1100" i="1" dirty="0">
              <a:solidFill>
                <a:schemeClr val="bg1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B2F9C2A8-76F4-EF8D-26AD-AEFAB482567D}"/>
              </a:ext>
            </a:extLst>
          </p:cNvPr>
          <p:cNvSpPr/>
          <p:nvPr/>
        </p:nvSpPr>
        <p:spPr>
          <a:xfrm>
            <a:off x="4408189" y="1963521"/>
            <a:ext cx="3232792" cy="506202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Clear Sans" panose="020B0503030202020304" pitchFamily="34" charset="0"/>
            </a:endParaRP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4DED3929-55C5-FEC1-C2F5-EC40927D7405}"/>
              </a:ext>
            </a:extLst>
          </p:cNvPr>
          <p:cNvSpPr/>
          <p:nvPr/>
        </p:nvSpPr>
        <p:spPr>
          <a:xfrm>
            <a:off x="8213045" y="1975118"/>
            <a:ext cx="3232792" cy="506202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Clear Sans" panose="020B05030302020203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C4F0C2-EE56-BAD7-98F2-F2EC36609F68}"/>
              </a:ext>
            </a:extLst>
          </p:cNvPr>
          <p:cNvSpPr txBox="1"/>
          <p:nvPr/>
        </p:nvSpPr>
        <p:spPr>
          <a:xfrm>
            <a:off x="4390438" y="2000394"/>
            <a:ext cx="3250543" cy="4546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ru-RU" sz="1100" b="1" i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Ограничение</a:t>
            </a:r>
            <a:r>
              <a:rPr lang="ru-RU" sz="1100" b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 </a:t>
            </a:r>
            <a:r>
              <a:rPr lang="ru-RU" sz="1100" b="1" dirty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(«второй лишний</a:t>
            </a:r>
            <a:r>
              <a:rPr lang="ru-RU" sz="1100" b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»)</a:t>
            </a:r>
          </a:p>
          <a:p>
            <a:pPr lvl="0" algn="ctr">
              <a:lnSpc>
                <a:spcPct val="107000"/>
              </a:lnSpc>
            </a:pPr>
            <a:r>
              <a:rPr lang="ru-RU" sz="1100" i="1" dirty="0" smtClean="0">
                <a:solidFill>
                  <a:schemeClr val="bg1"/>
                </a:solidFill>
                <a:effectLst/>
                <a:ea typeface="Calibri" panose="020F0502020204030204" pitchFamily="34" charset="0"/>
                <a:cs typeface="Clear Sans" panose="020B0503030202020304" pitchFamily="34" charset="0"/>
              </a:rPr>
              <a:t>Приложение № 2 </a:t>
            </a:r>
            <a:r>
              <a:rPr lang="ru-RU" sz="1100" i="1" dirty="0" smtClean="0">
                <a:solidFill>
                  <a:schemeClr val="bg1"/>
                </a:solidFill>
                <a:effectLst/>
                <a:ea typeface="Calibri" panose="020F0502020204030204" pitchFamily="34" charset="0"/>
                <a:cs typeface="Clear Sans" panose="020B0503030202020304" pitchFamily="34" charset="0"/>
              </a:rPr>
              <a:t>к Постановлению </a:t>
            </a:r>
            <a:r>
              <a:rPr lang="ru-RU" sz="1100" i="1" dirty="0" smtClean="0">
                <a:solidFill>
                  <a:schemeClr val="bg1"/>
                </a:solidFill>
                <a:effectLst/>
                <a:ea typeface="Calibri" panose="020F0502020204030204" pitchFamily="34" charset="0"/>
                <a:cs typeface="Clear Sans" panose="020B0503030202020304" pitchFamily="34" charset="0"/>
              </a:rPr>
              <a:t>№ 1875</a:t>
            </a:r>
            <a:endParaRPr lang="ru-RU" sz="1100" i="1" dirty="0">
              <a:solidFill>
                <a:schemeClr val="bg1"/>
              </a:solidFill>
              <a:effectLst/>
              <a:ea typeface="Calibri" panose="020F0502020204030204" pitchFamily="34" charset="0"/>
              <a:cs typeface="Clear Sans" panose="020B05030302020203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10977F-8669-29AC-0A72-F42B3D262C09}"/>
              </a:ext>
            </a:extLst>
          </p:cNvPr>
          <p:cNvSpPr txBox="1"/>
          <p:nvPr/>
        </p:nvSpPr>
        <p:spPr>
          <a:xfrm>
            <a:off x="8188611" y="2000394"/>
            <a:ext cx="3273612" cy="4546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ru-RU" sz="1100" b="1" i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Преимущество</a:t>
            </a:r>
            <a:r>
              <a:rPr lang="ru-RU" sz="1100" b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 </a:t>
            </a:r>
            <a:endParaRPr lang="ru-RU" sz="1100" b="1" dirty="0">
              <a:solidFill>
                <a:schemeClr val="bg1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ru-RU" sz="1100" i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Постановление № </a:t>
            </a:r>
            <a:r>
              <a:rPr lang="ru-RU" sz="1100" i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1875</a:t>
            </a:r>
            <a:endParaRPr lang="ru-RU" sz="1100" i="1" dirty="0">
              <a:solidFill>
                <a:schemeClr val="bg1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F3511EAC-1237-7612-CA38-49C58EC8C059}"/>
              </a:ext>
            </a:extLst>
          </p:cNvPr>
          <p:cNvSpPr/>
          <p:nvPr/>
        </p:nvSpPr>
        <p:spPr>
          <a:xfrm>
            <a:off x="8134355" y="5280283"/>
            <a:ext cx="3476324" cy="646332"/>
          </a:xfrm>
          <a:prstGeom prst="roundRect">
            <a:avLst/>
          </a:prstGeom>
          <a:solidFill>
            <a:schemeClr val="bg1"/>
          </a:solidFill>
          <a:ln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r>
              <a:rPr lang="ru-RU" sz="1100" dirty="0">
                <a:solidFill>
                  <a:srgbClr val="001864"/>
                </a:solidFill>
                <a:cs typeface="Clear Sans" panose="020B0503030202020304" pitchFamily="34" charset="0"/>
              </a:rPr>
              <a:t>Достаточно указать в заявке на участие в закупке наименование страны происхождения товара 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/>
            </a:r>
            <a:b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</a:b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(</a:t>
            </a:r>
            <a:r>
              <a:rPr lang="ru-RU" sz="1100" dirty="0" err="1" smtClean="0">
                <a:solidFill>
                  <a:srgbClr val="001864"/>
                </a:solidFill>
                <a:cs typeface="Clear Sans" panose="020B0503030202020304" pitchFamily="34" charset="0"/>
              </a:rPr>
              <a:t>пп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. </a:t>
            </a:r>
            <a:r>
              <a:rPr lang="ru-RU" sz="1100" dirty="0">
                <a:solidFill>
                  <a:srgbClr val="001864"/>
                </a:solidFill>
                <a:cs typeface="Clear Sans" panose="020B0503030202020304" pitchFamily="34" charset="0"/>
              </a:rPr>
              <a:t>«з» п. 3 ПП РФ 1875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)</a:t>
            </a:r>
            <a:endParaRPr lang="ru-RU" sz="1100" dirty="0">
              <a:solidFill>
                <a:srgbClr val="001864"/>
              </a:solidFill>
              <a:cs typeface="Clear Sans" panose="020B0503030202020304" pitchFamily="34" charset="0"/>
            </a:endParaRP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id="{89230C67-4085-7FC6-61C1-3ECB193FE2F6}"/>
              </a:ext>
            </a:extLst>
          </p:cNvPr>
          <p:cNvSpPr/>
          <p:nvPr/>
        </p:nvSpPr>
        <p:spPr>
          <a:xfrm>
            <a:off x="524644" y="5280283"/>
            <a:ext cx="5381647" cy="646332"/>
          </a:xfrm>
          <a:prstGeom prst="roundRect">
            <a:avLst/>
          </a:prstGeom>
          <a:solidFill>
            <a:schemeClr val="bg1"/>
          </a:solidFill>
          <a:ln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200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1864"/>
                </a:solidFill>
                <a:cs typeface="Clear Sans" panose="020B0503030202020304" pitchFamily="34" charset="0"/>
              </a:rPr>
              <a:t>наличие в реестре российской промышленности (ПП РФ 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№</a:t>
            </a:r>
            <a:r>
              <a:rPr lang="en-US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 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719</a:t>
            </a:r>
            <a:r>
              <a:rPr lang="ru-RU" sz="1100" dirty="0">
                <a:solidFill>
                  <a:srgbClr val="001864"/>
                </a:solidFill>
                <a:cs typeface="Clear Sans" panose="020B0503030202020304" pitchFamily="34" charset="0"/>
              </a:rPr>
              <a:t>)</a:t>
            </a:r>
          </a:p>
          <a:p>
            <a:pPr marL="25200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1864"/>
                </a:solidFill>
                <a:cs typeface="Clear Sans" panose="020B0503030202020304" pitchFamily="34" charset="0"/>
              </a:rPr>
              <a:t>наличие в евразийском реестре промышленных товаров (Решение 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ЕЭК № </a:t>
            </a:r>
            <a:r>
              <a:rPr lang="ru-RU" sz="1100" dirty="0">
                <a:solidFill>
                  <a:srgbClr val="001864"/>
                </a:solidFill>
                <a:cs typeface="Clear Sans" panose="020B0503030202020304" pitchFamily="34" charset="0"/>
              </a:rPr>
              <a:t>105)</a:t>
            </a:r>
          </a:p>
          <a:p>
            <a:pPr marL="252000" indent="-171450" algn="just">
              <a:buFont typeface="Arial" panose="020B0604020202020204" pitchFamily="34" charset="0"/>
              <a:buChar char="•"/>
            </a:pPr>
            <a:r>
              <a:rPr lang="ru-RU" sz="1100" b="1" dirty="0">
                <a:solidFill>
                  <a:srgbClr val="FF0000"/>
                </a:solidFill>
                <a:cs typeface="Clear Sans" panose="020B0503030202020304" pitchFamily="34" charset="0"/>
              </a:rPr>
              <a:t>до 1 января 2026 г. </a:t>
            </a:r>
            <a:r>
              <a:rPr lang="ru-RU" sz="1100" dirty="0">
                <a:solidFill>
                  <a:srgbClr val="001864"/>
                </a:solidFill>
                <a:cs typeface="Clear Sans" panose="020B0503030202020304" pitchFamily="34" charset="0"/>
              </a:rPr>
              <a:t>наличие сертификата СТ-1</a:t>
            </a:r>
            <a:r>
              <a:rPr lang="ru-RU" sz="1100" dirty="0" smtClean="0">
                <a:solidFill>
                  <a:srgbClr val="001864"/>
                </a:solidFill>
                <a:cs typeface="Clear Sans" panose="020B0503030202020304" pitchFamily="34" charset="0"/>
              </a:rPr>
              <a:t>*</a:t>
            </a:r>
            <a:endParaRPr lang="ru-RU" sz="1100" dirty="0">
              <a:solidFill>
                <a:srgbClr val="FF0000"/>
              </a:solidFill>
              <a:cs typeface="Clear Sans" panose="020B0503030202020304" pitchFamily="34" charset="0"/>
            </a:endParaRP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9A7AE47B-7E02-30F5-026C-6358604EE6EB}"/>
              </a:ext>
            </a:extLst>
          </p:cNvPr>
          <p:cNvSpPr/>
          <p:nvPr/>
        </p:nvSpPr>
        <p:spPr>
          <a:xfrm>
            <a:off x="6081623" y="5369804"/>
            <a:ext cx="1877400" cy="477441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r>
              <a:rPr lang="ru-RU" sz="1100" b="1" dirty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Подтверждение страны </a:t>
            </a:r>
            <a:r>
              <a:rPr lang="ru-RU" sz="1100" b="1" dirty="0" smtClean="0">
                <a:solidFill>
                  <a:schemeClr val="bg1"/>
                </a:solidFill>
                <a:ea typeface="Calibri" panose="020F0502020204030204" pitchFamily="34" charset="0"/>
                <a:cs typeface="Clear Sans" panose="020B0503030202020304" pitchFamily="34" charset="0"/>
              </a:rPr>
              <a:t>происхождения</a:t>
            </a:r>
            <a:endParaRPr lang="ru-RU" sz="1100" b="1" dirty="0">
              <a:solidFill>
                <a:schemeClr val="bg1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9C7C7C57-3770-0E05-D649-F0C40BD453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04644" y="4502840"/>
            <a:ext cx="801350" cy="641284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9C7C7C57-3770-0E05-D649-F0C40BD453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07359" y="4505414"/>
            <a:ext cx="806499" cy="64128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81566" y="6171515"/>
            <a:ext cx="117104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200" i="1" dirty="0">
                <a:ea typeface="Calibri" panose="020F0502020204030204" pitchFamily="34" charset="0"/>
              </a:rPr>
              <a:t>* Постановлением Правительства Российской Федерации </a:t>
            </a:r>
            <a:r>
              <a:rPr lang="ru-RU" sz="1200" i="1" dirty="0" smtClean="0">
                <a:ea typeface="Calibri" panose="020F0502020204030204" pitchFamily="34" charset="0"/>
              </a:rPr>
              <a:t>от 29.08.2025 </a:t>
            </a:r>
            <a:r>
              <a:rPr lang="ru-RU" sz="1200" i="1" dirty="0">
                <a:ea typeface="Calibri" panose="020F0502020204030204" pitchFamily="34" charset="0"/>
              </a:rPr>
              <a:t>№ 1326 внесены изменения в Постановление Правительства Российской Федерации </a:t>
            </a:r>
            <a:r>
              <a:rPr lang="ru-RU" sz="1200" i="1" dirty="0" smtClean="0">
                <a:ea typeface="Calibri" panose="020F0502020204030204" pitchFamily="34" charset="0"/>
              </a:rPr>
              <a:t/>
            </a:r>
            <a:br>
              <a:rPr lang="ru-RU" sz="1200" i="1" dirty="0" smtClean="0">
                <a:ea typeface="Calibri" panose="020F0502020204030204" pitchFamily="34" charset="0"/>
              </a:rPr>
            </a:br>
            <a:r>
              <a:rPr lang="ru-RU" sz="1200" i="1" dirty="0" smtClean="0">
                <a:ea typeface="Calibri" panose="020F0502020204030204" pitchFamily="34" charset="0"/>
              </a:rPr>
              <a:t>от </a:t>
            </a:r>
            <a:r>
              <a:rPr lang="ru-RU" sz="1200" i="1" dirty="0">
                <a:ea typeface="Calibri" panose="020F0502020204030204" pitchFamily="34" charset="0"/>
              </a:rPr>
              <a:t>23.12.2024 № </a:t>
            </a:r>
            <a:r>
              <a:rPr lang="ru-RU" sz="1200" i="1" dirty="0" smtClean="0">
                <a:ea typeface="Calibri" panose="020F0502020204030204" pitchFamily="34" charset="0"/>
              </a:rPr>
              <a:t>1875: </a:t>
            </a:r>
            <a:r>
              <a:rPr lang="ru-RU" sz="1200" i="1" dirty="0">
                <a:ea typeface="Calibri" panose="020F0502020204030204" pitchFamily="34" charset="0"/>
              </a:rPr>
              <a:t>для отдельных медицинских изделий продлен </a:t>
            </a:r>
            <a:r>
              <a:rPr lang="ru-RU" sz="1200" i="1" dirty="0" smtClean="0">
                <a:ea typeface="Calibri" panose="020F0502020204030204" pitchFamily="34" charset="0"/>
              </a:rPr>
              <a:t>«переходный</a:t>
            </a:r>
            <a:r>
              <a:rPr lang="ru-RU" sz="1200" i="1" dirty="0">
                <a:ea typeface="Calibri" panose="020F0502020204030204" pitchFamily="34" charset="0"/>
              </a:rPr>
              <a:t>» </a:t>
            </a:r>
            <a:r>
              <a:rPr lang="ru-RU" sz="1200" i="1" dirty="0" smtClean="0">
                <a:ea typeface="Calibri" panose="020F0502020204030204" pitchFamily="34" charset="0"/>
              </a:rPr>
              <a:t>период, </a:t>
            </a:r>
            <a:r>
              <a:rPr lang="ru-RU" sz="1200" i="1" dirty="0" smtClean="0">
                <a:ea typeface="Calibri" panose="020F0502020204030204" pitchFamily="34" charset="0"/>
              </a:rPr>
              <a:t>в течение которого документом, подтверждающим страну происхождения, является сертификат по форме СТ-1 – </a:t>
            </a:r>
            <a:r>
              <a:rPr lang="ru-RU" sz="1200" b="1" i="1" dirty="0" smtClean="0">
                <a:ea typeface="Calibri" panose="020F0502020204030204" pitchFamily="34" charset="0"/>
              </a:rPr>
              <a:t>с 1 сентября 2025 г. на 1 января 2026 г.</a:t>
            </a:r>
            <a:endParaRPr lang="ru-RU" sz="1200" b="1" i="1" dirty="0">
              <a:ea typeface="Calibri" panose="020F0502020204030204" pitchFamily="34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7990371" y="5524478"/>
            <a:ext cx="112635" cy="157942"/>
          </a:xfrm>
          <a:prstGeom prst="rightArrow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100" b="1">
              <a:solidFill>
                <a:schemeClr val="bg1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 rot="10800000">
            <a:off x="5924340" y="5524478"/>
            <a:ext cx="112635" cy="157942"/>
          </a:xfrm>
          <a:prstGeom prst="rightArrow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 sz="1100" b="1">
              <a:solidFill>
                <a:schemeClr val="bg1"/>
              </a:solidFill>
              <a:ea typeface="Calibri" panose="020F0502020204030204" pitchFamily="34" charset="0"/>
              <a:cs typeface="Clear Sans" panose="020B0503030202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57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7E84136-5479-8702-3349-8E0B76517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Скругленный прямоугольник 17">
            <a:extLst>
              <a:ext uri="{FF2B5EF4-FFF2-40B4-BE49-F238E27FC236}">
                <a16:creationId xmlns:a16="http://schemas.microsoft.com/office/drawing/2014/main" id="{BEA6AD35-13BE-11A7-6154-BC989B68E15B}"/>
              </a:ext>
            </a:extLst>
          </p:cNvPr>
          <p:cNvSpPr/>
          <p:nvPr/>
        </p:nvSpPr>
        <p:spPr>
          <a:xfrm rot="5400000">
            <a:off x="7974360" y="2771877"/>
            <a:ext cx="4350572" cy="3420993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lear Sans" panose="020B0503030202020304" pitchFamily="34" charset="0"/>
              <a:cs typeface="Clear Sans" panose="020B05030302020203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F4C422-2214-E5ED-6EB4-E237E17A6397}"/>
              </a:ext>
            </a:extLst>
          </p:cNvPr>
          <p:cNvSpPr txBox="1"/>
          <p:nvPr/>
        </p:nvSpPr>
        <p:spPr>
          <a:xfrm>
            <a:off x="1205410" y="200559"/>
            <a:ext cx="9129215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 defTabSz="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0" i="0" u="none" strike="noStrike" cap="none" spc="0" normalizeH="0" baseline="0">
                <a:ln>
                  <a:noFill/>
                </a:ln>
                <a:solidFill>
                  <a:srgbClr val="012256"/>
                </a:solidFill>
                <a:effectLst/>
                <a:uLnTx/>
                <a:uFillTx/>
                <a:latin typeface="Clear Sans" panose="020B0503030202020304" pitchFamily="34" charset="0"/>
                <a:cs typeface="Clear Sans" panose="020B0503030202020304" pitchFamily="34" charset="0"/>
              </a:defRPr>
            </a:lvl1pPr>
          </a:lstStyle>
          <a:p>
            <a:pPr>
              <a:defRPr/>
            </a:pPr>
            <a:r>
              <a:rPr lang="ru-RU" sz="2400" b="1" dirty="0">
                <a:solidFill>
                  <a:schemeClr val="tx1"/>
                </a:solidFill>
                <a:latin typeface="+mn-lt"/>
              </a:rPr>
              <a:t>Критерии подтверждения производства промышленной продукции на территории Российской Федерации </a:t>
            </a:r>
            <a:br>
              <a:rPr lang="ru-RU" sz="2400" b="1" dirty="0">
                <a:solidFill>
                  <a:schemeClr val="tx1"/>
                </a:solidFill>
                <a:latin typeface="+mn-lt"/>
              </a:rPr>
            </a:br>
            <a:r>
              <a:rPr lang="ru-RU" sz="2400" b="1" dirty="0">
                <a:solidFill>
                  <a:schemeClr val="tx1"/>
                </a:solidFill>
                <a:latin typeface="+mn-lt"/>
              </a:rPr>
              <a:t>в соответствии с Постановлением № 719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CC9C880-6057-67E6-08F0-10F397B9CAD0}"/>
              </a:ext>
            </a:extLst>
          </p:cNvPr>
          <p:cNvSpPr txBox="1"/>
          <p:nvPr/>
        </p:nvSpPr>
        <p:spPr>
          <a:xfrm>
            <a:off x="1735439" y="2516759"/>
            <a:ext cx="640272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03200"/>
            <a:r>
              <a:rPr lang="ru-RU" dirty="0">
                <a:cs typeface="Calibri" panose="020F0502020204030204" pitchFamily="34" charset="0"/>
              </a:rPr>
              <a:t>Наличие </a:t>
            </a:r>
            <a:r>
              <a:rPr lang="ru-RU" b="1" dirty="0">
                <a:cs typeface="Calibri" panose="020F0502020204030204" pitchFamily="34" charset="0"/>
              </a:rPr>
              <a:t>специального инвестиционного контракта</a:t>
            </a:r>
            <a:r>
              <a:rPr lang="ru-RU" dirty="0">
                <a:cs typeface="Calibri" panose="020F0502020204030204" pitchFamily="34" charset="0"/>
              </a:rPr>
              <a:t/>
            </a:r>
            <a:br>
              <a:rPr lang="ru-RU" dirty="0">
                <a:cs typeface="Calibri" panose="020F0502020204030204" pitchFamily="34" charset="0"/>
              </a:rPr>
            </a:br>
            <a:endParaRPr lang="ru-RU" dirty="0">
              <a:cs typeface="Calibri" panose="020F0502020204030204" pitchFamily="34" charset="0"/>
            </a:endParaRPr>
          </a:p>
          <a:p>
            <a:pPr marL="203200"/>
            <a:r>
              <a:rPr lang="ru-RU" dirty="0">
                <a:cs typeface="Calibri" panose="020F0502020204030204" pitchFamily="34" charset="0"/>
              </a:rPr>
              <a:t/>
            </a:r>
            <a:br>
              <a:rPr lang="ru-RU" dirty="0">
                <a:cs typeface="Calibri" panose="020F0502020204030204" pitchFamily="34" charset="0"/>
              </a:rPr>
            </a:br>
            <a:r>
              <a:rPr lang="ru-RU" dirty="0">
                <a:cs typeface="Calibri" panose="020F0502020204030204" pitchFamily="34" charset="0"/>
              </a:rPr>
              <a:t>Наличие </a:t>
            </a:r>
            <a:r>
              <a:rPr lang="ru-RU" b="1" dirty="0">
                <a:cs typeface="Calibri" panose="020F0502020204030204" pitchFamily="34" charset="0"/>
              </a:rPr>
              <a:t>акта экспертизы</a:t>
            </a:r>
            <a:r>
              <a:rPr lang="ru-RU" dirty="0">
                <a:cs typeface="Calibri" panose="020F0502020204030204" pitchFamily="34" charset="0"/>
              </a:rPr>
              <a:t> </a:t>
            </a:r>
            <a:r>
              <a:rPr lang="ru-RU" dirty="0" smtClean="0">
                <a:cs typeface="Calibri" panose="020F0502020204030204" pitchFamily="34" charset="0"/>
              </a:rPr>
              <a:t>ТПП России</a:t>
            </a:r>
            <a:r>
              <a:rPr lang="ru-RU" dirty="0">
                <a:cs typeface="Calibri" panose="020F0502020204030204" pitchFamily="34" charset="0"/>
              </a:rPr>
              <a:t/>
            </a:r>
            <a:br>
              <a:rPr lang="ru-RU" dirty="0">
                <a:cs typeface="Calibri" panose="020F0502020204030204" pitchFamily="34" charset="0"/>
              </a:rPr>
            </a:br>
            <a:r>
              <a:rPr lang="ru-RU" dirty="0">
                <a:cs typeface="Calibri" panose="020F0502020204030204" pitchFamily="34" charset="0"/>
              </a:rPr>
              <a:t>о подтверждении соответствия требованиям</a:t>
            </a:r>
            <a:endParaRPr lang="en-US" dirty="0">
              <a:cs typeface="Calibri" panose="020F0502020204030204" pitchFamily="34" charset="0"/>
            </a:endParaRPr>
          </a:p>
          <a:p>
            <a:pPr marL="203200"/>
            <a:endParaRPr lang="ru-RU" dirty="0">
              <a:cs typeface="Calibri" panose="020F0502020204030204" pitchFamily="34" charset="0"/>
            </a:endParaRPr>
          </a:p>
          <a:p>
            <a:pPr marL="488950" indent="-285750">
              <a:buFont typeface="Arial" pitchFamily="34" charset="0"/>
              <a:buChar char="•"/>
            </a:pPr>
            <a:endParaRPr lang="en-US" dirty="0">
              <a:cs typeface="Calibri" panose="020F0502020204030204" pitchFamily="34" charset="0"/>
            </a:endParaRPr>
          </a:p>
          <a:p>
            <a:pPr marL="203200"/>
            <a:r>
              <a:rPr lang="ru-RU" dirty="0">
                <a:cs typeface="Calibri" panose="020F0502020204030204" pitchFamily="34" charset="0"/>
              </a:rPr>
              <a:t>Наличие </a:t>
            </a:r>
            <a:r>
              <a:rPr lang="ru-RU" b="1" dirty="0">
                <a:cs typeface="Calibri" panose="020F0502020204030204" pitchFamily="34" charset="0"/>
              </a:rPr>
              <a:t>сертификата о происхождении товара (продукции) формы СТ-1</a:t>
            </a:r>
          </a:p>
          <a:p>
            <a:pPr marL="203200"/>
            <a:endParaRPr lang="ru-RU" dirty="0">
              <a:cs typeface="Calibri" panose="020F0502020204030204" pitchFamily="34" charset="0"/>
            </a:endParaRPr>
          </a:p>
          <a:p>
            <a:pPr marL="203200"/>
            <a:endParaRPr lang="ru-RU" dirty="0">
              <a:cs typeface="Calibri" panose="020F0502020204030204" pitchFamily="34" charset="0"/>
            </a:endParaRPr>
          </a:p>
          <a:p>
            <a:pPr marL="203200"/>
            <a:r>
              <a:rPr lang="ru-RU" dirty="0" smtClean="0">
                <a:cs typeface="Calibri" panose="020F0502020204030204" pitchFamily="34" charset="0"/>
              </a:rPr>
              <a:t>Наличие </a:t>
            </a:r>
            <a:r>
              <a:rPr lang="ru-RU" b="1" dirty="0">
                <a:cs typeface="Calibri" panose="020F0502020204030204" pitchFamily="34" charset="0"/>
              </a:rPr>
              <a:t>акта о проведении </a:t>
            </a:r>
            <a:r>
              <a:rPr lang="ru-RU" b="1" dirty="0" smtClean="0">
                <a:cs typeface="Calibri" panose="020F0502020204030204" pitchFamily="34" charset="0"/>
              </a:rPr>
              <a:t>оценки </a:t>
            </a:r>
            <a:r>
              <a:rPr lang="ru-RU" dirty="0" smtClean="0">
                <a:cs typeface="Calibri" panose="020F0502020204030204" pitchFamily="34" charset="0"/>
              </a:rPr>
              <a:t>ТПП России в </a:t>
            </a:r>
            <a:r>
              <a:rPr lang="ru-RU" dirty="0" smtClean="0">
                <a:cs typeface="Calibri" panose="020F0502020204030204" pitchFamily="34" charset="0"/>
              </a:rPr>
              <a:t>рамках уже действующей реестровой записи</a:t>
            </a:r>
            <a:endParaRPr lang="ru-RU" dirty="0">
              <a:cs typeface="Calibri" panose="020F050202020403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CC1EF41-3157-305A-B709-F7A6EA6D9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285" y="5604498"/>
            <a:ext cx="435057" cy="540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E065263-944A-86B5-6A4D-799D2D73C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285" y="4523924"/>
            <a:ext cx="435057" cy="540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53AEA01-01A7-D247-CD07-F89A0E0E2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285" y="3384083"/>
            <a:ext cx="435057" cy="5400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C1BBC72-F26B-1C0E-0FCB-308B5812FC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6349" y="2383045"/>
            <a:ext cx="596931" cy="52072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0217762-577A-E041-7A19-863935BB74C7}"/>
              </a:ext>
            </a:extLst>
          </p:cNvPr>
          <p:cNvSpPr txBox="1"/>
          <p:nvPr/>
        </p:nvSpPr>
        <p:spPr>
          <a:xfrm>
            <a:off x="1205410" y="1475423"/>
            <a:ext cx="103428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cs typeface="Calibri" panose="020F0502020204030204" pitchFamily="34" charset="0"/>
              </a:rPr>
              <a:t>Включение сведений о промышленной продукции в реестр российской промышленной продукции осуществляется на основании одного из следующих документов:</a:t>
            </a:r>
            <a:endParaRPr lang="ru-RU" b="1" dirty="0"/>
          </a:p>
        </p:txBody>
      </p:sp>
      <p:sp>
        <p:nvSpPr>
          <p:cNvPr id="23" name="Shape 643">
            <a:extLst>
              <a:ext uri="{FF2B5EF4-FFF2-40B4-BE49-F238E27FC236}">
                <a16:creationId xmlns:a16="http://schemas.microsoft.com/office/drawing/2014/main" id="{AD74881E-B1C5-7938-4C24-050AA4EC1CCC}"/>
              </a:ext>
            </a:extLst>
          </p:cNvPr>
          <p:cNvSpPr/>
          <p:nvPr/>
        </p:nvSpPr>
        <p:spPr>
          <a:xfrm>
            <a:off x="1231919" y="1449354"/>
            <a:ext cx="10316371" cy="698467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514919-05A4-9C7B-D0DA-A3EB2F968698}"/>
              </a:ext>
            </a:extLst>
          </p:cNvPr>
          <p:cNvSpPr txBox="1"/>
          <p:nvPr/>
        </p:nvSpPr>
        <p:spPr>
          <a:xfrm>
            <a:off x="8506315" y="2466436"/>
            <a:ext cx="327611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АКТЫ ЭКСПЕРТИЗЫ,</a:t>
            </a:r>
            <a:br>
              <a:rPr lang="ru-RU" sz="1600" dirty="0">
                <a:solidFill>
                  <a:schemeClr val="bg1"/>
                </a:solidFill>
              </a:rPr>
            </a:br>
            <a:r>
              <a:rPr lang="ru-RU" sz="1600" dirty="0">
                <a:solidFill>
                  <a:schemeClr val="bg1"/>
                </a:solidFill>
              </a:rPr>
              <a:t>СЕРТИФИКАТЫ ФОРМЫ СТ-1 </a:t>
            </a:r>
            <a:br>
              <a:rPr lang="ru-RU" sz="1600" dirty="0">
                <a:solidFill>
                  <a:schemeClr val="bg1"/>
                </a:solidFill>
              </a:rPr>
            </a:br>
            <a:r>
              <a:rPr lang="ru-RU" sz="1600" dirty="0">
                <a:solidFill>
                  <a:schemeClr val="bg1"/>
                </a:solidFill>
              </a:rPr>
              <a:t>и </a:t>
            </a:r>
            <a:r>
              <a:rPr lang="ru-RU" sz="1600" dirty="0" smtClean="0">
                <a:solidFill>
                  <a:schemeClr val="bg1"/>
                </a:solidFill>
              </a:rPr>
              <a:t>АКТЫ О ПРОВЕДЕНИИ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ОЦЕНКИ </a:t>
            </a:r>
            <a:br>
              <a:rPr lang="ru-RU" sz="1600" dirty="0" smtClean="0">
                <a:solidFill>
                  <a:schemeClr val="bg1"/>
                </a:solidFill>
              </a:rPr>
            </a:br>
            <a:endParaRPr lang="ru-RU" sz="1600" dirty="0" smtClean="0">
              <a:solidFill>
                <a:schemeClr val="bg1"/>
              </a:solidFill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выдаются </a:t>
            </a:r>
            <a:r>
              <a:rPr lang="ru-RU" sz="1600" dirty="0">
                <a:solidFill>
                  <a:schemeClr val="bg1"/>
                </a:solidFill>
              </a:rPr>
              <a:t>уполномоченными торгово-промышленными палатами в соответствии с приказом ТПП России от 30.05.2018 № 52 </a:t>
            </a:r>
            <a:r>
              <a:rPr lang="ru-RU" sz="1600" dirty="0" smtClean="0">
                <a:solidFill>
                  <a:schemeClr val="bg1"/>
                </a:solidFill>
              </a:rPr>
              <a:t>«</a:t>
            </a:r>
            <a:r>
              <a:rPr lang="ru-RU" sz="1600" dirty="0">
                <a:solidFill>
                  <a:schemeClr val="bg1"/>
                </a:solidFill>
              </a:rPr>
              <a:t>Об утверждении Положения </a:t>
            </a:r>
            <a:r>
              <a:rPr lang="ru-RU" sz="1600" dirty="0" smtClean="0">
                <a:solidFill>
                  <a:schemeClr val="bg1"/>
                </a:solidFill>
              </a:rPr>
              <a:t>о </a:t>
            </a:r>
            <a:r>
              <a:rPr lang="ru-RU" sz="1600" dirty="0">
                <a:solidFill>
                  <a:schemeClr val="bg1"/>
                </a:solidFill>
              </a:rPr>
              <a:t>порядке выдачи документов для целей </a:t>
            </a:r>
            <a:r>
              <a:rPr lang="ru-RU" sz="1600" dirty="0" smtClean="0">
                <a:solidFill>
                  <a:schemeClr val="bg1"/>
                </a:solidFill>
              </a:rPr>
              <a:t>подтверждения </a:t>
            </a:r>
            <a:r>
              <a:rPr lang="ru-RU" sz="1600" dirty="0">
                <a:solidFill>
                  <a:schemeClr val="bg1"/>
                </a:solidFill>
              </a:rPr>
              <a:t>производства промышленной продукции </a:t>
            </a:r>
            <a:r>
              <a:rPr lang="ru-RU" sz="1600" dirty="0" smtClean="0">
                <a:solidFill>
                  <a:schemeClr val="bg1"/>
                </a:solidFill>
              </a:rPr>
              <a:t/>
            </a:r>
            <a:br>
              <a:rPr lang="ru-RU" sz="1600" dirty="0" smtClean="0">
                <a:solidFill>
                  <a:schemeClr val="bg1"/>
                </a:solidFill>
              </a:rPr>
            </a:br>
            <a:r>
              <a:rPr lang="ru-RU" sz="1600" dirty="0" smtClean="0">
                <a:solidFill>
                  <a:schemeClr val="bg1"/>
                </a:solidFill>
              </a:rPr>
              <a:t>на </a:t>
            </a:r>
            <a:r>
              <a:rPr lang="ru-RU" sz="1600" dirty="0">
                <a:solidFill>
                  <a:schemeClr val="bg1"/>
                </a:solidFill>
              </a:rPr>
              <a:t>территории Российской Федерации»</a:t>
            </a:r>
          </a:p>
        </p:txBody>
      </p:sp>
    </p:spTree>
    <p:extLst>
      <p:ext uri="{BB962C8B-B14F-4D97-AF65-F5344CB8AC3E}">
        <p14:creationId xmlns:p14="http://schemas.microsoft.com/office/powerpoint/2010/main" val="93521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94CD36B-1EFB-8D58-1184-F3633E9B7749}"/>
              </a:ext>
            </a:extLst>
          </p:cNvPr>
          <p:cNvSpPr txBox="1"/>
          <p:nvPr/>
        </p:nvSpPr>
        <p:spPr>
          <a:xfrm>
            <a:off x="1205410" y="310503"/>
            <a:ext cx="8944429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 defTabSz="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0" i="0" u="none" strike="noStrike" cap="none" spc="0" normalizeH="0" baseline="0">
                <a:ln>
                  <a:noFill/>
                </a:ln>
                <a:solidFill>
                  <a:srgbClr val="012256"/>
                </a:solidFill>
                <a:effectLst/>
                <a:uLnTx/>
                <a:uFillTx/>
                <a:latin typeface="Clear Sans" panose="020B0503030202020304" pitchFamily="34" charset="0"/>
                <a:cs typeface="Clear Sans" panose="020B0503030202020304" pitchFamily="34" charset="0"/>
              </a:defRPr>
            </a:lvl1pPr>
          </a:lstStyle>
          <a:p>
            <a:pPr>
              <a:defRPr/>
            </a:pPr>
            <a:r>
              <a:rPr lang="ru-RU" sz="2400" b="1" dirty="0">
                <a:solidFill>
                  <a:schemeClr val="tx1"/>
                </a:solidFill>
                <a:latin typeface="+mn-lt"/>
              </a:rPr>
              <a:t>Схема включения продукции в Реестр российской промышленной продукции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6C5C3BB-D7F2-B236-3E9A-E7F1ED03CC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30599" y="6399437"/>
            <a:ext cx="1494701" cy="23652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45" y="1247776"/>
            <a:ext cx="4383188" cy="527771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719E691-737F-0646-7F5C-607157E21C4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03903" y="6398570"/>
            <a:ext cx="1345936" cy="3050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295654" y="4537552"/>
            <a:ext cx="55391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40614"/>
                </a:solidFill>
              </a:rPr>
              <a:t>Проверка заявки </a:t>
            </a:r>
            <a:r>
              <a:rPr lang="ru-RU" sz="1200" b="1" dirty="0" err="1" smtClean="0">
                <a:solidFill>
                  <a:srgbClr val="040614"/>
                </a:solidFill>
              </a:rPr>
              <a:t>Минпромторгом</a:t>
            </a:r>
            <a:r>
              <a:rPr lang="ru-RU" sz="1200" b="1" dirty="0" smtClean="0">
                <a:solidFill>
                  <a:srgbClr val="040614"/>
                </a:solidFill>
              </a:rPr>
              <a:t> </a:t>
            </a:r>
            <a:r>
              <a:rPr lang="ru-RU" sz="1200" b="1" dirty="0" smtClean="0">
                <a:solidFill>
                  <a:srgbClr val="040614"/>
                </a:solidFill>
              </a:rPr>
              <a:t>России </a:t>
            </a:r>
            <a:r>
              <a:rPr lang="ru-RU" sz="1200" b="1" i="1" dirty="0" smtClean="0">
                <a:solidFill>
                  <a:srgbClr val="040614"/>
                </a:solidFill>
              </a:rPr>
              <a:t>(в случае выдачи акта экспертизы) </a:t>
            </a:r>
            <a:endParaRPr lang="ru-RU" sz="1200" b="1" i="1" dirty="0" smtClean="0">
              <a:solidFill>
                <a:srgbClr val="040614"/>
              </a:solidFill>
            </a:endParaRPr>
          </a:p>
        </p:txBody>
      </p:sp>
      <p:sp>
        <p:nvSpPr>
          <p:cNvPr id="21" name="Shape 643"/>
          <p:cNvSpPr/>
          <p:nvPr/>
        </p:nvSpPr>
        <p:spPr>
          <a:xfrm>
            <a:off x="5714016" y="1820486"/>
            <a:ext cx="5420710" cy="494577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77624" y="1863930"/>
            <a:ext cx="6096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720000" lvl="0"/>
            <a:r>
              <a:rPr lang="en-US" sz="1100" b="1" dirty="0">
                <a:solidFill>
                  <a:schemeClr val="dk1"/>
                </a:solidFill>
                <a:cs typeface="Calibri" panose="020F0502020204030204" pitchFamily="34" charset="0"/>
              </a:rPr>
              <a:t>I. </a:t>
            </a:r>
            <a: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  <a:t>Первичная проверка поступившего заявления</a:t>
            </a:r>
            <a:b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</a:br>
            <a:r>
              <a:rPr lang="ru-RU" sz="1100" dirty="0">
                <a:solidFill>
                  <a:schemeClr val="dk1"/>
                </a:solidFill>
                <a:cs typeface="Calibri" panose="020F0502020204030204" pitchFamily="34" charset="0"/>
              </a:rPr>
              <a:t>Проверка полноты и корректности сведений, указанных </a:t>
            </a:r>
            <a:r>
              <a:rPr lang="ru-RU" sz="1100" dirty="0" smtClean="0">
                <a:solidFill>
                  <a:schemeClr val="dk1"/>
                </a:solidFill>
                <a:cs typeface="Calibri" panose="020F0502020204030204" pitchFamily="34" charset="0"/>
              </a:rPr>
              <a:t>в </a:t>
            </a:r>
            <a:r>
              <a:rPr lang="ru-RU" sz="1100" dirty="0">
                <a:solidFill>
                  <a:schemeClr val="dk1"/>
                </a:solidFill>
                <a:cs typeface="Calibri" panose="020F0502020204030204" pitchFamily="34" charset="0"/>
              </a:rPr>
              <a:t>заявлении</a:t>
            </a:r>
          </a:p>
        </p:txBody>
      </p:sp>
      <p:pic>
        <p:nvPicPr>
          <p:cNvPr id="23" name="Picture 8" descr="C:\Users\kad\Desktop\4468641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53" y="1887147"/>
            <a:ext cx="378961" cy="37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677624" y="2414031"/>
            <a:ext cx="6096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720000" lvl="0"/>
            <a:r>
              <a:rPr lang="en-US" sz="1100" b="1" dirty="0">
                <a:solidFill>
                  <a:schemeClr val="dk1"/>
                </a:solidFill>
                <a:cs typeface="Calibri" panose="020F0502020204030204" pitchFamily="34" charset="0"/>
              </a:rPr>
              <a:t>II. </a:t>
            </a:r>
            <a: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  <a:t>Камеральная проверка поступивших документов</a:t>
            </a:r>
            <a:b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</a:br>
            <a:r>
              <a:rPr lang="ru-RU" sz="1100" dirty="0">
                <a:solidFill>
                  <a:schemeClr val="dk1"/>
                </a:solidFill>
                <a:cs typeface="Calibri" panose="020F0502020204030204" pitchFamily="34" charset="0"/>
              </a:rPr>
              <a:t>Проверка полноты представленных документов и сведений</a:t>
            </a:r>
          </a:p>
        </p:txBody>
      </p:sp>
      <p:pic>
        <p:nvPicPr>
          <p:cNvPr id="24" name="Picture 7" descr="C:\Users\kad\Desktop\4796503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693" y="2463201"/>
            <a:ext cx="378961" cy="37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677624" y="2939822"/>
            <a:ext cx="6096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pPr marL="720000" lvl="0"/>
            <a:r>
              <a:rPr lang="en-US" sz="1100" b="1" dirty="0">
                <a:solidFill>
                  <a:schemeClr val="dk1"/>
                </a:solidFill>
                <a:cs typeface="Calibri" panose="020F0502020204030204" pitchFamily="34" charset="0"/>
              </a:rPr>
              <a:t>III. </a:t>
            </a:r>
            <a: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  <a:t>Выездная проверка поступивших документов</a:t>
            </a:r>
            <a:b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</a:br>
            <a:r>
              <a:rPr lang="ru-RU" sz="1100" dirty="0">
                <a:solidFill>
                  <a:schemeClr val="dk1"/>
                </a:solidFill>
                <a:cs typeface="Calibri" panose="020F0502020204030204" pitchFamily="34" charset="0"/>
              </a:rPr>
              <a:t>Проверка производственной площадки, оборудования </a:t>
            </a:r>
            <a:br>
              <a:rPr lang="ru-RU" sz="1100" dirty="0">
                <a:solidFill>
                  <a:schemeClr val="dk1"/>
                </a:solidFill>
                <a:cs typeface="Calibri" panose="020F0502020204030204" pitchFamily="34" charset="0"/>
              </a:rPr>
            </a:br>
            <a:r>
              <a:rPr lang="ru-RU" sz="1100" dirty="0">
                <a:solidFill>
                  <a:schemeClr val="dk1"/>
                </a:solidFill>
                <a:cs typeface="Calibri" panose="020F0502020204030204" pitchFamily="34" charset="0"/>
              </a:rPr>
              <a:t>и процесса производства</a:t>
            </a:r>
          </a:p>
        </p:txBody>
      </p:sp>
      <p:pic>
        <p:nvPicPr>
          <p:cNvPr id="26" name="Picture 6" descr="C:\Users\kad\Desktop\1037422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693" y="3073625"/>
            <a:ext cx="314549" cy="3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677624" y="3599909"/>
            <a:ext cx="6096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720000" lvl="0"/>
            <a:r>
              <a:rPr lang="en-US" sz="1100" b="1" dirty="0">
                <a:solidFill>
                  <a:schemeClr val="dk1"/>
                </a:solidFill>
                <a:cs typeface="Calibri" panose="020F0502020204030204" pitchFamily="34" charset="0"/>
              </a:rPr>
              <a:t>IV. </a:t>
            </a:r>
            <a: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  <a:t>Оформление и выдача акта экспертизы </a:t>
            </a:r>
            <a:b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</a:br>
            <a: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  <a:t>или сертификата СТ-1</a:t>
            </a:r>
            <a:endParaRPr lang="ru-RU" sz="1100" dirty="0">
              <a:solidFill>
                <a:schemeClr val="dk1"/>
              </a:solidFill>
              <a:cs typeface="Calibri" panose="020F0502020204030204" pitchFamily="34" charset="0"/>
            </a:endParaRPr>
          </a:p>
        </p:txBody>
      </p:sp>
      <p:pic>
        <p:nvPicPr>
          <p:cNvPr id="27" name="Picture 2" descr="C:\Users\kad\Desktop\3135807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054" y="3634878"/>
            <a:ext cx="314060" cy="314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953AEA01-01A7-D247-CD07-F89A0E0E2EB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714015" y="1302093"/>
            <a:ext cx="348667" cy="432771"/>
          </a:xfrm>
          <a:prstGeom prst="rect">
            <a:avLst/>
          </a:prstGeom>
        </p:spPr>
      </p:pic>
      <p:sp>
        <p:nvSpPr>
          <p:cNvPr id="29" name="Shape 643"/>
          <p:cNvSpPr/>
          <p:nvPr/>
        </p:nvSpPr>
        <p:spPr>
          <a:xfrm>
            <a:off x="5714015" y="2393785"/>
            <a:ext cx="5420710" cy="494577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  <p:sp>
        <p:nvSpPr>
          <p:cNvPr id="30" name="Shape 643"/>
          <p:cNvSpPr/>
          <p:nvPr/>
        </p:nvSpPr>
        <p:spPr>
          <a:xfrm>
            <a:off x="5714015" y="2978733"/>
            <a:ext cx="5420710" cy="494577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  <p:sp>
        <p:nvSpPr>
          <p:cNvPr id="31" name="Shape 643"/>
          <p:cNvSpPr/>
          <p:nvPr/>
        </p:nvSpPr>
        <p:spPr>
          <a:xfrm>
            <a:off x="5714015" y="3563682"/>
            <a:ext cx="5420710" cy="494577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8C1BBC72-F26B-1C0E-0FCB-308B5812FCC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14015" y="4426281"/>
            <a:ext cx="445091" cy="388270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6234432" y="1448579"/>
            <a:ext cx="55391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40614"/>
                </a:solidFill>
              </a:rPr>
              <a:t>Экспертиза и проверка соответствия требованиям ПП РФ № 719 ТПП РФ</a:t>
            </a:r>
          </a:p>
        </p:txBody>
      </p:sp>
      <p:sp>
        <p:nvSpPr>
          <p:cNvPr id="34" name="Shape 643"/>
          <p:cNvSpPr/>
          <p:nvPr/>
        </p:nvSpPr>
        <p:spPr>
          <a:xfrm>
            <a:off x="5714015" y="4933428"/>
            <a:ext cx="5420710" cy="1351856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720000" lvl="0"/>
            <a:r>
              <a:rPr lang="en-US" sz="1100" b="1" dirty="0">
                <a:solidFill>
                  <a:schemeClr val="dk1"/>
                </a:solidFill>
                <a:cs typeface="Calibri" panose="020F0502020204030204" pitchFamily="34" charset="0"/>
              </a:rPr>
              <a:t>V</a:t>
            </a:r>
            <a:r>
              <a:rPr lang="en-US" sz="1100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. </a:t>
            </a:r>
            <a:r>
              <a:rPr lang="ru-RU" sz="1100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Проверка </a:t>
            </a:r>
            <a: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  <a:t>полноты </a:t>
            </a:r>
            <a:r>
              <a:rPr lang="ru-RU" sz="1100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и </a:t>
            </a:r>
            <a:r>
              <a:rPr lang="ru-RU" sz="1100" b="1" dirty="0">
                <a:solidFill>
                  <a:schemeClr val="dk1"/>
                </a:solidFill>
                <a:cs typeface="Calibri" panose="020F0502020204030204" pitchFamily="34" charset="0"/>
              </a:rPr>
              <a:t>достоверности </a:t>
            </a:r>
            <a:r>
              <a:rPr lang="ru-RU" sz="1100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сведений, которые были </a:t>
            </a:r>
            <a:r>
              <a:rPr lang="ru-RU" sz="1100" b="1" dirty="0" smtClean="0">
                <a:solidFill>
                  <a:schemeClr val="dk1"/>
                </a:solidFill>
                <a:cs typeface="Calibri" panose="020F0502020204030204" pitchFamily="34" charset="0"/>
              </a:rPr>
              <a:t/>
            </a:r>
            <a:br>
              <a:rPr lang="ru-RU" sz="1100" b="1" dirty="0" smtClean="0">
                <a:solidFill>
                  <a:schemeClr val="dk1"/>
                </a:solidFill>
                <a:cs typeface="Calibri" panose="020F0502020204030204" pitchFamily="34" charset="0"/>
              </a:rPr>
            </a:br>
            <a:r>
              <a:rPr lang="ru-RU" sz="1100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указаны </a:t>
            </a:r>
            <a:r>
              <a:rPr lang="ru-RU" sz="1100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заявителем</a:t>
            </a:r>
          </a:p>
          <a:p>
            <a:pPr marL="720000" lvl="0"/>
            <a:endParaRPr lang="ru-RU" sz="1100" dirty="0" smtClean="0">
              <a:solidFill>
                <a:schemeClr val="dk1"/>
              </a:solidFill>
              <a:cs typeface="Calibri" panose="020F0502020204030204" pitchFamily="34" charset="0"/>
            </a:endParaRPr>
          </a:p>
          <a:p>
            <a:pPr marL="720000" lvl="0"/>
            <a:r>
              <a:rPr lang="ru-RU" sz="1100" dirty="0" smtClean="0">
                <a:solidFill>
                  <a:schemeClr val="dk1"/>
                </a:solidFill>
                <a:cs typeface="Calibri" panose="020F0502020204030204" pitchFamily="34" charset="0"/>
              </a:rPr>
              <a:t>По результатам проверки:</a:t>
            </a:r>
          </a:p>
          <a:p>
            <a:pPr marL="948600" lvl="0" indent="-228600"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chemeClr val="dk1"/>
                </a:solidFill>
                <a:cs typeface="Calibri" panose="020F0502020204030204" pitchFamily="34" charset="0"/>
              </a:rPr>
              <a:t>продукция вносится в реестр российской промышленной продукции</a:t>
            </a:r>
          </a:p>
          <a:p>
            <a:pPr marL="948600" lvl="0" indent="-228600"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chemeClr val="dk1"/>
                </a:solidFill>
                <a:cs typeface="Calibri" panose="020F0502020204030204" pitchFamily="34" charset="0"/>
              </a:rPr>
              <a:t>заявление направляется на доработку в ТПП </a:t>
            </a:r>
            <a:r>
              <a:rPr lang="ru-RU" sz="1100" dirty="0" smtClean="0">
                <a:solidFill>
                  <a:schemeClr val="dk1"/>
                </a:solidFill>
                <a:cs typeface="Calibri" panose="020F0502020204030204" pitchFamily="34" charset="0"/>
              </a:rPr>
              <a:t>России</a:t>
            </a:r>
            <a:endParaRPr lang="ru-RU" sz="1100" dirty="0" smtClean="0">
              <a:solidFill>
                <a:schemeClr val="dk1"/>
              </a:solidFill>
              <a:cs typeface="Calibri" panose="020F0502020204030204" pitchFamily="34" charset="0"/>
            </a:endParaRPr>
          </a:p>
          <a:p>
            <a:pPr marL="948600" lvl="0" indent="-22860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chemeClr val="dk1"/>
                </a:solidFill>
                <a:cs typeface="Calibri" panose="020F0502020204030204" pitchFamily="34" charset="0"/>
              </a:rPr>
              <a:t>н</a:t>
            </a:r>
            <a:r>
              <a:rPr lang="ru-RU" sz="1100" dirty="0" smtClean="0">
                <a:solidFill>
                  <a:schemeClr val="dk1"/>
                </a:solidFill>
                <a:cs typeface="Calibri" panose="020F0502020204030204" pitchFamily="34" charset="0"/>
              </a:rPr>
              <a:t>аправляется отказ в формировании реестровых записей</a:t>
            </a:r>
            <a:endParaRPr lang="ru-RU" sz="1100" dirty="0">
              <a:solidFill>
                <a:schemeClr val="dk1"/>
              </a:solidFill>
              <a:cs typeface="Calibri" panose="020F0502020204030204" pitchFamily="34" charset="0"/>
            </a:endParaRPr>
          </a:p>
        </p:txBody>
      </p:sp>
      <p:pic>
        <p:nvPicPr>
          <p:cNvPr id="35" name="Picture 7" descr="C:\Users\kad\Desktop\4796503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693" y="5009429"/>
            <a:ext cx="378961" cy="37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152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7">
            <a:extLst>
              <a:ext uri="{FF2B5EF4-FFF2-40B4-BE49-F238E27FC236}">
                <a16:creationId xmlns:a16="http://schemas.microsoft.com/office/drawing/2014/main" id="{0630DE21-4F0C-4CC2-BD7D-2BE193823FF5}"/>
              </a:ext>
            </a:extLst>
          </p:cNvPr>
          <p:cNvSpPr>
            <a:spLocks noChangeAspect="1"/>
          </p:cNvSpPr>
          <p:nvPr/>
        </p:nvSpPr>
        <p:spPr>
          <a:xfrm>
            <a:off x="6162767" y="1678989"/>
            <a:ext cx="5095783" cy="4419600"/>
          </a:xfrm>
          <a:prstGeom prst="roundRect">
            <a:avLst>
              <a:gd name="adj" fmla="val 6115"/>
            </a:avLst>
          </a:prstGeom>
          <a:solidFill>
            <a:srgbClr val="EDEE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 defTabSz="342900"/>
            <a:r>
              <a:rPr lang="ru-RU" sz="1600" dirty="0">
                <a:solidFill>
                  <a:schemeClr val="tx1"/>
                </a:solidFill>
              </a:rPr>
              <a:t>Согласно п.43 Правил Постановления № 719 заявитель посредством личного кабинета на сайте ГИСП ежегодно, до 1 апреля, представляет в </a:t>
            </a:r>
            <a:r>
              <a:rPr lang="ru-RU" sz="1600" dirty="0" err="1">
                <a:solidFill>
                  <a:schemeClr val="tx1"/>
                </a:solidFill>
              </a:rPr>
              <a:t>Минпромторг</a:t>
            </a:r>
            <a:r>
              <a:rPr lang="ru-RU" sz="1600" dirty="0">
                <a:solidFill>
                  <a:schemeClr val="tx1"/>
                </a:solidFill>
              </a:rPr>
              <a:t> России информацию о произведенной и отгруженной продукции, в отношении которой сформированы реестровые записи. 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В </a:t>
            </a:r>
            <a:r>
              <a:rPr lang="ru-RU" sz="1600" dirty="0">
                <a:solidFill>
                  <a:schemeClr val="tx1"/>
                </a:solidFill>
              </a:rPr>
              <a:t>соответствии с п. 2 постановления Правительства Российской Федерации от 16.06.2025 № 901, </a:t>
            </a:r>
            <a:r>
              <a:rPr lang="ru-RU" sz="1600" dirty="0" smtClean="0">
                <a:solidFill>
                  <a:schemeClr val="tx1"/>
                </a:solidFill>
              </a:rPr>
              <a:t>вносящего </a:t>
            </a:r>
            <a:r>
              <a:rPr lang="ru-RU" sz="1600" dirty="0">
                <a:solidFill>
                  <a:schemeClr val="tx1"/>
                </a:solidFill>
              </a:rPr>
              <a:t>изменения в Постановление № 719, 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с </a:t>
            </a:r>
            <a:r>
              <a:rPr lang="ru-RU" sz="1600" b="1" dirty="0">
                <a:solidFill>
                  <a:schemeClr val="tx1"/>
                </a:solidFill>
              </a:rPr>
              <a:t>1 января 2026 г. </a:t>
            </a:r>
            <a:r>
              <a:rPr lang="ru-RU" sz="1600" b="1" dirty="0" smtClean="0">
                <a:solidFill>
                  <a:schemeClr val="tx1"/>
                </a:solidFill>
              </a:rPr>
              <a:t>непредставление </a:t>
            </a:r>
            <a:r>
              <a:rPr lang="ru-RU" sz="1600" b="1" dirty="0">
                <a:solidFill>
                  <a:schemeClr val="tx1"/>
                </a:solidFill>
              </a:rPr>
              <a:t>таких сведений </a:t>
            </a:r>
            <a:r>
              <a:rPr lang="ru-RU" sz="1600" b="1" dirty="0" smtClean="0">
                <a:solidFill>
                  <a:schemeClr val="tx1"/>
                </a:solidFill>
              </a:rPr>
              <a:t>по </a:t>
            </a:r>
            <a:r>
              <a:rPr lang="ru-RU" sz="1600" b="1" dirty="0">
                <a:solidFill>
                  <a:schemeClr val="tx1"/>
                </a:solidFill>
              </a:rPr>
              <a:t>истечении 90 календарных </a:t>
            </a:r>
            <a:r>
              <a:rPr lang="ru-RU" sz="1600" b="1" dirty="0" smtClean="0">
                <a:solidFill>
                  <a:schemeClr val="tx1"/>
                </a:solidFill>
              </a:rPr>
              <a:t>дней ведет к исключению реестровых записей из реестра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463557" y="3007880"/>
            <a:ext cx="4667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  <a:latin typeface="Akzidenz-Grotesk Pro Med" panose="02000603030000020004" pitchFamily="50" charset="0"/>
              </a:rPr>
              <a:t>!</a:t>
            </a:r>
            <a:endParaRPr lang="ru-RU" sz="8800" dirty="0">
              <a:solidFill>
                <a:srgbClr val="FF0000"/>
              </a:solidFill>
              <a:latin typeface="Akzidenz-Grotesk Pro Med" panose="02000603030000020004" pitchFamily="50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94CD36B-1EFB-8D58-1184-F3633E9B7749}"/>
              </a:ext>
            </a:extLst>
          </p:cNvPr>
          <p:cNvSpPr txBox="1"/>
          <p:nvPr/>
        </p:nvSpPr>
        <p:spPr>
          <a:xfrm>
            <a:off x="738685" y="348603"/>
            <a:ext cx="8944429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 defTabSz="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0" i="0" u="none" strike="noStrike" cap="none" spc="0" normalizeH="0" baseline="0">
                <a:ln>
                  <a:noFill/>
                </a:ln>
                <a:solidFill>
                  <a:srgbClr val="012256"/>
                </a:solidFill>
                <a:effectLst/>
                <a:uLnTx/>
                <a:uFillTx/>
                <a:latin typeface="Clear Sans" panose="020B0503030202020304" pitchFamily="34" charset="0"/>
                <a:cs typeface="Clear Sans" panose="020B0503030202020304" pitchFamily="34" charset="0"/>
              </a:defRPr>
            </a:lvl1pPr>
          </a:lstStyle>
          <a:p>
            <a:pPr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Исключение из Реестра </a:t>
            </a:r>
            <a:r>
              <a:rPr lang="ru-RU" sz="2400" b="1" dirty="0">
                <a:solidFill>
                  <a:schemeClr val="tx1"/>
                </a:solidFill>
                <a:latin typeface="+mn-lt"/>
              </a:rPr>
              <a:t>российской промышленной продукции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3223" y="991943"/>
            <a:ext cx="511919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u="sng" dirty="0" err="1" smtClean="0"/>
              <a:t>Минпромторг</a:t>
            </a:r>
            <a:r>
              <a:rPr lang="ru-RU" sz="1400" b="1" u="sng" dirty="0" smtClean="0"/>
              <a:t> России исключает реестровую </a:t>
            </a:r>
            <a:r>
              <a:rPr lang="ru-RU" sz="1400" b="1" u="sng" dirty="0"/>
              <a:t>запись из реестра в следующих случаях</a:t>
            </a:r>
            <a:r>
              <a:rPr lang="ru-RU" sz="1400" b="1" u="sng" dirty="0" smtClean="0"/>
              <a:t>:</a:t>
            </a:r>
          </a:p>
          <a:p>
            <a:endParaRPr lang="ru-RU" sz="1400" b="1" u="sng" dirty="0"/>
          </a:p>
          <a:p>
            <a:r>
              <a:rPr lang="ru-RU" sz="1400" dirty="0"/>
              <a:t>а) несоответствие промышленной продукции требованиям, </a:t>
            </a:r>
            <a:r>
              <a:rPr lang="ru-RU" sz="1400" dirty="0" smtClean="0"/>
              <a:t> предусмотренным </a:t>
            </a:r>
            <a:r>
              <a:rPr lang="ru-RU" sz="1400" dirty="0"/>
              <a:t>приложением к постановлению </a:t>
            </a:r>
            <a:r>
              <a:rPr lang="ru-RU" sz="1400" dirty="0" smtClean="0"/>
              <a:t>№ 719</a:t>
            </a:r>
            <a:r>
              <a:rPr lang="ru-RU" sz="1400" dirty="0"/>
              <a:t>, если в отношении промышленной продукции заключен специальный инвестиционный контракт или выданы акты экспертизы</a:t>
            </a:r>
            <a:r>
              <a:rPr lang="ru-RU" sz="1400" dirty="0" smtClean="0"/>
              <a:t>;</a:t>
            </a:r>
          </a:p>
          <a:p>
            <a:endParaRPr lang="ru-RU" sz="1400" dirty="0"/>
          </a:p>
          <a:p>
            <a:r>
              <a:rPr lang="ru-RU" sz="1400" dirty="0"/>
              <a:t>б) несоответствие промышленной продукции критериям определения страны происхождения товара, если в отношении промышленной продукции выдан сертификат о происхождении товара (продукции), или установление для промышленной продукции требований в соответствии с приложением к постановлению Правительства Российской Федерации </a:t>
            </a:r>
            <a:r>
              <a:rPr lang="ru-RU" sz="1400" dirty="0" smtClean="0"/>
              <a:t>№ 719;</a:t>
            </a:r>
          </a:p>
          <a:p>
            <a:endParaRPr lang="ru-RU" sz="1400" dirty="0"/>
          </a:p>
          <a:p>
            <a:r>
              <a:rPr lang="ru-RU" sz="1400" dirty="0"/>
              <a:t>в) по итогам рассмотрения экспертного </a:t>
            </a:r>
            <a:r>
              <a:rPr lang="ru-RU" sz="1400" dirty="0" smtClean="0"/>
              <a:t>заключения, выданного по итогам </a:t>
            </a:r>
            <a:r>
              <a:rPr lang="ru-RU" sz="1400" dirty="0"/>
              <a:t>выездной </a:t>
            </a:r>
            <a:r>
              <a:rPr lang="ru-RU" sz="1400" dirty="0" smtClean="0"/>
              <a:t>проверки;</a:t>
            </a:r>
          </a:p>
          <a:p>
            <a:endParaRPr lang="ru-RU" sz="1400" dirty="0"/>
          </a:p>
          <a:p>
            <a:r>
              <a:rPr lang="ru-RU" sz="1400" dirty="0"/>
              <a:t>г) ликвидация юридического лица или прекращение физическим лицом деятельности в качестве индивидуального предпринимателя, по заявке на включение сведений в реестр которых сведения о промышленной продукции включены в реестр</a:t>
            </a:r>
            <a:r>
              <a:rPr lang="ru-RU" sz="1400" dirty="0" smtClean="0"/>
              <a:t>;</a:t>
            </a:r>
          </a:p>
          <a:p>
            <a:endParaRPr lang="ru-RU" sz="1400" dirty="0"/>
          </a:p>
          <a:p>
            <a:r>
              <a:rPr lang="ru-RU" sz="1400" dirty="0"/>
              <a:t>д) истечение срока действия реестровой </a:t>
            </a:r>
            <a:r>
              <a:rPr lang="ru-RU" sz="1400" dirty="0" smtClean="0"/>
              <a:t>записи.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22869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35301-0525-67D3-D471-CEC011B7D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7">
            <a:extLst>
              <a:ext uri="{FF2B5EF4-FFF2-40B4-BE49-F238E27FC236}">
                <a16:creationId xmlns:a16="http://schemas.microsoft.com/office/drawing/2014/main" id="{0630DE21-4F0C-4CC2-BD7D-2BE193823FF5}"/>
              </a:ext>
            </a:extLst>
          </p:cNvPr>
          <p:cNvSpPr>
            <a:spLocks noChangeAspect="1"/>
          </p:cNvSpPr>
          <p:nvPr/>
        </p:nvSpPr>
        <p:spPr>
          <a:xfrm>
            <a:off x="9371487" y="1923600"/>
            <a:ext cx="2569746" cy="2931248"/>
          </a:xfrm>
          <a:prstGeom prst="roundRect">
            <a:avLst>
              <a:gd name="adj" fmla="val 6115"/>
            </a:avLst>
          </a:prstGeom>
          <a:solidFill>
            <a:srgbClr val="EDEE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 defTabSz="342900"/>
            <a:endParaRPr lang="ru-RU" sz="1600" dirty="0">
              <a:solidFill>
                <a:srgbClr val="43597D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4A5DDE-D3AA-24AB-9C3A-667443721513}"/>
              </a:ext>
            </a:extLst>
          </p:cNvPr>
          <p:cNvSpPr txBox="1"/>
          <p:nvPr/>
        </p:nvSpPr>
        <p:spPr>
          <a:xfrm>
            <a:off x="1205410" y="200559"/>
            <a:ext cx="8681539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 defTabSz="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0" i="0" u="none" strike="noStrike" cap="none" spc="0" normalizeH="0" baseline="0">
                <a:ln>
                  <a:noFill/>
                </a:ln>
                <a:solidFill>
                  <a:srgbClr val="012256"/>
                </a:solidFill>
                <a:effectLst/>
                <a:uLnTx/>
                <a:uFillTx/>
                <a:latin typeface="Clear Sans" panose="020B0503030202020304" pitchFamily="34" charset="0"/>
                <a:cs typeface="Clear Sans" panose="020B0503030202020304" pitchFamily="34" charset="0"/>
              </a:defRPr>
            </a:lvl1pPr>
          </a:lstStyle>
          <a:p>
            <a:pPr>
              <a:defRPr/>
            </a:pPr>
            <a:r>
              <a:rPr lang="ru-RU" sz="2400" b="1" dirty="0">
                <a:solidFill>
                  <a:schemeClr val="tx1"/>
                </a:solidFill>
                <a:latin typeface="+mn-lt"/>
              </a:rPr>
              <a:t>Определение условий для подтверждения производства промышленной продукции</a:t>
            </a:r>
          </a:p>
        </p:txBody>
      </p:sp>
      <p:sp>
        <p:nvSpPr>
          <p:cNvPr id="2" name="Скругленный прямоугольник 17">
            <a:extLst>
              <a:ext uri="{FF2B5EF4-FFF2-40B4-BE49-F238E27FC236}">
                <a16:creationId xmlns:a16="http://schemas.microsoft.com/office/drawing/2014/main" id="{FC353D90-633E-2839-FC3D-482D87171C2A}"/>
              </a:ext>
            </a:extLst>
          </p:cNvPr>
          <p:cNvSpPr/>
          <p:nvPr/>
        </p:nvSpPr>
        <p:spPr>
          <a:xfrm>
            <a:off x="335902" y="1923600"/>
            <a:ext cx="4277661" cy="923330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lear Sans" panose="020B0503030202020304" pitchFamily="34" charset="0"/>
              <a:cs typeface="Clear Sans" panose="020B0503030202020304" pitchFamily="34" charset="0"/>
            </a:endParaRPr>
          </a:p>
        </p:txBody>
      </p:sp>
      <p:sp>
        <p:nvSpPr>
          <p:cNvPr id="7" name="Скругленный прямоугольник 17">
            <a:extLst>
              <a:ext uri="{FF2B5EF4-FFF2-40B4-BE49-F238E27FC236}">
                <a16:creationId xmlns:a16="http://schemas.microsoft.com/office/drawing/2014/main" id="{8DB7928F-306D-16C7-F0B4-F097A781E6D9}"/>
              </a:ext>
            </a:extLst>
          </p:cNvPr>
          <p:cNvSpPr/>
          <p:nvPr/>
        </p:nvSpPr>
        <p:spPr>
          <a:xfrm>
            <a:off x="335900" y="3275211"/>
            <a:ext cx="4277663" cy="1579638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lear Sans" panose="020B0503030202020304" pitchFamily="34" charset="0"/>
              <a:cs typeface="Clear Sans" panose="020B0503030202020304" pitchFamily="34" charset="0"/>
            </a:endParaRPr>
          </a:p>
        </p:txBody>
      </p:sp>
      <p:sp>
        <p:nvSpPr>
          <p:cNvPr id="8" name="Скругленный прямоугольник 17">
            <a:extLst>
              <a:ext uri="{FF2B5EF4-FFF2-40B4-BE49-F238E27FC236}">
                <a16:creationId xmlns:a16="http://schemas.microsoft.com/office/drawing/2014/main" id="{35EA1A55-04B7-D29B-4C81-665919F3F634}"/>
              </a:ext>
            </a:extLst>
          </p:cNvPr>
          <p:cNvSpPr/>
          <p:nvPr/>
        </p:nvSpPr>
        <p:spPr>
          <a:xfrm>
            <a:off x="4854632" y="3312041"/>
            <a:ext cx="4272743" cy="1542807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>
                <a:solidFill>
                  <a:schemeClr val="bg1"/>
                </a:solidFill>
                <a:cs typeface="Calibri" panose="020F0502020204030204" pitchFamily="34" charset="0"/>
              </a:rPr>
              <a:t>Соответствие критериям происхождения, предусмотренным Правилами определения страны происхождения товаров </a:t>
            </a:r>
            <a:r>
              <a:rPr lang="ru-RU" sz="1600" dirty="0" smtClean="0">
                <a:solidFill>
                  <a:schemeClr val="bg1"/>
                </a:solidFill>
                <a:cs typeface="Calibri" panose="020F0502020204030204" pitchFamily="34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ru-RU" sz="1600" dirty="0" smtClean="0">
                <a:solidFill>
                  <a:schemeClr val="bg1"/>
                </a:solidFill>
                <a:cs typeface="Calibri" panose="020F0502020204030204" pitchFamily="34" charset="0"/>
              </a:rPr>
              <a:t>в </a:t>
            </a:r>
            <a:r>
              <a:rPr lang="ru-RU" sz="1600" dirty="0">
                <a:solidFill>
                  <a:schemeClr val="bg1"/>
                </a:solidFill>
                <a:cs typeface="Calibri" panose="020F0502020204030204" pitchFamily="34" charset="0"/>
              </a:rPr>
              <a:t>Содружестве Независимых Государств от 20 ноября 2009 года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0FC6B6-BF7A-7FF3-38FA-7D23B46D2CEE}"/>
              </a:ext>
            </a:extLst>
          </p:cNvPr>
          <p:cNvSpPr txBox="1"/>
          <p:nvPr/>
        </p:nvSpPr>
        <p:spPr>
          <a:xfrm>
            <a:off x="335901" y="2075767"/>
            <a:ext cx="42776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solidFill>
                  <a:schemeClr val="bg1"/>
                </a:solidFill>
                <a:cs typeface="Calibri" panose="020F0502020204030204" pitchFamily="34" charset="0"/>
              </a:rPr>
              <a:t>Код ОКПД 2 и наименование </a:t>
            </a:r>
            <a:r>
              <a:rPr lang="ru-RU" sz="1600" b="1" u="sng" dirty="0">
                <a:solidFill>
                  <a:schemeClr val="bg1"/>
                </a:solidFill>
                <a:cs typeface="Calibri" panose="020F0502020204030204" pitchFamily="34" charset="0"/>
              </a:rPr>
              <a:t>включены</a:t>
            </a:r>
            <a:r>
              <a:rPr lang="ru-RU" sz="1600" b="1" dirty="0">
                <a:solidFill>
                  <a:schemeClr val="bg1"/>
                </a:solidFill>
                <a:cs typeface="Calibri" panose="020F0502020204030204" pitchFamily="34" charset="0"/>
              </a:rPr>
              <a:t> </a:t>
            </a:r>
            <a:br>
              <a:rPr lang="ru-RU" sz="1600" b="1" dirty="0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ru-RU" sz="1600" b="1" dirty="0">
                <a:solidFill>
                  <a:schemeClr val="bg1"/>
                </a:solidFill>
                <a:cs typeface="Calibri" panose="020F0502020204030204" pitchFamily="34" charset="0"/>
              </a:rPr>
              <a:t>в приложение к Постановлению № 719</a:t>
            </a:r>
          </a:p>
        </p:txBody>
      </p:sp>
      <p:sp>
        <p:nvSpPr>
          <p:cNvPr id="13" name="Скругленный прямоугольник 17">
            <a:extLst>
              <a:ext uri="{FF2B5EF4-FFF2-40B4-BE49-F238E27FC236}">
                <a16:creationId xmlns:a16="http://schemas.microsoft.com/office/drawing/2014/main" id="{427C5250-1E11-9ADC-6C00-264B639802C1}"/>
              </a:ext>
            </a:extLst>
          </p:cNvPr>
          <p:cNvSpPr/>
          <p:nvPr/>
        </p:nvSpPr>
        <p:spPr>
          <a:xfrm>
            <a:off x="4854633" y="1923600"/>
            <a:ext cx="4272742" cy="923330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lear Sans" panose="020B0503030202020304" pitchFamily="34" charset="0"/>
              <a:cs typeface="Clear Sans" panose="020B0503030202020304" pitchFamily="34" charset="0"/>
            </a:endParaRPr>
          </a:p>
        </p:txBody>
      </p:sp>
      <p:sp>
        <p:nvSpPr>
          <p:cNvPr id="14" name="Shape 656">
            <a:extLst>
              <a:ext uri="{FF2B5EF4-FFF2-40B4-BE49-F238E27FC236}">
                <a16:creationId xmlns:a16="http://schemas.microsoft.com/office/drawing/2014/main" id="{BC74AD10-DE94-200E-DD0B-A3E4BB0142EC}"/>
              </a:ext>
            </a:extLst>
          </p:cNvPr>
          <p:cNvSpPr/>
          <p:nvPr/>
        </p:nvSpPr>
        <p:spPr>
          <a:xfrm rot="5400000">
            <a:off x="2353725" y="2751020"/>
            <a:ext cx="242011" cy="643618"/>
          </a:xfrm>
          <a:prstGeom prst="chevron">
            <a:avLst/>
          </a:prstGeom>
          <a:solidFill>
            <a:srgbClr val="012256"/>
          </a:solidFill>
          <a:ln w="12700">
            <a:prstDash val="solid"/>
          </a:ln>
        </p:spPr>
        <p:txBody>
          <a:bodyPr lIns="25400" tIns="25400" rIns="25400" bIns="25400" anchor="ctr"/>
          <a:lstStyle/>
          <a:p>
            <a:pPr marL="0" indent="0" algn="l"/>
            <a:endParaRPr sz="1600">
              <a:solidFill>
                <a:srgbClr val="FFFFFF"/>
              </a:solidFill>
              <a:latin typeface="Clear Sans" panose="020B0503030202020304" pitchFamily="34" charset="0"/>
              <a:ea typeface="Clear Sans"/>
              <a:cs typeface="Clear Sans" panose="020B0503030202020304" pitchFamily="34" charset="0"/>
            </a:endParaRPr>
          </a:p>
        </p:txBody>
      </p:sp>
      <p:sp>
        <p:nvSpPr>
          <p:cNvPr id="16" name="Shape 656">
            <a:extLst>
              <a:ext uri="{FF2B5EF4-FFF2-40B4-BE49-F238E27FC236}">
                <a16:creationId xmlns:a16="http://schemas.microsoft.com/office/drawing/2014/main" id="{46522B74-AE8E-E31A-5CE2-AD6CD6E8F69F}"/>
              </a:ext>
            </a:extLst>
          </p:cNvPr>
          <p:cNvSpPr/>
          <p:nvPr/>
        </p:nvSpPr>
        <p:spPr>
          <a:xfrm rot="5400000">
            <a:off x="6869996" y="2754801"/>
            <a:ext cx="242011" cy="643618"/>
          </a:xfrm>
          <a:prstGeom prst="chevron">
            <a:avLst/>
          </a:prstGeom>
          <a:solidFill>
            <a:srgbClr val="012256"/>
          </a:solidFill>
          <a:ln w="12700">
            <a:prstDash val="solid"/>
          </a:ln>
        </p:spPr>
        <p:txBody>
          <a:bodyPr lIns="25400" tIns="25400" rIns="25400" bIns="25400" anchor="ctr"/>
          <a:lstStyle/>
          <a:p>
            <a:pPr marL="0" indent="0" algn="l"/>
            <a:endParaRPr sz="1600">
              <a:solidFill>
                <a:srgbClr val="FFFFFF"/>
              </a:solidFill>
              <a:latin typeface="Clear Sans" panose="020B0503030202020304" pitchFamily="34" charset="0"/>
              <a:ea typeface="Clear Sans"/>
              <a:cs typeface="Clear Sans" panose="020B05030302020203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CD3EA3-1F4E-0584-C887-44E156F2A890}"/>
              </a:ext>
            </a:extLst>
          </p:cNvPr>
          <p:cNvSpPr txBox="1"/>
          <p:nvPr/>
        </p:nvSpPr>
        <p:spPr>
          <a:xfrm>
            <a:off x="4854632" y="2093519"/>
            <a:ext cx="42727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solidFill>
                  <a:schemeClr val="bg1"/>
                </a:solidFill>
                <a:cs typeface="Calibri" panose="020F0502020204030204" pitchFamily="34" charset="0"/>
              </a:rPr>
              <a:t>Код ОКПД 2 и наименование </a:t>
            </a:r>
            <a:r>
              <a:rPr lang="ru-RU" sz="1600" b="1" u="sng" dirty="0">
                <a:solidFill>
                  <a:schemeClr val="bg1"/>
                </a:solidFill>
                <a:cs typeface="Calibri" panose="020F0502020204030204" pitchFamily="34" charset="0"/>
              </a:rPr>
              <a:t>не включены </a:t>
            </a:r>
            <a:r>
              <a:rPr lang="ru-RU" sz="1600" b="1" dirty="0">
                <a:solidFill>
                  <a:schemeClr val="bg1"/>
                </a:solidFill>
                <a:cs typeface="Calibri" panose="020F0502020204030204" pitchFamily="34" charset="0"/>
              </a:rPr>
              <a:t/>
            </a:r>
            <a:br>
              <a:rPr lang="ru-RU" sz="1600" b="1" dirty="0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ru-RU" sz="1600" b="1" dirty="0">
                <a:solidFill>
                  <a:schemeClr val="bg1"/>
                </a:solidFill>
                <a:cs typeface="Calibri" panose="020F0502020204030204" pitchFamily="34" charset="0"/>
              </a:rPr>
              <a:t>в приложение к Постановлению № 719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5941D0-CBA9-E937-0DA1-4AC482F8A696}"/>
              </a:ext>
            </a:extLst>
          </p:cNvPr>
          <p:cNvSpPr txBox="1"/>
          <p:nvPr/>
        </p:nvSpPr>
        <p:spPr>
          <a:xfrm>
            <a:off x="249381" y="3380222"/>
            <a:ext cx="436113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schemeClr val="bg1"/>
                </a:solidFill>
                <a:cs typeface="Calibri" panose="020F0502020204030204" pitchFamily="34" charset="0"/>
              </a:rPr>
              <a:t>Соответствие требованиям, предъявляемым </a:t>
            </a:r>
            <a:br>
              <a:rPr lang="ru-RU" sz="1600" dirty="0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ru-RU" sz="1600" dirty="0">
                <a:solidFill>
                  <a:schemeClr val="bg1"/>
                </a:solidFill>
                <a:cs typeface="Calibri" panose="020F0502020204030204" pitchFamily="34" charset="0"/>
              </a:rPr>
              <a:t>к промышленной продукции в целях её отнесения к продукции, произведённой в Российской Федерации, предусмотренным приложением к Постановлению № 719 </a:t>
            </a:r>
          </a:p>
        </p:txBody>
      </p:sp>
      <p:sp>
        <p:nvSpPr>
          <p:cNvPr id="21" name="Shape 643">
            <a:extLst>
              <a:ext uri="{FF2B5EF4-FFF2-40B4-BE49-F238E27FC236}">
                <a16:creationId xmlns:a16="http://schemas.microsoft.com/office/drawing/2014/main" id="{867FB5FD-B0E4-FA62-C93D-F3D63D98921E}"/>
              </a:ext>
            </a:extLst>
          </p:cNvPr>
          <p:cNvSpPr/>
          <p:nvPr/>
        </p:nvSpPr>
        <p:spPr>
          <a:xfrm>
            <a:off x="335902" y="5176668"/>
            <a:ext cx="11605331" cy="1210643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Формируются проекты изменений по переводу на балльную систему </a:t>
            </a:r>
            <a:r>
              <a:rPr lang="ru-RU" b="1" dirty="0">
                <a:solidFill>
                  <a:schemeClr val="dk1"/>
                </a:solidFill>
                <a:cs typeface="Calibri" panose="020F0502020204030204" pitchFamily="34" charset="0"/>
              </a:rPr>
              <a:t>оценки страны </a:t>
            </a:r>
            <a:r>
              <a:rPr lang="ru-RU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происхождения всех </a:t>
            </a:r>
            <a:r>
              <a:rPr lang="ru-RU" b="1" dirty="0">
                <a:solidFill>
                  <a:schemeClr val="dk1"/>
                </a:solidFill>
                <a:cs typeface="Calibri" panose="020F0502020204030204" pitchFamily="34" charset="0"/>
              </a:rPr>
              <a:t>медицинских изделий, </a:t>
            </a:r>
            <a:r>
              <a:rPr lang="ru-RU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(</a:t>
            </a:r>
            <a:r>
              <a:rPr lang="ru-RU" b="1" dirty="0">
                <a:solidFill>
                  <a:schemeClr val="dk1"/>
                </a:solidFill>
                <a:cs typeface="Calibri" panose="020F0502020204030204" pitchFamily="34" charset="0"/>
              </a:rPr>
              <a:t>включенных и не включенных </a:t>
            </a:r>
            <a:r>
              <a:rPr lang="ru-RU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в приложение </a:t>
            </a:r>
            <a:r>
              <a:rPr lang="ru-RU" b="1" dirty="0">
                <a:solidFill>
                  <a:schemeClr val="dk1"/>
                </a:solidFill>
                <a:cs typeface="Calibri" panose="020F0502020204030204" pitchFamily="34" charset="0"/>
              </a:rPr>
              <a:t>к Постановлению № 719</a:t>
            </a:r>
            <a:r>
              <a:rPr lang="ru-RU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), на которые распространяются преференциальные режимы – </a:t>
            </a:r>
            <a:r>
              <a:rPr lang="ru-RU" b="1" dirty="0">
                <a:solidFill>
                  <a:schemeClr val="dk1"/>
                </a:solidFill>
                <a:cs typeface="Calibri" panose="020F0502020204030204" pitchFamily="34" charset="0"/>
              </a:rPr>
              <a:t>более 100 групп </a:t>
            </a:r>
            <a:r>
              <a:rPr lang="ru-RU" b="1" dirty="0" smtClean="0">
                <a:solidFill>
                  <a:schemeClr val="dk1"/>
                </a:solidFill>
                <a:cs typeface="Calibri" panose="020F0502020204030204" pitchFamily="34" charset="0"/>
              </a:rPr>
              <a:t>продукции</a:t>
            </a:r>
            <a:endParaRPr lang="ru-RU" b="1" dirty="0">
              <a:solidFill>
                <a:schemeClr val="dk1"/>
              </a:solidFill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BEDD3C-0E92-BED3-241D-E8E1D3278BCF}"/>
              </a:ext>
            </a:extLst>
          </p:cNvPr>
          <p:cNvSpPr txBox="1"/>
          <p:nvPr/>
        </p:nvSpPr>
        <p:spPr>
          <a:xfrm>
            <a:off x="1409254" y="1340128"/>
            <a:ext cx="2041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cs typeface="Calibri" panose="020F0502020204030204" pitchFamily="34" charset="0"/>
              </a:rPr>
              <a:t>АКТ ЭКСПЕРТИЗЫ</a:t>
            </a:r>
            <a:endParaRPr lang="ru-RU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D6C1186-0A97-27BB-7221-C4C1AC6773EA}"/>
              </a:ext>
            </a:extLst>
          </p:cNvPr>
          <p:cNvSpPr txBox="1"/>
          <p:nvPr/>
        </p:nvSpPr>
        <p:spPr>
          <a:xfrm>
            <a:off x="5936169" y="1340128"/>
            <a:ext cx="21096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cs typeface="Calibri" panose="020F0502020204030204" pitchFamily="34" charset="0"/>
              </a:rPr>
              <a:t>СЕРТИФИКАТ СТ-1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408895" y="1955020"/>
            <a:ext cx="2494930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1250" dirty="0" smtClean="0">
              <a:solidFill>
                <a:schemeClr val="dk1"/>
              </a:solidFill>
              <a:cs typeface="Calibri" panose="020F0502020204030204" pitchFamily="34" charset="0"/>
            </a:endParaRPr>
          </a:p>
          <a:p>
            <a:pPr lvl="0" algn="ctr"/>
            <a: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  <a:t>В </a:t>
            </a:r>
            <a:r>
              <a:rPr lang="ru-RU" sz="1250" dirty="0">
                <a:solidFill>
                  <a:schemeClr val="dk1"/>
                </a:solidFill>
                <a:cs typeface="Calibri" panose="020F0502020204030204" pitchFamily="34" charset="0"/>
              </a:rPr>
              <a:t>случае если коду товара </a:t>
            </a:r>
            <a: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  <a:t/>
            </a:r>
            <a:b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</a:br>
            <a: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  <a:t>по </a:t>
            </a:r>
            <a:r>
              <a:rPr lang="ru-RU" sz="1250" dirty="0">
                <a:solidFill>
                  <a:schemeClr val="dk1"/>
                </a:solidFill>
                <a:cs typeface="Calibri" panose="020F0502020204030204" pitchFamily="34" charset="0"/>
              </a:rPr>
              <a:t>ОКПД 2 </a:t>
            </a:r>
            <a: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  <a:t>или ТН ВЭД ЕАЭС предшествует слово </a:t>
            </a:r>
            <a:r>
              <a:rPr lang="ru-RU" sz="1250" dirty="0">
                <a:solidFill>
                  <a:schemeClr val="dk1"/>
                </a:solidFill>
                <a:cs typeface="Calibri" panose="020F0502020204030204" pitchFamily="34" charset="0"/>
              </a:rPr>
              <a:t>«из», </a:t>
            </a:r>
            <a: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  <a:t/>
            </a:r>
            <a:b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</a:br>
            <a: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  <a:t>это </a:t>
            </a:r>
            <a:r>
              <a:rPr lang="ru-RU" sz="1250" dirty="0">
                <a:solidFill>
                  <a:schemeClr val="dk1"/>
                </a:solidFill>
                <a:cs typeface="Calibri" panose="020F0502020204030204" pitchFamily="34" charset="0"/>
              </a:rPr>
              <a:t>указывает </a:t>
            </a:r>
            <a: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  <a:t>на </a:t>
            </a:r>
            <a:r>
              <a:rPr lang="ru-RU" sz="1250" dirty="0">
                <a:solidFill>
                  <a:schemeClr val="dk1"/>
                </a:solidFill>
                <a:cs typeface="Calibri" panose="020F0502020204030204" pitchFamily="34" charset="0"/>
              </a:rPr>
              <a:t>то, что требования к промышленной продукции, предъявляемые </a:t>
            </a:r>
            <a: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  <a:t/>
            </a:r>
            <a:b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</a:br>
            <a:r>
              <a:rPr lang="ru-RU" sz="1250" dirty="0" smtClean="0">
                <a:solidFill>
                  <a:schemeClr val="dk1"/>
                </a:solidFill>
                <a:cs typeface="Calibri" panose="020F0502020204030204" pitchFamily="34" charset="0"/>
              </a:rPr>
              <a:t>в </a:t>
            </a:r>
            <a:r>
              <a:rPr lang="ru-RU" sz="1250" dirty="0">
                <a:solidFill>
                  <a:schemeClr val="dk1"/>
                </a:solidFill>
                <a:cs typeface="Calibri" panose="020F0502020204030204" pitchFamily="34" charset="0"/>
              </a:rPr>
              <a:t>целях её отнесения к российской  промышленной продукции, применяются только к товарам, которые классифицируются в этой товарной позиции и указаны в графе «Наименование товара»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35900" y="1122243"/>
            <a:ext cx="11567925" cy="9526"/>
          </a:xfrm>
          <a:prstGeom prst="line">
            <a:avLst/>
          </a:prstGeom>
          <a:ln w="28575">
            <a:solidFill>
              <a:srgbClr val="0223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701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35301-0525-67D3-D471-CEC011B7D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594073" y="180975"/>
            <a:ext cx="93939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dirty="0">
                <a:solidFill>
                  <a:schemeClr val="dk1"/>
                </a:solidFill>
                <a:cs typeface="Calibri" panose="020F0502020204030204" pitchFamily="34" charset="0"/>
              </a:rPr>
              <a:t>Формируются проекты изменений по переводу на балльную систему оценки страны происхождения</a:t>
            </a:r>
            <a:r>
              <a:rPr lang="ru-RU" sz="1400" b="1" dirty="0" smtClean="0">
                <a:ea typeface="Calibri" panose="020F0502020204030204" pitchFamily="34" charset="0"/>
              </a:rPr>
              <a:t>, </a:t>
            </a:r>
            <a:r>
              <a:rPr lang="ru-RU" sz="1400" b="1" dirty="0" smtClean="0">
                <a:ea typeface="Calibri" panose="020F0502020204030204" pitchFamily="34" charset="0"/>
              </a:rPr>
              <a:t>в </a:t>
            </a:r>
            <a:r>
              <a:rPr lang="ru-RU" sz="1400" b="1" dirty="0">
                <a:ea typeface="Calibri" panose="020F0502020204030204" pitchFamily="34" charset="0"/>
              </a:rPr>
              <a:t>том числе </a:t>
            </a:r>
            <a:r>
              <a:rPr lang="ru-RU" sz="1400" b="1" dirty="0" smtClean="0">
                <a:ea typeface="Calibri" panose="020F0502020204030204" pitchFamily="34" charset="0"/>
              </a:rPr>
              <a:t>медицинских изделий для диагностики </a:t>
            </a:r>
            <a:r>
              <a:rPr lang="en-US" sz="1400" b="1" dirty="0" smtClean="0">
                <a:ea typeface="Calibri" panose="020F0502020204030204" pitchFamily="34" charset="0"/>
              </a:rPr>
              <a:t>in </a:t>
            </a:r>
            <a:r>
              <a:rPr lang="en-US" sz="1400" b="1" dirty="0" smtClean="0">
                <a:ea typeface="Calibri" panose="020F0502020204030204" pitchFamily="34" charset="0"/>
              </a:rPr>
              <a:t>vitro</a:t>
            </a:r>
            <a:r>
              <a:rPr lang="ru-RU" sz="1400" b="1" dirty="0" smtClean="0">
                <a:ea typeface="Calibri" panose="020F0502020204030204" pitchFamily="34" charset="0"/>
              </a:rPr>
              <a:t> – в </a:t>
            </a:r>
            <a:r>
              <a:rPr lang="ru-RU" sz="1400" b="1" dirty="0">
                <a:ea typeface="Calibri" panose="020F0502020204030204" pitchFamily="34" charset="0"/>
              </a:rPr>
              <a:t>части 14 групп продукции </a:t>
            </a:r>
            <a:r>
              <a:rPr lang="ru-RU" sz="1400" i="1" dirty="0">
                <a:ea typeface="Calibri" panose="020F0502020204030204" pitchFamily="34" charset="0"/>
              </a:rPr>
              <a:t>(реагенты, </a:t>
            </a:r>
            <a:r>
              <a:rPr lang="ru-RU" sz="1400" i="1" dirty="0" smtClean="0">
                <a:ea typeface="Calibri" panose="020F0502020204030204" pitchFamily="34" charset="0"/>
              </a:rPr>
              <a:t>расходные материалы)</a:t>
            </a:r>
            <a:endParaRPr lang="ru-RU" sz="1400" i="1" dirty="0">
              <a:ea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194832"/>
              </p:ext>
            </p:extLst>
          </p:nvPr>
        </p:nvGraphicFramePr>
        <p:xfrm>
          <a:off x="374072" y="1351799"/>
          <a:ext cx="9833957" cy="51234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6492">
                  <a:extLst>
                    <a:ext uri="{9D8B030D-6E8A-4147-A177-3AD203B41FA5}">
                      <a16:colId xmlns:a16="http://schemas.microsoft.com/office/drawing/2014/main" val="3640319326"/>
                    </a:ext>
                  </a:extLst>
                </a:gridCol>
                <a:gridCol w="2364901">
                  <a:extLst>
                    <a:ext uri="{9D8B030D-6E8A-4147-A177-3AD203B41FA5}">
                      <a16:colId xmlns:a16="http://schemas.microsoft.com/office/drawing/2014/main" val="2682509807"/>
                    </a:ext>
                  </a:extLst>
                </a:gridCol>
                <a:gridCol w="6242564">
                  <a:extLst>
                    <a:ext uri="{9D8B030D-6E8A-4147-A177-3AD203B41FA5}">
                      <a16:colId xmlns:a16="http://schemas.microsoft.com/office/drawing/2014/main" val="1388935716"/>
                    </a:ext>
                  </a:extLst>
                </a:gridCol>
              </a:tblGrid>
              <a:tr h="4351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21.20.24.120,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22.22.14.000,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22.22.14.190,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22.29.29.000,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22.29.29.130,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22.29.29.190,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23.19.23.110,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32.50.13.190,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32.50.50,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из 32.50.50.190</a:t>
                      </a:r>
                      <a:endParaRPr lang="ru-RU" sz="1100" b="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29" marR="48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Контейнеры для </a:t>
                      </a:r>
                      <a:r>
                        <a:rPr lang="ru-RU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биопроб</a:t>
                      </a: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 полимерные; бутыли, бутылки, флаконы и аналогичные изделия из пластмасс для применения в медицине и клинической диагностике; изделия, материалы и емкости лабораторные расходные полимерные для использования в медицинской </a:t>
                      </a:r>
                      <a:r>
                        <a:rPr lang="ru-RU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in</a:t>
                      </a: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vitro</a:t>
                      </a: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 диагностике и лабораторных </a:t>
                      </a:r>
                      <a:r>
                        <a:rPr lang="ru-RU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in</a:t>
                      </a: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vitro</a:t>
                      </a: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 исследованиях; емкости для мочи, кала и мокроты; стерильные одноразовые медицинские изделия для диагностики </a:t>
                      </a:r>
                      <a:r>
                        <a:rPr lang="ru-RU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in</a:t>
                      </a: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vitro</a:t>
                      </a: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; изделия полимерные одноразовые (пипетки, чашки </a:t>
                      </a:r>
                      <a:r>
                        <a:rPr lang="ru-RU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культуральные</a:t>
                      </a: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, планшеты, флаконы, чашки Петри, петли микробиологические, скребки и аналогичные изделия)</a:t>
                      </a:r>
                      <a:endParaRPr lang="ru-RU" sz="1100" b="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29" marR="48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" indent="-6350" algn="just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наличие у субъекта деятельности в сфере промышленности - налогового резидента стран-членов Евразийского экономического союза действующих прав на техническую документацию для производства соответствующей продукции с общим сроком действия таких прав, составляющим не менее 5 лет;</a:t>
                      </a:r>
                      <a:endParaRPr lang="ru-RU" sz="11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" indent="-6350" algn="just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оформление конструкторской документации на продукцию в соответствии с требованиями Единой системы конструкторской документации, технологической документации – Единой системы технологической документации или иными документами, относящимися к документам национальной системы стандартизации, за исключением случаев производства по лицензионному соглашению локализованной продукции, когда оформление конструкторской и технологической документации может не регламентироваться указанными требованиями;</a:t>
                      </a:r>
                      <a:endParaRPr lang="ru-RU" sz="11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" indent="-6350" algn="just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наличие у производителя действующего регистрационного удостоверения на соответствующие медицинские изделия и (или) реестровой записи на соответствующие медицинские изделия в государственном реестре медицинских изделий и организаций (индивидуальных предпринимателей), осуществляющих производство и изготовление медицинских изделий, с указанием адреса места производства на территории Российской Федерации;</a:t>
                      </a:r>
                      <a:endParaRPr lang="ru-RU" sz="11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" indent="-6350" algn="just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стерилизация готовой продукции на территории стран - членов Евразийского экономического союза (если применимо);</a:t>
                      </a:r>
                      <a:endParaRPr lang="ru-RU" sz="11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45720" indent="-6350" algn="just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</a:rPr>
                        <a:t>использование комплектующих, сырья и материалов, произведенных на территориях стран - членов Евразийского экономического союза</a:t>
                      </a: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ru-RU" sz="11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" indent="-6350" algn="just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полимеры (20 баллов); </a:t>
                      </a:r>
                      <a:r>
                        <a:rPr lang="ru-RU" sz="1100" b="0" i="1" kern="0" dirty="0">
                          <a:solidFill>
                            <a:srgbClr val="00B050"/>
                          </a:solidFill>
                          <a:effectLst/>
                        </a:rPr>
                        <a:t>2026 год</a:t>
                      </a:r>
                      <a:endParaRPr lang="ru-RU" sz="1100" b="0" i="1" kern="1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marL="45720" indent="-6350" algn="just" defTabSz="914400" rtl="0" eaLnBrk="1" latinLnBrk="0" hangingPunct="1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первичная упаковка (при использовании) (10 баллов); </a:t>
                      </a:r>
                      <a:r>
                        <a:rPr lang="ru-RU" sz="1100" b="0" i="1" kern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2028 год</a:t>
                      </a:r>
                    </a:p>
                    <a:p>
                      <a:pPr marL="45720" indent="-6350" algn="just" defTabSz="914400" rtl="0" eaLnBrk="1" latinLnBrk="0" hangingPunct="1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 err="1">
                          <a:solidFill>
                            <a:schemeClr val="tx1"/>
                          </a:solidFill>
                          <a:effectLst/>
                        </a:rPr>
                        <a:t>луер</a:t>
                      </a: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 адаптер (при использовании) (20 баллов); </a:t>
                      </a:r>
                      <a:r>
                        <a:rPr lang="ru-RU" sz="1100" b="0" i="1" kern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2029 год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45720" indent="-6350" algn="just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</a:rPr>
                        <a:t>выполнение следующих технологических операций на территориях стран - членов Евразийского экономического союза</a:t>
                      </a: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ru-RU" sz="11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" indent="-6350" algn="just" defTabSz="914400" rtl="0" eaLnBrk="1" latinLnBrk="0" hangingPunct="1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изготовление изделия (литье и (или) экструзия и (или) формование) (30 баллов); </a:t>
                      </a:r>
                      <a:r>
                        <a:rPr lang="ru-RU" sz="1100" b="0" i="1" kern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 год</a:t>
                      </a:r>
                    </a:p>
                    <a:p>
                      <a:pPr marL="45720" indent="-6350" algn="just" defTabSz="914400" rtl="0" eaLnBrk="1" latinLnBrk="0" hangingPunct="1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изготовление комплектующих (литье и (или) экструзия и (или) формование) </a:t>
                      </a:r>
                      <a:r>
                        <a:rPr lang="ru-RU" sz="1100" b="0" kern="0" dirty="0" smtClean="0">
                          <a:solidFill>
                            <a:schemeClr val="tx1"/>
                          </a:solidFill>
                          <a:effectLst/>
                        </a:rPr>
                        <a:t>(если применимо) </a:t>
                      </a:r>
                      <a:r>
                        <a:rPr lang="ru-RU" sz="1100" b="0" kern="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ru-RU" sz="1100" b="0" kern="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100" b="0" kern="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30 баллов); </a:t>
                      </a:r>
                      <a:r>
                        <a:rPr lang="ru-RU" sz="1100" b="0" i="1" kern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 год</a:t>
                      </a:r>
                    </a:p>
                    <a:p>
                      <a:pPr marL="45720" indent="-6350" algn="just" defTabSz="914400" rtl="0" eaLnBrk="1" latinLnBrk="0" hangingPunct="1">
                        <a:lnSpc>
                          <a:spcPct val="102000"/>
                        </a:lnSpc>
                        <a:spcAft>
                          <a:spcPts val="15"/>
                        </a:spcAft>
                      </a:pPr>
                      <a:r>
                        <a:rPr lang="ru-RU" sz="1100" b="0" kern="0" dirty="0">
                          <a:solidFill>
                            <a:schemeClr val="tx1"/>
                          </a:solidFill>
                          <a:effectLst/>
                        </a:rPr>
                        <a:t>сборка изделия (если применимо) (10 баллов). </a:t>
                      </a:r>
                      <a:r>
                        <a:rPr lang="ru-RU" sz="1100" b="0" i="1" kern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 год</a:t>
                      </a:r>
                    </a:p>
                  </a:txBody>
                  <a:tcPr marL="48529" marR="48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269083"/>
                  </a:ext>
                </a:extLst>
              </a:tr>
            </a:tbl>
          </a:graphicData>
        </a:graphic>
      </p:graphicFrame>
      <p:sp>
        <p:nvSpPr>
          <p:cNvPr id="19" name="Левая фигурная скобка 18"/>
          <p:cNvSpPr/>
          <p:nvPr/>
        </p:nvSpPr>
        <p:spPr>
          <a:xfrm rot="10800000">
            <a:off x="10415847" y="1351799"/>
            <a:ext cx="274320" cy="2721437"/>
          </a:xfrm>
          <a:prstGeom prst="leftBrace">
            <a:avLst>
              <a:gd name="adj1" fmla="val 97222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Левая фигурная скобка 21"/>
          <p:cNvSpPr/>
          <p:nvPr/>
        </p:nvSpPr>
        <p:spPr>
          <a:xfrm rot="10800000">
            <a:off x="10456198" y="4343422"/>
            <a:ext cx="193617" cy="942951"/>
          </a:xfrm>
          <a:prstGeom prst="leftBrace">
            <a:avLst>
              <a:gd name="adj1" fmla="val 97222"/>
              <a:gd name="adj2" fmla="val 52971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Левая фигурная скобка 23"/>
          <p:cNvSpPr/>
          <p:nvPr/>
        </p:nvSpPr>
        <p:spPr>
          <a:xfrm rot="10800000">
            <a:off x="10415847" y="5488340"/>
            <a:ext cx="274320" cy="942951"/>
          </a:xfrm>
          <a:prstGeom prst="leftBrace">
            <a:avLst>
              <a:gd name="adj1" fmla="val 97222"/>
              <a:gd name="adj2" fmla="val 52971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0814849" y="2481684"/>
            <a:ext cx="1016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/>
              <a:t>Общие </a:t>
            </a:r>
            <a:br>
              <a:rPr lang="ru-RU" sz="1200" dirty="0"/>
            </a:br>
            <a:r>
              <a:rPr lang="ru-RU" sz="1200" dirty="0"/>
              <a:t>требования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690167" y="4457622"/>
            <a:ext cx="1330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/>
              <a:t>Требования </a:t>
            </a:r>
            <a:br>
              <a:rPr lang="ru-RU" sz="1200" dirty="0"/>
            </a:br>
            <a:r>
              <a:rPr lang="ru-RU" sz="1200" dirty="0"/>
              <a:t>к используемому </a:t>
            </a:r>
            <a:br>
              <a:rPr lang="ru-RU" sz="1200" dirty="0"/>
            </a:br>
            <a:r>
              <a:rPr lang="ru-RU" sz="1200" dirty="0"/>
              <a:t>сырью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690167" y="5544317"/>
            <a:ext cx="13530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/>
              <a:t>Требования </a:t>
            </a:r>
            <a:br>
              <a:rPr lang="ru-RU" sz="1200" dirty="0"/>
            </a:br>
            <a:r>
              <a:rPr lang="ru-RU" sz="1200" dirty="0"/>
              <a:t>к выполняемым </a:t>
            </a:r>
            <a:br>
              <a:rPr lang="ru-RU" sz="1200" dirty="0"/>
            </a:br>
            <a:r>
              <a:rPr lang="ru-RU" sz="1200" dirty="0" smtClean="0"/>
              <a:t>технологическим </a:t>
            </a:r>
            <a:br>
              <a:rPr lang="ru-RU" sz="1200" dirty="0" smtClean="0"/>
            </a:br>
            <a:r>
              <a:rPr lang="ru-RU" sz="1200" dirty="0" smtClean="0"/>
              <a:t>операциям</a:t>
            </a:r>
            <a:endParaRPr lang="ru-RU" sz="1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723564"/>
              </p:ext>
            </p:extLst>
          </p:nvPr>
        </p:nvGraphicFramePr>
        <p:xfrm>
          <a:off x="374072" y="923758"/>
          <a:ext cx="9833957" cy="335280"/>
        </p:xfrm>
        <a:graphic>
          <a:graphicData uri="http://schemas.openxmlformats.org/drawingml/2006/table">
            <a:tbl>
              <a:tblPr/>
              <a:tblGrid>
                <a:gridCol w="1149928">
                  <a:extLst>
                    <a:ext uri="{9D8B030D-6E8A-4147-A177-3AD203B41FA5}">
                      <a16:colId xmlns:a16="http://schemas.microsoft.com/office/drawing/2014/main" val="664785302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2986058628"/>
                    </a:ext>
                  </a:extLst>
                </a:gridCol>
                <a:gridCol w="6283729">
                  <a:extLst>
                    <a:ext uri="{9D8B030D-6E8A-4147-A177-3AD203B41FA5}">
                      <a16:colId xmlns:a16="http://schemas.microsoft.com/office/drawing/2014/main" val="2982560526"/>
                    </a:ext>
                  </a:extLst>
                </a:gridCol>
              </a:tblGrid>
              <a:tr h="268565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48699C"/>
                          </a:solidFill>
                          <a:effectLst/>
                        </a:rPr>
                        <a:t>Код </a:t>
                      </a:r>
                      <a:r>
                        <a:rPr lang="ru-RU" sz="1100" b="1" dirty="0">
                          <a:solidFill>
                            <a:srgbClr val="48699C"/>
                          </a:solidFill>
                          <a:effectLst/>
                        </a:rPr>
                        <a:t>по </a:t>
                      </a:r>
                      <a:r>
                        <a:rPr lang="ru-RU" sz="1100" b="1" u="none" strike="noStrike" dirty="0">
                          <a:solidFill>
                            <a:srgbClr val="48699C"/>
                          </a:solidFill>
                          <a:effectLst/>
                        </a:rPr>
                        <a:t>ОК 034-2014</a:t>
                      </a:r>
                      <a:r>
                        <a:rPr lang="ru-RU" sz="1100" b="1" dirty="0">
                          <a:solidFill>
                            <a:srgbClr val="48699C"/>
                          </a:solidFill>
                          <a:effectLst/>
                        </a:rPr>
                        <a:t> (КПЕС 2008</a:t>
                      </a:r>
                      <a:r>
                        <a:rPr lang="ru-RU" sz="1100" b="1" dirty="0" smtClean="0">
                          <a:solidFill>
                            <a:srgbClr val="48699C"/>
                          </a:solidFill>
                          <a:effectLst/>
                        </a:rPr>
                        <a:t>)</a:t>
                      </a:r>
                      <a:endParaRPr lang="ru-RU" sz="1100" b="1" dirty="0">
                        <a:solidFill>
                          <a:srgbClr val="48699C"/>
                        </a:solidFill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48699C"/>
                          </a:solidFill>
                          <a:effectLst/>
                        </a:rPr>
                        <a:t>Наименование товара</a:t>
                      </a:r>
                      <a:endParaRPr lang="ru-RU" sz="1100" b="1" dirty="0">
                        <a:solidFill>
                          <a:srgbClr val="48699C"/>
                        </a:solidFill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48699C"/>
                          </a:solidFill>
                          <a:effectLst/>
                        </a:rPr>
                        <a:t>Требования </a:t>
                      </a:r>
                      <a:r>
                        <a:rPr lang="ru-RU" sz="1100" b="1" dirty="0">
                          <a:solidFill>
                            <a:srgbClr val="48699C"/>
                          </a:solidFill>
                          <a:effectLst/>
                        </a:rPr>
                        <a:t>к промышленной продукции, предъявляемые </a:t>
                      </a:r>
                      <a:r>
                        <a:rPr lang="ru-RU" sz="1100" b="1" dirty="0" smtClean="0">
                          <a:solidFill>
                            <a:srgbClr val="48699C"/>
                          </a:solidFill>
                          <a:effectLst/>
                        </a:rPr>
                        <a:t/>
                      </a:r>
                      <a:br>
                        <a:rPr lang="ru-RU" sz="1100" b="1" dirty="0" smtClean="0">
                          <a:solidFill>
                            <a:srgbClr val="48699C"/>
                          </a:solidFill>
                          <a:effectLst/>
                        </a:rPr>
                      </a:br>
                      <a:r>
                        <a:rPr lang="ru-RU" sz="1100" b="1" dirty="0" smtClean="0">
                          <a:solidFill>
                            <a:srgbClr val="48699C"/>
                          </a:solidFill>
                          <a:effectLst/>
                        </a:rPr>
                        <a:t>в </a:t>
                      </a:r>
                      <a:r>
                        <a:rPr lang="ru-RU" sz="1100" b="1" dirty="0">
                          <a:solidFill>
                            <a:srgbClr val="48699C"/>
                          </a:solidFill>
                          <a:effectLst/>
                        </a:rPr>
                        <a:t>целях ее отнесения к российской промышленной продукции 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96294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78847" y="5286374"/>
            <a:ext cx="33121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48699C"/>
                </a:solidFill>
                <a:ea typeface="Calibri" panose="020F0502020204030204" pitchFamily="34" charset="0"/>
              </a:rPr>
              <a:t>Планируемый срок вступления </a:t>
            </a:r>
            <a:r>
              <a:rPr lang="ru-RU" sz="1400" b="1" dirty="0" smtClean="0">
                <a:solidFill>
                  <a:srgbClr val="48699C"/>
                </a:solidFill>
                <a:ea typeface="Calibri" panose="020F0502020204030204" pitchFamily="34" charset="0"/>
              </a:rPr>
              <a:t/>
            </a:r>
            <a:br>
              <a:rPr lang="ru-RU" sz="1400" b="1" dirty="0" smtClean="0">
                <a:solidFill>
                  <a:srgbClr val="48699C"/>
                </a:solidFill>
                <a:ea typeface="Calibri" panose="020F0502020204030204" pitchFamily="34" charset="0"/>
              </a:rPr>
            </a:br>
            <a:r>
              <a:rPr lang="ru-RU" sz="1400" b="1" dirty="0" smtClean="0">
                <a:solidFill>
                  <a:srgbClr val="48699C"/>
                </a:solidFill>
                <a:ea typeface="Calibri" panose="020F0502020204030204" pitchFamily="34" charset="0"/>
              </a:rPr>
              <a:t>в </a:t>
            </a:r>
            <a:r>
              <a:rPr lang="ru-RU" sz="1400" b="1" dirty="0">
                <a:solidFill>
                  <a:srgbClr val="48699C"/>
                </a:solidFill>
                <a:ea typeface="Calibri" panose="020F0502020204030204" pitchFamily="34" charset="0"/>
              </a:rPr>
              <a:t>силу изменений – 1 января 2026 г.</a:t>
            </a:r>
            <a:endParaRPr lang="ru-RU" sz="1400" dirty="0">
              <a:solidFill>
                <a:srgbClr val="48699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420" y="662148"/>
            <a:ext cx="19527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>
                <a:solidFill>
                  <a:srgbClr val="48699C"/>
                </a:solidFill>
              </a:rPr>
              <a:t>Пример проекта изменений</a:t>
            </a:r>
            <a:endParaRPr lang="ru-RU" sz="1100" b="1" dirty="0">
              <a:solidFill>
                <a:srgbClr val="4869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04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4E42DAE5-50A9-4E97-DC5C-1490D758BFD2}"/>
              </a:ext>
            </a:extLst>
          </p:cNvPr>
          <p:cNvSpPr txBox="1"/>
          <p:nvPr/>
        </p:nvSpPr>
        <p:spPr>
          <a:xfrm>
            <a:off x="901960" y="237337"/>
            <a:ext cx="96582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 defTabSz="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0" i="0" u="none" strike="noStrike" cap="none" spc="0" normalizeH="0" baseline="0">
                <a:ln>
                  <a:noFill/>
                </a:ln>
                <a:solidFill>
                  <a:srgbClr val="012256"/>
                </a:solidFill>
                <a:effectLst/>
                <a:uLnTx/>
                <a:uFillTx/>
                <a:latin typeface="Clear Sans" panose="020B0503030202020304" pitchFamily="34" charset="0"/>
                <a:cs typeface="Clear Sans" panose="020B0503030202020304" pitchFamily="34" charset="0"/>
              </a:defRPr>
            </a:lvl1pPr>
          </a:lstStyle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  <a:latin typeface="+mn-lt"/>
              </a:rPr>
              <a:t>Типовые ошибки в рамках рассмотрения заявлений на включение в реестр российской промышленной продукции</a:t>
            </a:r>
            <a:endParaRPr lang="ru-RU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691958"/>
              </p:ext>
            </p:extLst>
          </p:nvPr>
        </p:nvGraphicFramePr>
        <p:xfrm>
          <a:off x="249382" y="587866"/>
          <a:ext cx="11761643" cy="5965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96">
                  <a:extLst>
                    <a:ext uri="{9D8B030D-6E8A-4147-A177-3AD203B41FA5}">
                      <a16:colId xmlns:a16="http://schemas.microsoft.com/office/drawing/2014/main" val="919906961"/>
                    </a:ext>
                  </a:extLst>
                </a:gridCol>
                <a:gridCol w="3690777">
                  <a:extLst>
                    <a:ext uri="{9D8B030D-6E8A-4147-A177-3AD203B41FA5}">
                      <a16:colId xmlns:a16="http://schemas.microsoft.com/office/drawing/2014/main" val="214012174"/>
                    </a:ext>
                  </a:extLst>
                </a:gridCol>
                <a:gridCol w="7860670">
                  <a:extLst>
                    <a:ext uri="{9D8B030D-6E8A-4147-A177-3AD203B41FA5}">
                      <a16:colId xmlns:a16="http://schemas.microsoft.com/office/drawing/2014/main" val="437340909"/>
                    </a:ext>
                  </a:extLst>
                </a:gridCol>
              </a:tblGrid>
              <a:tr h="437658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№</a:t>
                      </a:r>
                      <a:endParaRPr lang="ru-RU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477858"/>
                  </a:ext>
                </a:extLst>
              </a:tr>
              <a:tr h="437658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Некорректные калькуляции и расчеты адвалорной доли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/>
                        <a:t>определение адвалорной доли осуществляется в соответствии с решением Комиссии Таможенного союза от 18.11.2010 № 515</a:t>
                      </a:r>
                      <a:endParaRPr lang="ru-RU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488087"/>
                  </a:ext>
                </a:extLst>
              </a:tr>
              <a:tr h="899297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Отсутствие документов для подтверждения соблюдения условия правила адвалорной доли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для всех статей расходов в калькуляциях, в том числе стоимости используемых сырья, материалов, комплектующих, необходимо предоставление подтверждающих документов, в том числе копий бухгалтерских документов, подтверждающих показатели, которые подлежат включению в расчет цены конечной продукции на условиях франко-завод </a:t>
                      </a:r>
                      <a:r>
                        <a:rPr lang="ru-RU" sz="1100" b="0" i="1" dirty="0" smtClean="0"/>
                        <a:t>(</a:t>
                      </a:r>
                      <a:r>
                        <a:rPr lang="ru-RU" sz="1100" b="0" i="1" dirty="0" err="1" smtClean="0"/>
                        <a:t>пп</a:t>
                      </a:r>
                      <a:r>
                        <a:rPr lang="ru-RU" sz="1100" b="0" i="1" dirty="0" smtClean="0"/>
                        <a:t>. 4.3.8. п. 4.3. раздела 4 Положения приказа ТПП России от 30.05.2018 № 52)</a:t>
                      </a:r>
                      <a:endParaRPr lang="ru-RU" sz="1100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823946"/>
                  </a:ext>
                </a:extLst>
              </a:tr>
              <a:tr h="1294987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Использование</a:t>
                      </a:r>
                      <a:r>
                        <a:rPr lang="ru-RU" sz="1100" b="1" baseline="0" dirty="0" smtClean="0"/>
                        <a:t> </a:t>
                      </a:r>
                      <a:r>
                        <a:rPr lang="ru-RU" sz="1100" b="1" dirty="0" smtClean="0"/>
                        <a:t>неподходящих документов для подтверждения страны происхождения сырья и комплектующих </a:t>
                      </a:r>
                      <a:r>
                        <a:rPr lang="ru-RU" sz="1100" dirty="0" smtClean="0"/>
                        <a:t>(сертификатов соответствия, деклараций соответствия, паспортов безопасности, регистрационных удостоверений на медицинское изделие, сертификатов качества, паспортов на продукцию и т.д.)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необходимо указывать сведения о реестровой записи, прикладывать выписки из реестра российской промышленной продукции или реестра евразийской промышленной продукции, сведения об актах экспертизы, сертификатах о происхождении товара (продукции), актах о проведении оценки, а в случае их отсутствия необходимо представлять документы, перечисленные в пунктах 4.2.2 и 4.2.3, а также 4.3 Положения </a:t>
                      </a:r>
                      <a:r>
                        <a:rPr lang="ru-RU" sz="1100" b="0" i="1" dirty="0" smtClean="0"/>
                        <a:t>приказа ТПП России от 30.05.2018 № 52</a:t>
                      </a:r>
                      <a:r>
                        <a:rPr lang="ru-RU" sz="1100" dirty="0" smtClean="0"/>
                        <a:t>, если иные требования не предусмотрены приложением к Постановлению № 719 </a:t>
                      </a:r>
                      <a:r>
                        <a:rPr lang="ru-RU" sz="1100" b="0" i="1" dirty="0" smtClean="0"/>
                        <a:t>(</a:t>
                      </a:r>
                      <a:r>
                        <a:rPr lang="ru-RU" sz="1100" b="0" i="1" dirty="0" err="1" smtClean="0"/>
                        <a:t>пп</a:t>
                      </a:r>
                      <a:r>
                        <a:rPr lang="ru-RU" sz="1100" b="0" i="1" dirty="0" smtClean="0"/>
                        <a:t>. 4.3.18. п. 4.3. раздела 4 Положения приказа ТПП России от 30.05.2018 № 52)</a:t>
                      </a:r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567122"/>
                  </a:ext>
                </a:extLst>
              </a:tr>
              <a:tr h="1097142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4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/>
                        <a:t>Недействительные документы в составе заявлений </a:t>
                      </a:r>
                      <a:r>
                        <a:rPr lang="ru-RU" sz="1100" dirty="0" smtClean="0"/>
                        <a:t>(регистрационные удостоверения на МИ, сертификаты соответствия, договора аренды производственных помещений и т.д.)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i="0" dirty="0" smtClean="0"/>
                        <a:t>документы и сведения, подтверждающие наличие (продление) прав и возможности производства промышленной продукции</a:t>
                      </a:r>
                      <a:r>
                        <a:rPr lang="ru-RU" sz="1100" i="0" baseline="0" dirty="0" smtClean="0"/>
                        <a:t> </a:t>
                      </a:r>
                      <a:r>
                        <a:rPr lang="ru-RU" sz="1100" i="0" dirty="0" smtClean="0"/>
                        <a:t>должны действовать весь период действия акта экспертизы, сертификата о происхождении товара (продукции), акта о проведении оценки, или должны быть представлены в ТПП России дополнительно в период действия акта экспертизы в случае их истечения до окончания срока действия </a:t>
                      </a:r>
                      <a:r>
                        <a:rPr lang="ru-RU" sz="1100" i="1" baseline="0" dirty="0" smtClean="0"/>
                        <a:t>(п. </a:t>
                      </a:r>
                      <a:r>
                        <a:rPr lang="ru-RU" sz="1100" i="1" dirty="0" smtClean="0"/>
                        <a:t>6.11. раздела 6 </a:t>
                      </a:r>
                      <a:r>
                        <a:rPr lang="ru-RU" sz="1100" b="0" i="1" dirty="0" smtClean="0"/>
                        <a:t>Положения приказа ТПП России от 30.05.2018 № 52</a:t>
                      </a:r>
                      <a:r>
                        <a:rPr lang="ru-RU" sz="1100" i="1" baseline="0" dirty="0" smtClean="0"/>
                        <a:t>)</a:t>
                      </a:r>
                      <a:endParaRPr lang="ru-RU" sz="1100" i="1" dirty="0" smtClean="0"/>
                    </a:p>
                    <a:p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759627"/>
                  </a:ext>
                </a:extLst>
              </a:tr>
              <a:tr h="1097142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5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/>
                        <a:t>Прикладываются не электронные образы документов, а их редактируемые или скорректированные версии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i="0" dirty="0" smtClean="0"/>
                        <a:t>необходимо</a:t>
                      </a:r>
                      <a:r>
                        <a:rPr lang="ru-RU" sz="1100" i="0" baseline="0" dirty="0" smtClean="0"/>
                        <a:t> предоставлять электронные образы, созданные путем </a:t>
                      </a:r>
                      <a:r>
                        <a:rPr lang="ru-RU" sz="1100" i="0" dirty="0" smtClean="0"/>
                        <a:t>сканирования оригинала документа, в случае сканирования копий документов такие копии документов должны быть предварительно надлежащим образом заверены печатью (при наличии) и подписью заявителя, руководителя заявителя или уполномоченного им лица, действующего на основании доверенности, приказа или иного предусмотренного законодательством документа</a:t>
                      </a:r>
                      <a:r>
                        <a:rPr lang="ru-RU" sz="1100" i="1" baseline="0" dirty="0" smtClean="0"/>
                        <a:t> (</a:t>
                      </a:r>
                      <a:r>
                        <a:rPr lang="ru-RU" sz="1100" i="1" dirty="0" smtClean="0"/>
                        <a:t>п. 5.5 раздела 5 </a:t>
                      </a:r>
                      <a:r>
                        <a:rPr lang="ru-RU" sz="1100" b="0" i="1" dirty="0" smtClean="0"/>
                        <a:t>Положения приказа ТПП России от 30.05.2018 № 52</a:t>
                      </a:r>
                      <a:r>
                        <a:rPr lang="ru-RU" sz="1100" i="1" baseline="0" dirty="0" smtClean="0"/>
                        <a:t>)</a:t>
                      </a:r>
                      <a:endParaRPr lang="ru-RU" sz="11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96277"/>
                  </a:ext>
                </a:extLst>
              </a:tr>
              <a:tr h="701451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6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/>
                        <a:t>Документы в составе заявки представлены на иностранном языке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i="0" dirty="0" smtClean="0"/>
                        <a:t>документы, составленные на иностранном языке, при представлении в уполномоченную ТПП должны сопровождаться точным, нотариально заверенным переводом на русский язык </a:t>
                      </a:r>
                      <a:r>
                        <a:rPr lang="ru-RU" sz="1100" i="1" dirty="0" smtClean="0"/>
                        <a:t>(п. 5.8 раздела 5 </a:t>
                      </a:r>
                      <a:r>
                        <a:rPr lang="ru-RU" sz="1100" b="0" i="1" dirty="0" smtClean="0"/>
                        <a:t>Положения приказа ТПП России от 30.05.2018 № 52</a:t>
                      </a:r>
                      <a:r>
                        <a:rPr lang="ru-RU" sz="1100" i="1" dirty="0" smtClean="0"/>
                        <a:t>)</a:t>
                      </a:r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794688"/>
                  </a:ext>
                </a:extLst>
              </a:tr>
            </a:tbl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>
            <a:off x="249382" y="883668"/>
            <a:ext cx="11761643" cy="0"/>
          </a:xfrm>
          <a:prstGeom prst="line">
            <a:avLst/>
          </a:prstGeom>
          <a:ln w="28575">
            <a:solidFill>
              <a:srgbClr val="0223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57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47499-8E6E-ECC5-0D1D-7D5DD1D43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7">
            <a:extLst>
              <a:ext uri="{FF2B5EF4-FFF2-40B4-BE49-F238E27FC236}">
                <a16:creationId xmlns:a16="http://schemas.microsoft.com/office/drawing/2014/main" id="{0630DE21-4F0C-4CC2-BD7D-2BE193823FF5}"/>
              </a:ext>
            </a:extLst>
          </p:cNvPr>
          <p:cNvSpPr>
            <a:spLocks noChangeAspect="1"/>
          </p:cNvSpPr>
          <p:nvPr/>
        </p:nvSpPr>
        <p:spPr>
          <a:xfrm rot="5400000">
            <a:off x="-122160" y="2335286"/>
            <a:ext cx="4611793" cy="3731219"/>
          </a:xfrm>
          <a:prstGeom prst="roundRect">
            <a:avLst>
              <a:gd name="adj" fmla="val 6115"/>
            </a:avLst>
          </a:prstGeom>
          <a:solidFill>
            <a:srgbClr val="EDEE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 defTabSz="342900"/>
            <a:endParaRPr lang="ru-RU" sz="1600" dirty="0">
              <a:solidFill>
                <a:srgbClr val="43597D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42DAE5-50A9-4E97-DC5C-1490D758BFD2}"/>
              </a:ext>
            </a:extLst>
          </p:cNvPr>
          <p:cNvSpPr txBox="1"/>
          <p:nvPr/>
        </p:nvSpPr>
        <p:spPr>
          <a:xfrm>
            <a:off x="225178" y="1212667"/>
            <a:ext cx="11678647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 defTabSz="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0" i="0" u="none" strike="noStrike" cap="none" spc="0" normalizeH="0" baseline="0">
                <a:ln>
                  <a:noFill/>
                </a:ln>
                <a:solidFill>
                  <a:srgbClr val="012256"/>
                </a:solidFill>
                <a:effectLst/>
                <a:uLnTx/>
                <a:uFillTx/>
                <a:latin typeface="Clear Sans" panose="020B0503030202020304" pitchFamily="34" charset="0"/>
                <a:cs typeface="Clear Sans" panose="020B0503030202020304" pitchFamily="34" charset="0"/>
              </a:defRPr>
            </a:lvl1pPr>
          </a:lstStyle>
          <a:p>
            <a:pPr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+mn-lt"/>
              </a:rPr>
              <a:t>Указываемая в заявке </a:t>
            </a:r>
            <a:r>
              <a:rPr lang="ru-RU" sz="1500" b="1" dirty="0">
                <a:solidFill>
                  <a:schemeClr val="tx1"/>
                </a:solidFill>
                <a:latin typeface="+mn-lt"/>
              </a:rPr>
              <a:t>на внесение в реестр </a:t>
            </a:r>
            <a:r>
              <a:rPr lang="ru-RU" sz="1500" b="1" dirty="0" smtClean="0">
                <a:solidFill>
                  <a:schemeClr val="tx1"/>
                </a:solidFill>
                <a:latin typeface="+mn-lt"/>
              </a:rPr>
              <a:t>информация и сведения должны соответствовать регистрационному удостоверению (РУ) </a:t>
            </a:r>
            <a:br>
              <a:rPr lang="ru-RU" sz="1500" b="1" dirty="0" smtClean="0">
                <a:solidFill>
                  <a:schemeClr val="tx1"/>
                </a:solidFill>
                <a:latin typeface="+mn-lt"/>
              </a:rPr>
            </a:br>
            <a:r>
              <a:rPr lang="ru-RU" sz="1500" b="1" dirty="0" smtClean="0">
                <a:solidFill>
                  <a:schemeClr val="tx1"/>
                </a:solidFill>
                <a:latin typeface="+mn-lt"/>
              </a:rPr>
              <a:t>на </a:t>
            </a:r>
            <a:r>
              <a:rPr lang="ru-RU" sz="1500" b="1" dirty="0">
                <a:solidFill>
                  <a:schemeClr val="tx1"/>
                </a:solidFill>
                <a:latin typeface="+mn-lt"/>
              </a:rPr>
              <a:t>медицинское </a:t>
            </a:r>
            <a:r>
              <a:rPr lang="ru-RU" sz="1500" b="1" dirty="0" smtClean="0">
                <a:solidFill>
                  <a:schemeClr val="tx1"/>
                </a:solidFill>
                <a:latin typeface="+mn-lt"/>
              </a:rPr>
              <a:t>изделие (МИ), </a:t>
            </a:r>
            <a:r>
              <a:rPr lang="ru-RU" sz="1500" b="1" dirty="0">
                <a:solidFill>
                  <a:schemeClr val="tx1"/>
                </a:solidFill>
                <a:latin typeface="+mn-lt"/>
              </a:rPr>
              <a:t>в том числе: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08D68A-17DF-EE66-F428-630A50463B57}"/>
              </a:ext>
            </a:extLst>
          </p:cNvPr>
          <p:cNvSpPr txBox="1"/>
          <p:nvPr/>
        </p:nvSpPr>
        <p:spPr>
          <a:xfrm>
            <a:off x="155575" y="2036066"/>
            <a:ext cx="3900624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88950" indent="-285750">
              <a:buFont typeface="Arial" panose="020B0604020202020204" pitchFamily="34" charset="0"/>
              <a:buChar char="•"/>
            </a:pPr>
            <a:r>
              <a:rPr lang="ru-RU" sz="1200" dirty="0">
                <a:cs typeface="Calibri" panose="020F0502020204030204" pitchFamily="34" charset="0"/>
              </a:rPr>
              <a:t>Адрес места </a:t>
            </a:r>
            <a:r>
              <a:rPr lang="ru-RU" sz="1200" dirty="0" smtClean="0">
                <a:cs typeface="Calibri" panose="020F0502020204030204" pitchFamily="34" charset="0"/>
              </a:rPr>
              <a:t>производства</a:t>
            </a:r>
          </a:p>
          <a:p>
            <a:pPr marL="488950" indent="-285750">
              <a:buFont typeface="Arial" panose="020B0604020202020204" pitchFamily="34" charset="0"/>
              <a:buChar char="•"/>
            </a:pPr>
            <a:r>
              <a:rPr lang="ru-RU" sz="1200" dirty="0" smtClean="0">
                <a:cs typeface="Calibri" panose="020F0502020204030204" pitchFamily="34" charset="0"/>
              </a:rPr>
              <a:t>Код ОКПД 2</a:t>
            </a:r>
            <a:endParaRPr lang="ru-RU" sz="1200" dirty="0">
              <a:cs typeface="Calibri" panose="020F0502020204030204" pitchFamily="34" charset="0"/>
            </a:endParaRPr>
          </a:p>
          <a:p>
            <a:pPr marL="488950" indent="-285750">
              <a:buFont typeface="Arial" panose="020B0604020202020204" pitchFamily="34" charset="0"/>
              <a:buChar char="•"/>
            </a:pPr>
            <a:r>
              <a:rPr lang="ru-RU" sz="1200" dirty="0">
                <a:cs typeface="Calibri" panose="020F0502020204030204" pitchFamily="34" charset="0"/>
              </a:rPr>
              <a:t>Наименование </a:t>
            </a:r>
            <a:r>
              <a:rPr lang="ru-RU" sz="1200" dirty="0" smtClean="0">
                <a:cs typeface="Calibri" panose="020F0502020204030204" pitchFamily="34" charset="0"/>
              </a:rPr>
              <a:t>МИ согласно наименованию, </a:t>
            </a:r>
            <a:r>
              <a:rPr lang="ru-RU" sz="1200" dirty="0">
                <a:cs typeface="Calibri" panose="020F0502020204030204" pitchFamily="34" charset="0"/>
              </a:rPr>
              <a:t>указанному в </a:t>
            </a:r>
            <a:r>
              <a:rPr lang="ru-RU" sz="1200" dirty="0" smtClean="0">
                <a:cs typeface="Calibri" panose="020F0502020204030204" pitchFamily="34" charset="0"/>
              </a:rPr>
              <a:t>РУ (в том числе в отношении вариантов исполнения в случае их наличия)</a:t>
            </a:r>
          </a:p>
          <a:p>
            <a:pPr marL="203200"/>
            <a:endParaRPr lang="ru-RU" sz="1100" b="1" dirty="0">
              <a:cs typeface="Calibri" panose="020F0502020204030204" pitchFamily="34" charset="0"/>
            </a:endParaRPr>
          </a:p>
          <a:p>
            <a:pPr marL="203200"/>
            <a:r>
              <a:rPr lang="ru-RU" sz="1100" b="1" i="1" dirty="0">
                <a:cs typeface="Calibri" panose="020F0502020204030204" pitchFamily="34" charset="0"/>
              </a:rPr>
              <a:t>Примечание:</a:t>
            </a:r>
          </a:p>
          <a:p>
            <a:pPr marL="203200"/>
            <a:r>
              <a:rPr lang="ru-RU" sz="1100" i="1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одна реестровая запись в реестре российской промышленной продукции – один вариант </a:t>
            </a:r>
            <a:r>
              <a:rPr lang="ru-RU" sz="1100" i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исполнения (модель) МИ</a:t>
            </a:r>
          </a:p>
          <a:p>
            <a:pPr marL="203200"/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  <a:cs typeface="Calibri" panose="020F0502020204030204" pitchFamily="34" charset="0"/>
            </a:endParaRPr>
          </a:p>
          <a:p>
            <a:pPr marL="488950" indent="-285750">
              <a:buFont typeface="Arial" panose="020B0604020202020204" pitchFamily="34" charset="0"/>
              <a:buChar char="•"/>
            </a:pPr>
            <a:r>
              <a:rPr lang="ru-RU" sz="1200" dirty="0" smtClean="0">
                <a:cs typeface="Calibri" panose="020F0502020204030204" pitchFamily="34" charset="0"/>
              </a:rPr>
              <a:t>Наименования используемого сырья </a:t>
            </a:r>
            <a:br>
              <a:rPr lang="ru-RU" sz="1200" dirty="0" smtClean="0">
                <a:cs typeface="Calibri" panose="020F0502020204030204" pitchFamily="34" charset="0"/>
              </a:rPr>
            </a:br>
            <a:r>
              <a:rPr lang="ru-RU" sz="1200" dirty="0" smtClean="0">
                <a:cs typeface="Calibri" panose="020F0502020204030204" pitchFamily="34" charset="0"/>
              </a:rPr>
              <a:t>и комплектующих изделий, используемые </a:t>
            </a:r>
            <a:r>
              <a:rPr lang="ru-RU" sz="1200" dirty="0">
                <a:cs typeface="Calibri" panose="020F0502020204030204" pitchFamily="34" charset="0"/>
              </a:rPr>
              <a:t>в </a:t>
            </a:r>
            <a:r>
              <a:rPr lang="ru-RU" sz="1200" dirty="0" smtClean="0">
                <a:cs typeface="Calibri" panose="020F0502020204030204" pitchFamily="34" charset="0"/>
              </a:rPr>
              <a:t>производстве продукции, </a:t>
            </a:r>
            <a:r>
              <a:rPr lang="ru-RU" sz="1200" dirty="0">
                <a:cs typeface="Calibri" panose="020F0502020204030204" pitchFamily="34" charset="0"/>
              </a:rPr>
              <a:t>должны соответствовать </a:t>
            </a:r>
            <a:r>
              <a:rPr lang="ru-RU" sz="1200" dirty="0" smtClean="0">
                <a:cs typeface="Calibri" panose="020F0502020204030204" pitchFamily="34" charset="0"/>
              </a:rPr>
              <a:t>указанным в технической документации</a:t>
            </a:r>
            <a:r>
              <a:rPr lang="ru-RU" sz="1100" dirty="0" smtClean="0">
                <a:cs typeface="Calibri" panose="020F0502020204030204" pitchFamily="34" charset="0"/>
              </a:rPr>
              <a:t> </a:t>
            </a:r>
            <a:r>
              <a:rPr lang="ru-RU" sz="1100" i="1" dirty="0" smtClean="0">
                <a:cs typeface="Calibri" panose="020F0502020204030204" pitchFamily="34" charset="0"/>
              </a:rPr>
              <a:t>(артикул</a:t>
            </a:r>
            <a:r>
              <a:rPr lang="ru-RU" sz="1100" i="1" dirty="0">
                <a:cs typeface="Calibri" panose="020F0502020204030204" pitchFamily="34" charset="0"/>
              </a:rPr>
              <a:t>, наименование </a:t>
            </a:r>
            <a:r>
              <a:rPr lang="ru-RU" sz="1100" i="1" dirty="0" smtClean="0">
                <a:cs typeface="Calibri" panose="020F0502020204030204" pitchFamily="34" charset="0"/>
              </a:rPr>
              <a:t>производителя, </a:t>
            </a:r>
            <a:r>
              <a:rPr lang="ru-RU" sz="1100" i="1" dirty="0">
                <a:cs typeface="Calibri" panose="020F0502020204030204" pitchFamily="34" charset="0"/>
              </a:rPr>
              <a:t>страна </a:t>
            </a:r>
            <a:r>
              <a:rPr lang="ru-RU" sz="1100" i="1" dirty="0" smtClean="0">
                <a:cs typeface="Calibri" panose="020F0502020204030204" pitchFamily="34" charset="0"/>
              </a:rPr>
              <a:t>производства и т.д.)</a:t>
            </a:r>
          </a:p>
          <a:p>
            <a:pPr marL="203200"/>
            <a:endParaRPr lang="ru-RU" sz="1100" dirty="0">
              <a:cs typeface="Calibri" panose="020F0502020204030204" pitchFamily="34" charset="0"/>
            </a:endParaRPr>
          </a:p>
          <a:p>
            <a:pPr marL="203200"/>
            <a:r>
              <a:rPr lang="ru-RU" sz="1100" b="1" i="1" dirty="0" smtClean="0">
                <a:cs typeface="Calibri" panose="020F0502020204030204" pitchFamily="34" charset="0"/>
              </a:rPr>
              <a:t>Примечание</a:t>
            </a:r>
            <a:r>
              <a:rPr lang="ru-RU" sz="1100" b="1" i="1" dirty="0">
                <a:cs typeface="Calibri" panose="020F0502020204030204" pitchFamily="34" charset="0"/>
              </a:rPr>
              <a:t>:</a:t>
            </a:r>
          </a:p>
          <a:p>
            <a:pPr marL="203200"/>
            <a:r>
              <a:rPr lang="ru-RU" sz="1100" i="1" dirty="0" smtClean="0">
                <a:cs typeface="Calibri" panose="020F0502020204030204" pitchFamily="34" charset="0"/>
              </a:rPr>
              <a:t>при </a:t>
            </a:r>
            <a:r>
              <a:rPr lang="ru-RU" sz="1100" i="1" dirty="0">
                <a:cs typeface="Calibri" panose="020F0502020204030204" pitchFamily="34" charset="0"/>
              </a:rPr>
              <a:t>проверке заявок </a:t>
            </a:r>
            <a:r>
              <a:rPr lang="ru-RU" sz="1100" i="1" dirty="0" err="1" smtClean="0">
                <a:cs typeface="Calibri" panose="020F0502020204030204" pitchFamily="34" charset="0"/>
              </a:rPr>
              <a:t>Минпромторгом</a:t>
            </a:r>
            <a:r>
              <a:rPr lang="ru-RU" sz="1100" i="1" dirty="0" smtClean="0">
                <a:cs typeface="Calibri" panose="020F0502020204030204" pitchFamily="34" charset="0"/>
              </a:rPr>
              <a:t> </a:t>
            </a:r>
            <a:r>
              <a:rPr lang="ru-RU" sz="1100" i="1" dirty="0">
                <a:cs typeface="Calibri" panose="020F0502020204030204" pitchFamily="34" charset="0"/>
              </a:rPr>
              <a:t>России </a:t>
            </a:r>
            <a:r>
              <a:rPr lang="ru-RU" sz="1100" i="1" dirty="0" smtClean="0">
                <a:cs typeface="Calibri" panose="020F0502020204030204" pitchFamily="34" charset="0"/>
              </a:rPr>
              <a:t/>
            </a:r>
            <a:br>
              <a:rPr lang="ru-RU" sz="1100" i="1" dirty="0" smtClean="0">
                <a:cs typeface="Calibri" panose="020F0502020204030204" pitchFamily="34" charset="0"/>
              </a:rPr>
            </a:br>
            <a:r>
              <a:rPr lang="ru-RU" sz="1100" i="1" dirty="0" smtClean="0">
                <a:cs typeface="Calibri" panose="020F0502020204030204" pitchFamily="34" charset="0"/>
              </a:rPr>
              <a:t>для </a:t>
            </a:r>
            <a:r>
              <a:rPr lang="ru-RU" sz="1100" i="1" dirty="0">
                <a:cs typeface="Calibri" panose="020F0502020204030204" pitchFamily="34" charset="0"/>
              </a:rPr>
              <a:t>верификации сведений, поданных в составе заявки, со сведениями, содержащимися в </a:t>
            </a:r>
            <a:r>
              <a:rPr lang="ru-RU" sz="1100" i="1" dirty="0" smtClean="0">
                <a:cs typeface="Calibri" panose="020F0502020204030204" pitchFamily="34" charset="0"/>
              </a:rPr>
              <a:t>материалах регистрационного </a:t>
            </a:r>
            <a:r>
              <a:rPr lang="ru-RU" sz="1100" i="1" dirty="0">
                <a:cs typeface="Calibri" panose="020F0502020204030204" pitchFamily="34" charset="0"/>
              </a:rPr>
              <a:t>досье на медицинское </a:t>
            </a:r>
            <a:r>
              <a:rPr lang="ru-RU" sz="1100" i="1" dirty="0" smtClean="0">
                <a:cs typeface="Calibri" panose="020F0502020204030204" pitchFamily="34" charset="0"/>
              </a:rPr>
              <a:t>изделие, направляются </a:t>
            </a:r>
            <a:r>
              <a:rPr lang="ru-RU" sz="1100" i="1" dirty="0">
                <a:cs typeface="Calibri" panose="020F0502020204030204" pitchFamily="34" charset="0"/>
              </a:rPr>
              <a:t>запросы в </a:t>
            </a:r>
            <a:r>
              <a:rPr lang="ru-RU" sz="1100" i="1" dirty="0" smtClean="0">
                <a:cs typeface="Calibri" panose="020F0502020204030204" pitchFamily="34" charset="0"/>
              </a:rPr>
              <a:t>Росздравнадзор</a:t>
            </a:r>
            <a:endParaRPr lang="en-US" sz="1600" i="1" dirty="0">
              <a:cs typeface="Calibri" panose="020F0502020204030204" pitchFamily="34" charset="0"/>
            </a:endParaRPr>
          </a:p>
        </p:txBody>
      </p:sp>
      <p:sp>
        <p:nvSpPr>
          <p:cNvPr id="2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Shape 643"/>
          <p:cNvSpPr/>
          <p:nvPr/>
        </p:nvSpPr>
        <p:spPr>
          <a:xfrm>
            <a:off x="4210722" y="3806601"/>
            <a:ext cx="7530762" cy="1397331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  <p:sp>
        <p:nvSpPr>
          <p:cNvPr id="13" name="Shape 643"/>
          <p:cNvSpPr/>
          <p:nvPr/>
        </p:nvSpPr>
        <p:spPr>
          <a:xfrm>
            <a:off x="4210722" y="5544285"/>
            <a:ext cx="7530762" cy="870611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  <p:sp>
        <p:nvSpPr>
          <p:cNvPr id="14" name="Shape 643"/>
          <p:cNvSpPr/>
          <p:nvPr/>
        </p:nvSpPr>
        <p:spPr>
          <a:xfrm>
            <a:off x="4249830" y="2731719"/>
            <a:ext cx="7530762" cy="755260"/>
          </a:xfrm>
          <a:prstGeom prst="roundRect">
            <a:avLst>
              <a:gd name="adj" fmla="val 7852"/>
            </a:avLst>
          </a:prstGeom>
          <a:noFill/>
          <a:ln w="6350">
            <a:solidFill>
              <a:srgbClr val="40557B"/>
            </a:solidFill>
            <a:prstDash val="solid"/>
          </a:ln>
        </p:spPr>
        <p:txBody>
          <a:bodyPr lIns="91440" tIns="45720" rIns="91440" bIns="45720" anchor="ctr"/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800" b="0" i="0" u="none" strike="noStrike" cap="none" spc="0" baseline="0">
              <a:solidFill>
                <a:srgbClr val="FFFFFF"/>
              </a:solidFill>
              <a:latin typeface="Clear Sans" panose="020B0503030202020304" pitchFamily="34" charset="0"/>
              <a:ea typeface="Century Schoolbook"/>
              <a:cs typeface="Clear Sans" panose="020B05030302020203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30458" y="2916384"/>
            <a:ext cx="31506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г. Москва</a:t>
            </a:r>
            <a:r>
              <a:rPr lang="ru-RU" sz="1400" b="1" dirty="0"/>
              <a:t>, ул. </a:t>
            </a:r>
            <a:r>
              <a:rPr lang="ru-RU" sz="1400" b="1" dirty="0" err="1" smtClean="0"/>
              <a:t>Тимирязевская</a:t>
            </a:r>
            <a:r>
              <a:rPr lang="ru-RU" sz="1400" b="1" dirty="0" smtClean="0"/>
              <a:t>, д</a:t>
            </a:r>
            <a:r>
              <a:rPr lang="ru-RU" sz="1400" b="1" dirty="0"/>
              <a:t>. </a:t>
            </a:r>
            <a:r>
              <a:rPr lang="ru-RU" sz="1400" b="1" dirty="0" smtClean="0"/>
              <a:t>48</a:t>
            </a:r>
            <a:endParaRPr lang="ru-RU" sz="1400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49830" y="1895995"/>
            <a:ext cx="3631319" cy="493989"/>
          </a:xfrm>
          <a:prstGeom prst="roundRect">
            <a:avLst/>
          </a:prstGeom>
          <a:solidFill>
            <a:srgbClr val="FF3300">
              <a:alpha val="30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Скругленный прямоугольник 24"/>
          <p:cNvSpPr/>
          <p:nvPr/>
        </p:nvSpPr>
        <p:spPr>
          <a:xfrm>
            <a:off x="8071471" y="1897376"/>
            <a:ext cx="3709121" cy="493989"/>
          </a:xfrm>
          <a:prstGeom prst="roundRect">
            <a:avLst/>
          </a:prstGeom>
          <a:solidFill>
            <a:srgbClr val="92D050">
              <a:alpha val="70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Прямоугольник 26"/>
          <p:cNvSpPr/>
          <p:nvPr/>
        </p:nvSpPr>
        <p:spPr>
          <a:xfrm>
            <a:off x="4256682" y="1989102"/>
            <a:ext cx="36244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В ЗАЯВКЕ </a:t>
            </a:r>
            <a:r>
              <a:rPr lang="ru-RU" sz="1400" b="1" dirty="0" smtClean="0"/>
              <a:t>НА САЙТЕ </a:t>
            </a:r>
            <a:r>
              <a:rPr lang="ru-RU" sz="1400" b="1" dirty="0" smtClean="0"/>
              <a:t>ГИСП</a:t>
            </a:r>
            <a:endParaRPr lang="ru-RU" sz="14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8082430" y="1979672"/>
            <a:ext cx="36841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В СООТВЕТСТВИИ С РУ</a:t>
            </a:r>
            <a:endParaRPr lang="ru-RU" sz="1400" b="1" dirty="0"/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9A7AE47B-7E02-30F5-026C-6358604EE6EB}"/>
              </a:ext>
            </a:extLst>
          </p:cNvPr>
          <p:cNvSpPr/>
          <p:nvPr/>
        </p:nvSpPr>
        <p:spPr>
          <a:xfrm rot="5400000">
            <a:off x="6134721" y="4478147"/>
            <a:ext cx="3683177" cy="190321"/>
          </a:xfrm>
          <a:prstGeom prst="roundRect">
            <a:avLst/>
          </a:prstGeom>
          <a:gradFill>
            <a:gsLst>
              <a:gs pos="27000">
                <a:srgbClr val="012256"/>
              </a:gs>
              <a:gs pos="100000">
                <a:srgbClr val="43597D"/>
              </a:gs>
            </a:gsLst>
            <a:path path="circle">
              <a:fillToRect t="100000" r="100000"/>
            </a:path>
          </a:gradFill>
          <a:ln>
            <a:solidFill>
              <a:srgbClr val="002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Clear Sans" panose="020B05030302020203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8588987" y="2820817"/>
            <a:ext cx="36030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г. Москва</a:t>
            </a:r>
            <a:r>
              <a:rPr lang="ru-RU" sz="1400" b="1" dirty="0"/>
              <a:t>, ул. </a:t>
            </a:r>
            <a:r>
              <a:rPr lang="ru-RU" sz="1400" b="1" dirty="0" err="1" smtClean="0"/>
              <a:t>Тимирязевская</a:t>
            </a:r>
            <a:r>
              <a:rPr lang="ru-RU" sz="1400" b="1" dirty="0" smtClean="0"/>
              <a:t>, д</a:t>
            </a:r>
            <a:r>
              <a:rPr lang="ru-RU" sz="1400" b="1" dirty="0"/>
              <a:t>. </a:t>
            </a:r>
            <a:r>
              <a:rPr lang="ru-RU" sz="1400" b="1" dirty="0" smtClean="0"/>
              <a:t>48,</a:t>
            </a:r>
            <a:endParaRPr lang="ru-RU" sz="1400" b="1" dirty="0" smtClean="0"/>
          </a:p>
          <a:p>
            <a:r>
              <a:rPr lang="ru-RU" sz="1400" b="1" dirty="0" err="1" smtClean="0"/>
              <a:t>помещ</a:t>
            </a:r>
            <a:r>
              <a:rPr lang="ru-RU" sz="1400" b="1" dirty="0" smtClean="0"/>
              <a:t>. 4</a:t>
            </a:r>
            <a:endParaRPr lang="ru-RU" sz="1400" b="1" dirty="0"/>
          </a:p>
        </p:txBody>
      </p:sp>
      <p:pic>
        <p:nvPicPr>
          <p:cNvPr id="31" name="Picture 2" descr="C:\Users\kad\Desktop\81186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369" y="2928545"/>
            <a:ext cx="307764" cy="307764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Умножение 15"/>
          <p:cNvSpPr/>
          <p:nvPr/>
        </p:nvSpPr>
        <p:spPr>
          <a:xfrm>
            <a:off x="4317308" y="2900187"/>
            <a:ext cx="357787" cy="386781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8617492" y="3858825"/>
            <a:ext cx="3123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Маска </a:t>
            </a:r>
            <a:r>
              <a:rPr lang="ru-RU" sz="1400" b="1" dirty="0"/>
              <a:t>медицинская одноразовая из нетканых материалов </a:t>
            </a:r>
            <a:r>
              <a:rPr lang="ru-RU" sz="1400" b="1" dirty="0" smtClean="0"/>
              <a:t>«</a:t>
            </a:r>
            <a:r>
              <a:rPr lang="en-US" sz="1400" b="1" dirty="0" smtClean="0"/>
              <a:t>Care</a:t>
            </a:r>
            <a:r>
              <a:rPr lang="ru-RU" sz="1400" b="1" dirty="0" smtClean="0"/>
              <a:t>» </a:t>
            </a:r>
            <a:r>
              <a:rPr lang="ru-RU" sz="1400" b="1" dirty="0"/>
              <a:t>по ТУ </a:t>
            </a:r>
            <a:r>
              <a:rPr lang="ru-RU" sz="1400" b="1" dirty="0" smtClean="0"/>
              <a:t>32.50.50-006-7940584635-202</a:t>
            </a:r>
            <a:r>
              <a:rPr lang="en-US" sz="1400" b="1" dirty="0" smtClean="0"/>
              <a:t>2</a:t>
            </a:r>
            <a:r>
              <a:rPr lang="ru-RU" sz="1400" b="1" dirty="0" smtClean="0"/>
              <a:t>, </a:t>
            </a:r>
            <a:r>
              <a:rPr lang="ru-RU" sz="1400" b="1" dirty="0"/>
              <a:t>тип 1, модель </a:t>
            </a:r>
            <a:r>
              <a:rPr lang="ru-RU" sz="1400" b="1" dirty="0" smtClean="0"/>
              <a:t>МО</a:t>
            </a:r>
            <a:r>
              <a:rPr lang="ru-RU" sz="1400" b="1" dirty="0"/>
              <a:t>Б</a:t>
            </a:r>
            <a:r>
              <a:rPr lang="ru-RU" sz="1400" b="1" dirty="0" smtClean="0"/>
              <a:t>, </a:t>
            </a:r>
            <a:r>
              <a:rPr lang="ru-RU" sz="1400" b="1" dirty="0"/>
              <a:t>цвет </a:t>
            </a:r>
            <a:r>
              <a:rPr lang="ru-RU" sz="1400" b="1" dirty="0" smtClean="0"/>
              <a:t>голубой</a:t>
            </a:r>
            <a:endParaRPr lang="en-US" sz="1400" b="1" dirty="0"/>
          </a:p>
        </p:txBody>
      </p:sp>
      <p:pic>
        <p:nvPicPr>
          <p:cNvPr id="35" name="Picture 2" descr="C:\Users\kad\Desktop\81186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0599" y="4009490"/>
            <a:ext cx="307764" cy="307764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Прямоугольник 35"/>
          <p:cNvSpPr/>
          <p:nvPr/>
        </p:nvSpPr>
        <p:spPr>
          <a:xfrm>
            <a:off x="4730876" y="3857970"/>
            <a:ext cx="34359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Маска медицинская одноразовая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из </a:t>
            </a:r>
            <a:r>
              <a:rPr lang="ru-RU" sz="1400" b="1" dirty="0"/>
              <a:t>нетканых материалов </a:t>
            </a:r>
            <a:r>
              <a:rPr lang="ru-RU" sz="1400" b="1" dirty="0" smtClean="0"/>
              <a:t>«</a:t>
            </a:r>
            <a:r>
              <a:rPr lang="en-US" sz="1400" b="1" dirty="0" smtClean="0"/>
              <a:t>Care</a:t>
            </a:r>
            <a:r>
              <a:rPr lang="ru-RU" sz="1400" b="1" dirty="0" smtClean="0"/>
              <a:t>»</a:t>
            </a:r>
            <a:endParaRPr lang="en-US" sz="1400" b="1" dirty="0"/>
          </a:p>
        </p:txBody>
      </p:sp>
      <p:sp>
        <p:nvSpPr>
          <p:cNvPr id="37" name="Умножение 36"/>
          <p:cNvSpPr/>
          <p:nvPr/>
        </p:nvSpPr>
        <p:spPr>
          <a:xfrm>
            <a:off x="4303023" y="3937567"/>
            <a:ext cx="357787" cy="386781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4210720" y="2431923"/>
            <a:ext cx="25644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Адрес места производства</a:t>
            </a:r>
            <a:endParaRPr lang="ru-RU" sz="1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72027" y="3499146"/>
            <a:ext cx="36511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Наименование товара в каталоге ГИСП</a:t>
            </a:r>
            <a:endParaRPr lang="ru-RU" sz="1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191549" y="5255075"/>
            <a:ext cx="12426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Код ОКПД 2</a:t>
            </a:r>
            <a:endParaRPr lang="ru-RU" sz="1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8699644" y="5837885"/>
            <a:ext cx="11416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/>
              <a:t>32.50.50.190</a:t>
            </a:r>
          </a:p>
        </p:txBody>
      </p:sp>
      <p:pic>
        <p:nvPicPr>
          <p:cNvPr id="42" name="Picture 2" descr="C:\Users\kad\Desktop\81186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0599" y="5820130"/>
            <a:ext cx="307764" cy="307764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Умножение 42"/>
          <p:cNvSpPr/>
          <p:nvPr/>
        </p:nvSpPr>
        <p:spPr>
          <a:xfrm>
            <a:off x="4335855" y="5777450"/>
            <a:ext cx="357787" cy="386781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4722607" y="5798565"/>
            <a:ext cx="11512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/>
              <a:t>32.50.50.120</a:t>
            </a:r>
            <a:endParaRPr lang="ru-RU" sz="1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E4A5DDE-D3AA-24AB-9C3A-667443721513}"/>
              </a:ext>
            </a:extLst>
          </p:cNvPr>
          <p:cNvSpPr txBox="1"/>
          <p:nvPr/>
        </p:nvSpPr>
        <p:spPr>
          <a:xfrm>
            <a:off x="776888" y="248126"/>
            <a:ext cx="9262462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 defTabSz="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0" i="0" u="none" strike="noStrike" cap="none" spc="0" normalizeH="0" baseline="0">
                <a:ln>
                  <a:noFill/>
                </a:ln>
                <a:solidFill>
                  <a:srgbClr val="012256"/>
                </a:solidFill>
                <a:effectLst/>
                <a:uLnTx/>
                <a:uFillTx/>
                <a:latin typeface="Clear Sans" panose="020B0503030202020304" pitchFamily="34" charset="0"/>
                <a:cs typeface="Clear Sans" panose="020B0503030202020304" pitchFamily="34" charset="0"/>
              </a:defRPr>
            </a:lvl1pPr>
          </a:lstStyle>
          <a:p>
            <a:pPr>
              <a:defRPr/>
            </a:pPr>
            <a:r>
              <a:rPr lang="ru-RU" sz="2400" b="1" dirty="0">
                <a:solidFill>
                  <a:schemeClr val="tx1"/>
                </a:solidFill>
                <a:latin typeface="+mn-lt"/>
              </a:rPr>
              <a:t>Особенности подтверждения производства медицинских изделий </a:t>
            </a: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в целях включения </a:t>
            </a:r>
            <a:r>
              <a:rPr lang="ru-RU" sz="2400" b="1" dirty="0">
                <a:solidFill>
                  <a:schemeClr val="tx1"/>
                </a:solidFill>
                <a:latin typeface="+mn-lt"/>
              </a:rPr>
              <a:t>в реестр российской </a:t>
            </a: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промышленной </a:t>
            </a:r>
            <a:r>
              <a:rPr lang="ru-RU" sz="2400" b="1" dirty="0">
                <a:solidFill>
                  <a:schemeClr val="tx1"/>
                </a:solidFill>
                <a:latin typeface="+mn-lt"/>
              </a:rPr>
              <a:t>продукции</a:t>
            </a:r>
          </a:p>
          <a:p>
            <a:pPr>
              <a:defRPr/>
            </a:pPr>
            <a:endParaRPr lang="ru-RU" sz="2400" b="1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335900" y="1122243"/>
            <a:ext cx="11567925" cy="9526"/>
          </a:xfrm>
          <a:prstGeom prst="line">
            <a:avLst/>
          </a:prstGeom>
          <a:ln w="28575">
            <a:solidFill>
              <a:srgbClr val="0223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02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23907</TotalTime>
  <Words>2171</Words>
  <Application>Microsoft Office PowerPoint</Application>
  <PresentationFormat>Широкоэкранный</PresentationFormat>
  <Paragraphs>159</Paragraphs>
  <Slides>10</Slides>
  <Notes>3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Akzidenz-Grotesk Pro Med</vt:lpstr>
      <vt:lpstr>Arial</vt:lpstr>
      <vt:lpstr>Calibri</vt:lpstr>
      <vt:lpstr>Calibri Light</vt:lpstr>
      <vt:lpstr>Century Schoolbook</vt:lpstr>
      <vt:lpstr>Clear Sans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Публичная декларация целей и задач Минпромторга России на 2018 год</dc:title>
  <dc:creator>Бондарчук Ирина Евгеньевна</dc:creator>
  <cp:lastModifiedBy>1</cp:lastModifiedBy>
  <cp:revision>1575</cp:revision>
  <cp:lastPrinted>2025-10-02T08:18:59Z</cp:lastPrinted>
  <dcterms:created xsi:type="dcterms:W3CDTF">2018-04-06T11:32:44Z</dcterms:created>
  <dcterms:modified xsi:type="dcterms:W3CDTF">2025-10-02T09:06:02Z</dcterms:modified>
</cp:coreProperties>
</file>