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809" r:id="rId2"/>
  </p:sldMasterIdLst>
  <p:notesMasterIdLst>
    <p:notesMasterId r:id="rId9"/>
  </p:notesMasterIdLst>
  <p:sldIdLst>
    <p:sldId id="1148" r:id="rId3"/>
    <p:sldId id="1225" r:id="rId4"/>
    <p:sldId id="1172" r:id="rId5"/>
    <p:sldId id="1229" r:id="rId6"/>
    <p:sldId id="1150" r:id="rId7"/>
    <p:sldId id="1210" r:id="rId8"/>
  </p:sldIdLst>
  <p:sldSz cx="9906000" cy="6858000" type="A4"/>
  <p:notesSz cx="6858000" cy="9872663"/>
  <p:custDataLst>
    <p:tags r:id="rId10"/>
  </p:custDataLst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7662D1A-9749-49B6-912E-94F4957A70BD}">
          <p14:sldIdLst>
            <p14:sldId id="1148"/>
            <p14:sldId id="1225"/>
            <p14:sldId id="1172"/>
            <p14:sldId id="1229"/>
            <p14:sldId id="1150"/>
            <p14:sldId id="1210"/>
          </p14:sldIdLst>
        </p14:section>
        <p14:section name="Раздел без заголовка" id="{1762394A-CEE0-4010-9AE8-17ECB54D05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884" userDrawn="1">
          <p15:clr>
            <a:srgbClr val="A4A3A4"/>
          </p15:clr>
        </p15:guide>
        <p15:guide id="2" pos="172" userDrawn="1">
          <p15:clr>
            <a:srgbClr val="A4A3A4"/>
          </p15:clr>
        </p15:guide>
        <p15:guide id="3" orient="horz" pos="1593" userDrawn="1">
          <p15:clr>
            <a:srgbClr val="A4A3A4"/>
          </p15:clr>
        </p15:guide>
        <p15:guide id="4" pos="5955" userDrawn="1">
          <p15:clr>
            <a:srgbClr val="A4A3A4"/>
          </p15:clr>
        </p15:guide>
        <p15:guide id="5" pos="389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1" userDrawn="1">
          <p15:clr>
            <a:srgbClr val="A4A3A4"/>
          </p15:clr>
        </p15:guide>
        <p15:guide id="2" pos="2164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6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likoglo, Egor" initials="VE" lastIdx="4" clrIdx="0"/>
  <p:cmAuthor id="2" name="Windows User" initials="WU" lastIdx="2" clrIdx="1"/>
  <p:cmAuthor id="3" name="Molokanov Aleksandr Yurevich" initials="MAY" lastIdx="19" clrIdx="2">
    <p:extLst>
      <p:ext uri="{19B8F6BF-5375-455C-9EA6-DF929625EA0E}">
        <p15:presenceInfo xmlns:p15="http://schemas.microsoft.com/office/powerpoint/2012/main" userId="Molokanov Aleksandr Yurevich" providerId="None"/>
      </p:ext>
    </p:extLst>
  </p:cmAuthor>
  <p:cmAuthor id="4" name="Loktyukhov Evgeniy Aleksandrovich" initials="LEA" lastIdx="22" clrIdx="3">
    <p:extLst>
      <p:ext uri="{19B8F6BF-5375-455C-9EA6-DF929625EA0E}">
        <p15:presenceInfo xmlns:p15="http://schemas.microsoft.com/office/powerpoint/2012/main" userId="Loktyukhov Evgeniy Aleksandrovic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4F72"/>
    <a:srgbClr val="740000"/>
    <a:srgbClr val="A9D4EA"/>
    <a:srgbClr val="004C97"/>
    <a:srgbClr val="003D7A"/>
    <a:srgbClr val="005EB8"/>
    <a:srgbClr val="4DA2D7"/>
    <a:srgbClr val="005EBC"/>
    <a:srgbClr val="2592FF"/>
    <a:srgbClr val="6DB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528" autoAdjust="0"/>
  </p:normalViewPr>
  <p:slideViewPr>
    <p:cSldViewPr snapToGrid="0">
      <p:cViewPr varScale="1">
        <p:scale>
          <a:sx n="73" d="100"/>
          <a:sy n="73" d="100"/>
        </p:scale>
        <p:origin x="1134" y="60"/>
      </p:cViewPr>
      <p:guideLst>
        <p:guide orient="horz" pos="3884"/>
        <p:guide pos="172"/>
        <p:guide orient="horz" pos="1593"/>
        <p:guide pos="5955"/>
        <p:guide pos="38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" d="1"/>
        <a:sy n="1" d="1"/>
      </p:scale>
      <p:origin x="0" y="-2364"/>
    </p:cViewPr>
  </p:sorterViewPr>
  <p:notesViewPr>
    <p:cSldViewPr snapToGrid="0">
      <p:cViewPr>
        <p:scale>
          <a:sx n="150" d="100"/>
          <a:sy n="150" d="100"/>
        </p:scale>
        <p:origin x="-750" y="3978"/>
      </p:cViewPr>
      <p:guideLst>
        <p:guide orient="horz" pos="3121"/>
        <p:guide pos="2164"/>
        <p:guide orient="horz" pos="3110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&#1088;&#1072;&#1073;&#1086;&#1090;&#1072;\WP\RSBI_&#1054;&#1089;&#1085;&#1086;&#1074;&#1085;&#1086;&#1081;%20&#1088;&#1072;&#1073;&#1086;&#1095;&#1080;&#1081;%20&#1076;&#1086;&#1082;&#1091;&#1084;&#1077;&#1085;&#1090;%20&#1089;%20&#1080;&#1085;&#1076;&#1077;&#1082;&#1089;&#1086;&#1084;_c%20&#1080;&#1079;&#1084;&#1077;&#1085;&#1077;&#1085;&#1080;&#1103;&#1084;&#1080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&#1088;&#1072;&#1073;&#1086;&#1090;&#1072;\WP\RSBI_&#1054;&#1089;&#1085;&#1086;&#1074;&#1085;&#1086;&#1081;%20&#1088;&#1072;&#1073;&#1086;&#1095;&#1080;&#1081;%20&#1076;&#1086;&#1082;&#1091;&#1084;&#1077;&#1085;&#1090;%20&#1089;%20&#1080;&#1085;&#1076;&#1077;&#1082;&#1089;&#1086;&#1084;_c%20&#1080;&#1079;&#1084;&#1077;&#1085;&#1077;&#1085;&#1080;&#1103;&#1084;&#1080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&#1088;&#1072;&#1073;&#1086;&#1090;&#1072;\WP\RSBI_&#1054;&#1089;&#1085;&#1086;&#1074;&#1085;&#1086;&#1081;%20&#1088;&#1072;&#1073;&#1086;&#1095;&#1080;&#1081;%20&#1076;&#1086;&#1082;&#1091;&#1084;&#1077;&#1085;&#1090;%20&#1089;%20&#1080;&#1085;&#1076;&#1077;&#1082;&#1089;&#1086;&#1084;_c%20&#1080;&#1079;&#1084;&#1077;&#1085;&#1077;&#1085;&#1080;&#1103;&#1084;&#1080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&#1088;&#1072;&#1073;&#1086;&#1090;&#1072;\WP\RSBI_&#1054;&#1089;&#1085;&#1086;&#1074;&#1085;&#1086;&#1081;%20&#1088;&#1072;&#1073;&#1086;&#1095;&#1080;&#1081;%20&#1076;&#1086;&#1082;&#1091;&#1084;&#1077;&#1085;&#1090;%20&#1089;%20&#1080;&#1085;&#1076;&#1077;&#1082;&#1089;&#1086;&#1084;_c%20&#1080;&#1079;&#1084;&#1077;&#1085;&#1077;&#1085;&#1080;&#1103;&#1084;&#1080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&#1088;&#1072;&#1073;&#1086;&#1090;&#1072;\WP\RSBI_&#1054;&#1089;&#1085;&#1086;&#1074;&#1085;&#1086;&#1081;%20&#1088;&#1072;&#1073;&#1086;&#1095;&#1080;&#1081;%20&#1076;&#1086;&#1082;&#1091;&#1084;&#1077;&#1085;&#1090;%20&#1089;%20&#1080;&#1085;&#1076;&#1077;&#1082;&#1089;&#1086;&#1084;_c%20&#1080;&#1079;&#1084;&#1077;&#1085;&#1077;&#1085;&#1080;&#1103;&#1084;&#1080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PSB-WIN7-64\Equity\Nuzhdin\&#1054;&#1090;&#1088;&#1072;&#1089;&#1083;&#1080;\&#1052;&#1057;&#1041;\2%20&#1082;&#1074;.%202019\RSBI_2q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989245973406318E-2"/>
          <c:y val="2.1269887786632889E-2"/>
          <c:w val="0.85314030998992163"/>
          <c:h val="0.70633560175012255"/>
        </c:manualLayout>
      </c:layout>
      <c:areaChart>
        <c:grouping val="stacked"/>
        <c:varyColors val="0"/>
        <c:ser>
          <c:idx val="3"/>
          <c:order val="0"/>
          <c:tx>
            <c:strRef>
              <c:f>'Графики индекс'!$S$10</c:f>
              <c:strCache>
                <c:ptCount val="1"/>
                <c:pt idx="0">
                  <c:v>ВВП РФ, % г/г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multiLvlStrRef>
              <c:f>Index!$Q$5:$AO$6</c:f>
              <c:multiLvlStrCache>
                <c:ptCount val="25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Янв. </c:v>
                  </c:pt>
                  <c:pt idx="9">
                    <c:v>Фев.  </c:v>
                  </c:pt>
                  <c:pt idx="10">
                    <c:v>Мар.</c:v>
                  </c:pt>
                  <c:pt idx="11">
                    <c:v>Апр.</c:v>
                  </c:pt>
                  <c:pt idx="12">
                    <c:v>Май</c:v>
                  </c:pt>
                  <c:pt idx="13">
                    <c:v>Июн.</c:v>
                  </c:pt>
                  <c:pt idx="14">
                    <c:v>Июл.</c:v>
                  </c:pt>
                  <c:pt idx="15">
                    <c:v>Авг. </c:v>
                  </c:pt>
                  <c:pt idx="16">
                    <c:v>Сен. </c:v>
                  </c:pt>
                  <c:pt idx="17">
                    <c:v>Окт.</c:v>
                  </c:pt>
                  <c:pt idx="18">
                    <c:v>Ноя. </c:v>
                  </c:pt>
                  <c:pt idx="19">
                    <c:v>Дек. </c:v>
                  </c:pt>
                  <c:pt idx="20">
                    <c:v>Янв.</c:v>
                  </c:pt>
                  <c:pt idx="21">
                    <c:v>Фев.</c:v>
                  </c:pt>
                  <c:pt idx="22">
                    <c:v>Мар.</c:v>
                  </c:pt>
                  <c:pt idx="23">
                    <c:v>Апр.</c:v>
                  </c:pt>
                  <c:pt idx="24">
                    <c:v>Май</c:v>
                  </c:pt>
                </c:lvl>
                <c:lvl>
                  <c:pt idx="0">
                    <c:v>2018</c:v>
                  </c:pt>
                  <c:pt idx="4">
                    <c:v>2019</c:v>
                  </c:pt>
                  <c:pt idx="8">
                    <c:v>2020</c:v>
                  </c:pt>
                  <c:pt idx="20">
                    <c:v>2021</c:v>
                  </c:pt>
                </c:lvl>
              </c:multiLvlStrCache>
              <c:extLst/>
            </c:multiLvlStrRef>
          </c:cat>
          <c:val>
            <c:numRef>
              <c:f>'Графики индекс'!$AI$10:$BF$10</c:f>
              <c:numCache>
                <c:formatCode>0.0%</c:formatCode>
                <c:ptCount val="24"/>
                <c:pt idx="0">
                  <c:v>2.6424402543413938E-2</c:v>
                </c:pt>
                <c:pt idx="1">
                  <c:v>2.3203922346975103E-2</c:v>
                </c:pt>
                <c:pt idx="2">
                  <c:v>2.0357180738676872E-2</c:v>
                </c:pt>
                <c:pt idx="3">
                  <c:v>2.461959200768149E-2</c:v>
                </c:pt>
                <c:pt idx="4">
                  <c:v>1.0425154580112395E-2</c:v>
                </c:pt>
                <c:pt idx="5">
                  <c:v>1.3824216686462609E-2</c:v>
                </c:pt>
                <c:pt idx="6">
                  <c:v>1.4929045865987645E-2</c:v>
                </c:pt>
                <c:pt idx="7">
                  <c:v>1.6095127753975369E-2</c:v>
                </c:pt>
                <c:pt idx="8">
                  <c:v>1.6E-2</c:v>
                </c:pt>
                <c:pt idx="9">
                  <c:v>2.7E-2</c:v>
                </c:pt>
                <c:pt idx="10">
                  <c:v>8.0000000000000002E-3</c:v>
                </c:pt>
                <c:pt idx="11">
                  <c:v>-0.12</c:v>
                </c:pt>
                <c:pt idx="12" formatCode="0.00%">
                  <c:v>-0.109</c:v>
                </c:pt>
                <c:pt idx="13" formatCode="0.00%">
                  <c:v>-6.4000000000000001E-2</c:v>
                </c:pt>
                <c:pt idx="14" formatCode="0.00%">
                  <c:v>-4.7E-2</c:v>
                </c:pt>
                <c:pt idx="15" formatCode="0.00%">
                  <c:v>-4.2999999999999997E-2</c:v>
                </c:pt>
                <c:pt idx="16" formatCode="0.00%">
                  <c:v>-3.6999999999999998E-2</c:v>
                </c:pt>
                <c:pt idx="17" formatCode="0.00%">
                  <c:v>-4.4999999999999998E-2</c:v>
                </c:pt>
                <c:pt idx="18" formatCode="0.00%">
                  <c:v>-3.6999999999999998E-2</c:v>
                </c:pt>
                <c:pt idx="19" formatCode="0.00%">
                  <c:v>2.0000000000000001E-4</c:v>
                </c:pt>
                <c:pt idx="20" formatCode="0.00%">
                  <c:v>-1.7999999999999999E-2</c:v>
                </c:pt>
                <c:pt idx="21" formatCode="0.00%">
                  <c:v>-2.5000000000000001E-2</c:v>
                </c:pt>
                <c:pt idx="22" formatCode="0.00%">
                  <c:v>8.0000000000000002E-3</c:v>
                </c:pt>
                <c:pt idx="23" formatCode="0.00%">
                  <c:v>0.107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12D8-43E2-8A85-B55E7C83D0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3546864"/>
        <c:axId val="533516688"/>
        <c:extLst/>
      </c:areaChart>
      <c:lineChart>
        <c:grouping val="standard"/>
        <c:varyColors val="0"/>
        <c:ser>
          <c:idx val="0"/>
          <c:order val="1"/>
          <c:tx>
            <c:v>Индекс RSBI кв.</c:v>
          </c:tx>
          <c:spPr>
            <a:ln w="19050">
              <a:solidFill>
                <a:srgbClr val="005EB8"/>
              </a:solidFill>
              <a:prstDash val="sysDash"/>
            </a:ln>
          </c:spPr>
          <c:marker>
            <c:symbol val="none"/>
          </c:marker>
          <c:cat>
            <c:multiLvlStrRef>
              <c:f>Index!$Q$5:$AO$6</c:f>
              <c:multiLvlStrCache>
                <c:ptCount val="25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Янв. </c:v>
                  </c:pt>
                  <c:pt idx="9">
                    <c:v>Фев.  </c:v>
                  </c:pt>
                  <c:pt idx="10">
                    <c:v>Мар.</c:v>
                  </c:pt>
                  <c:pt idx="11">
                    <c:v>Апр.</c:v>
                  </c:pt>
                  <c:pt idx="12">
                    <c:v>Май</c:v>
                  </c:pt>
                  <c:pt idx="13">
                    <c:v>Июн.</c:v>
                  </c:pt>
                  <c:pt idx="14">
                    <c:v>Июл.</c:v>
                  </c:pt>
                  <c:pt idx="15">
                    <c:v>Авг. </c:v>
                  </c:pt>
                  <c:pt idx="16">
                    <c:v>Сен. </c:v>
                  </c:pt>
                  <c:pt idx="17">
                    <c:v>Окт.</c:v>
                  </c:pt>
                  <c:pt idx="18">
                    <c:v>Ноя. </c:v>
                  </c:pt>
                  <c:pt idx="19">
                    <c:v>Дек. </c:v>
                  </c:pt>
                  <c:pt idx="20">
                    <c:v>Янв.</c:v>
                  </c:pt>
                  <c:pt idx="21">
                    <c:v>Фев.</c:v>
                  </c:pt>
                  <c:pt idx="22">
                    <c:v>Мар.</c:v>
                  </c:pt>
                  <c:pt idx="23">
                    <c:v>Апр.</c:v>
                  </c:pt>
                  <c:pt idx="24">
                    <c:v>Май</c:v>
                  </c:pt>
                </c:lvl>
                <c:lvl>
                  <c:pt idx="0">
                    <c:v>2018</c:v>
                  </c:pt>
                  <c:pt idx="4">
                    <c:v>2019</c:v>
                  </c:pt>
                  <c:pt idx="8">
                    <c:v>2020</c:v>
                  </c:pt>
                  <c:pt idx="20">
                    <c:v>2021</c:v>
                  </c:pt>
                </c:lvl>
              </c:multiLvlStrCache>
              <c:extLst/>
            </c:multiLvlStrRef>
          </c:cat>
          <c:val>
            <c:numRef>
              <c:f>Index!$Q$8:$AO$8</c:f>
              <c:numCache>
                <c:formatCode>0.0</c:formatCode>
                <c:ptCount val="25"/>
                <c:pt idx="0">
                  <c:v>53.2</c:v>
                </c:pt>
                <c:pt idx="1">
                  <c:v>52.3</c:v>
                </c:pt>
                <c:pt idx="2">
                  <c:v>48.5</c:v>
                </c:pt>
                <c:pt idx="3">
                  <c:v>47.1</c:v>
                </c:pt>
                <c:pt idx="4">
                  <c:v>51.994409595862898</c:v>
                </c:pt>
                <c:pt idx="5">
                  <c:v>52.0269701086956</c:v>
                </c:pt>
                <c:pt idx="6">
                  <c:v>50.920967030322501</c:v>
                </c:pt>
                <c:pt idx="7">
                  <c:v>49.9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1-12D8-43E2-8A85-B55E7C83D0AD}"/>
            </c:ext>
          </c:extLst>
        </c:ser>
        <c:ser>
          <c:idx val="1"/>
          <c:order val="2"/>
          <c:spPr>
            <a:ln w="9525">
              <a:solidFill>
                <a:schemeClr val="bg1">
                  <a:lumMod val="50000"/>
                </a:schemeClr>
              </a:solidFill>
              <a:prstDash val="dash"/>
            </a:ln>
          </c:spPr>
          <c:marker>
            <c:symbol val="none"/>
          </c:marker>
          <c:cat>
            <c:multiLvlStrRef>
              <c:f>Index!$Q$5:$AO$6</c:f>
              <c:multiLvlStrCache>
                <c:ptCount val="25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Янв. </c:v>
                  </c:pt>
                  <c:pt idx="9">
                    <c:v>Фев.  </c:v>
                  </c:pt>
                  <c:pt idx="10">
                    <c:v>Мар.</c:v>
                  </c:pt>
                  <c:pt idx="11">
                    <c:v>Апр.</c:v>
                  </c:pt>
                  <c:pt idx="12">
                    <c:v>Май</c:v>
                  </c:pt>
                  <c:pt idx="13">
                    <c:v>Июн.</c:v>
                  </c:pt>
                  <c:pt idx="14">
                    <c:v>Июл.</c:v>
                  </c:pt>
                  <c:pt idx="15">
                    <c:v>Авг. </c:v>
                  </c:pt>
                  <c:pt idx="16">
                    <c:v>Сен. </c:v>
                  </c:pt>
                  <c:pt idx="17">
                    <c:v>Окт.</c:v>
                  </c:pt>
                  <c:pt idx="18">
                    <c:v>Ноя. </c:v>
                  </c:pt>
                  <c:pt idx="19">
                    <c:v>Дек. </c:v>
                  </c:pt>
                  <c:pt idx="20">
                    <c:v>Янв.</c:v>
                  </c:pt>
                  <c:pt idx="21">
                    <c:v>Фев.</c:v>
                  </c:pt>
                  <c:pt idx="22">
                    <c:v>Мар.</c:v>
                  </c:pt>
                  <c:pt idx="23">
                    <c:v>Апр.</c:v>
                  </c:pt>
                  <c:pt idx="24">
                    <c:v>Май</c:v>
                  </c:pt>
                </c:lvl>
                <c:lvl>
                  <c:pt idx="0">
                    <c:v>2018</c:v>
                  </c:pt>
                  <c:pt idx="4">
                    <c:v>2019</c:v>
                  </c:pt>
                  <c:pt idx="8">
                    <c:v>2020</c:v>
                  </c:pt>
                  <c:pt idx="20">
                    <c:v>2021</c:v>
                  </c:pt>
                </c:lvl>
              </c:multiLvlStrCache>
              <c:extLst/>
            </c:multiLvlStrRef>
          </c:cat>
          <c:val>
            <c:numRef>
              <c:f>Index!$Q$2:$AO$2</c:f>
              <c:numCache>
                <c:formatCode>0.0</c:formatCode>
                <c:ptCount val="25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  <c:pt idx="17">
                  <c:v>50</c:v>
                </c:pt>
                <c:pt idx="18">
                  <c:v>50</c:v>
                </c:pt>
                <c:pt idx="19">
                  <c:v>50</c:v>
                </c:pt>
                <c:pt idx="20">
                  <c:v>50</c:v>
                </c:pt>
                <c:pt idx="21">
                  <c:v>50</c:v>
                </c:pt>
                <c:pt idx="22">
                  <c:v>50</c:v>
                </c:pt>
                <c:pt idx="23">
                  <c:v>50</c:v>
                </c:pt>
                <c:pt idx="24">
                  <c:v>50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2-12D8-43E2-8A85-B55E7C83D0AD}"/>
            </c:ext>
          </c:extLst>
        </c:ser>
        <c:ser>
          <c:idx val="5"/>
          <c:order val="3"/>
          <c:tx>
            <c:v>Индекс RSBI мес. </c:v>
          </c:tx>
          <c:spPr>
            <a:ln w="19050">
              <a:solidFill>
                <a:srgbClr val="005EB8"/>
              </a:solidFill>
              <a:prstDash val="solid"/>
            </a:ln>
          </c:spPr>
          <c:marker>
            <c:symbol val="none"/>
          </c:marker>
          <c:dLbls>
            <c:dLbl>
              <c:idx val="11"/>
              <c:layout>
                <c:manualLayout>
                  <c:x val="-2.0233569855744291E-2"/>
                  <c:y val="-3.8793577885753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D8-43E2-8A85-B55E7C83D0A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Index!$Q$5:$AO$6</c:f>
              <c:multiLvlStrCache>
                <c:ptCount val="25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Янв. </c:v>
                  </c:pt>
                  <c:pt idx="9">
                    <c:v>Фев.  </c:v>
                  </c:pt>
                  <c:pt idx="10">
                    <c:v>Мар.</c:v>
                  </c:pt>
                  <c:pt idx="11">
                    <c:v>Апр.</c:v>
                  </c:pt>
                  <c:pt idx="12">
                    <c:v>Май</c:v>
                  </c:pt>
                  <c:pt idx="13">
                    <c:v>Июн.</c:v>
                  </c:pt>
                  <c:pt idx="14">
                    <c:v>Июл.</c:v>
                  </c:pt>
                  <c:pt idx="15">
                    <c:v>Авг. </c:v>
                  </c:pt>
                  <c:pt idx="16">
                    <c:v>Сен. </c:v>
                  </c:pt>
                  <c:pt idx="17">
                    <c:v>Окт.</c:v>
                  </c:pt>
                  <c:pt idx="18">
                    <c:v>Ноя. </c:v>
                  </c:pt>
                  <c:pt idx="19">
                    <c:v>Дек. </c:v>
                  </c:pt>
                  <c:pt idx="20">
                    <c:v>Янв.</c:v>
                  </c:pt>
                  <c:pt idx="21">
                    <c:v>Фев.</c:v>
                  </c:pt>
                  <c:pt idx="22">
                    <c:v>Мар.</c:v>
                  </c:pt>
                  <c:pt idx="23">
                    <c:v>Апр.</c:v>
                  </c:pt>
                  <c:pt idx="24">
                    <c:v>Май</c:v>
                  </c:pt>
                </c:lvl>
                <c:lvl>
                  <c:pt idx="0">
                    <c:v>2018</c:v>
                  </c:pt>
                  <c:pt idx="4">
                    <c:v>2019</c:v>
                  </c:pt>
                  <c:pt idx="8">
                    <c:v>2020</c:v>
                  </c:pt>
                  <c:pt idx="20">
                    <c:v>2021</c:v>
                  </c:pt>
                </c:lvl>
              </c:multiLvlStrCache>
              <c:extLst/>
            </c:multiLvlStrRef>
          </c:cat>
          <c:val>
            <c:numRef>
              <c:f>Index!$Q$9:$AO$9</c:f>
              <c:numCache>
                <c:formatCode>General</c:formatCode>
                <c:ptCount val="25"/>
                <c:pt idx="7" formatCode="0.0">
                  <c:v>49.9</c:v>
                </c:pt>
                <c:pt idx="8" formatCode="0.0">
                  <c:v>51.4</c:v>
                </c:pt>
                <c:pt idx="9" formatCode="0.0">
                  <c:v>49.6</c:v>
                </c:pt>
                <c:pt idx="10" formatCode="0.0">
                  <c:v>45</c:v>
                </c:pt>
                <c:pt idx="11" formatCode="0.0">
                  <c:v>38.5</c:v>
                </c:pt>
                <c:pt idx="12" formatCode="0.0">
                  <c:v>41.9</c:v>
                </c:pt>
                <c:pt idx="13">
                  <c:v>45</c:v>
                </c:pt>
                <c:pt idx="14">
                  <c:v>44.2</c:v>
                </c:pt>
                <c:pt idx="15">
                  <c:v>47</c:v>
                </c:pt>
                <c:pt idx="16" formatCode="0.0">
                  <c:v>46.6</c:v>
                </c:pt>
                <c:pt idx="17">
                  <c:v>47.5</c:v>
                </c:pt>
                <c:pt idx="18">
                  <c:v>46.1</c:v>
                </c:pt>
                <c:pt idx="19">
                  <c:v>46.5</c:v>
                </c:pt>
                <c:pt idx="20">
                  <c:v>49.3</c:v>
                </c:pt>
                <c:pt idx="21">
                  <c:v>51.6</c:v>
                </c:pt>
                <c:pt idx="22">
                  <c:v>52.2</c:v>
                </c:pt>
                <c:pt idx="23">
                  <c:v>52.6</c:v>
                </c:pt>
                <c:pt idx="24">
                  <c:v>54.6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4-12D8-43E2-8A85-B55E7C83D0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9743872"/>
        <c:axId val="183898112"/>
      </c:lineChart>
      <c:catAx>
        <c:axId val="3397438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8389811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83898112"/>
        <c:scaling>
          <c:orientation val="minMax"/>
          <c:max val="65"/>
          <c:min val="35"/>
        </c:scaling>
        <c:delete val="0"/>
        <c:axPos val="l"/>
        <c:numFmt formatCode="0.0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339743872"/>
        <c:crosses val="autoZero"/>
        <c:crossBetween val="between"/>
        <c:majorUnit val="50"/>
      </c:valAx>
      <c:valAx>
        <c:axId val="533516688"/>
        <c:scaling>
          <c:orientation val="minMax"/>
          <c:max val="0.12000000000000001"/>
          <c:min val="-0.12000000000000001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>
                <a:noFill/>
              </a:defRPr>
            </a:pPr>
            <a:endParaRPr lang="ru-RU"/>
          </a:p>
        </c:txPr>
        <c:crossAx val="533546864"/>
        <c:crosses val="max"/>
        <c:crossBetween val="between"/>
      </c:valAx>
      <c:catAx>
        <c:axId val="5335468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33516688"/>
        <c:crosses val="autoZero"/>
        <c:auto val="0"/>
        <c:lblAlgn val="ctr"/>
        <c:lblOffset val="100"/>
        <c:noMultiLvlLbl val="0"/>
      </c:catAx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7.6255716997567391E-2"/>
          <c:y val="0.11225668799713735"/>
          <c:w val="0.92374421237819115"/>
          <c:h val="0.12481869518376319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Century Gothic" pitchFamily="34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97222629779973"/>
          <c:y val="0.13447860511212034"/>
          <c:w val="0.83242220570319436"/>
          <c:h val="0.58108601340948285"/>
        </c:manualLayout>
      </c:layout>
      <c:lineChart>
        <c:grouping val="standard"/>
        <c:varyColors val="0"/>
        <c:ser>
          <c:idx val="1"/>
          <c:order val="0"/>
          <c:spPr>
            <a:ln w="9525">
              <a:solidFill>
                <a:schemeClr val="bg1">
                  <a:lumMod val="50000"/>
                </a:schemeClr>
              </a:solidFill>
              <a:prstDash val="dash"/>
            </a:ln>
          </c:spPr>
          <c:marker>
            <c:symbol val="none"/>
          </c:marker>
          <c:cat>
            <c:multiLvlStrRef>
              <c:f>Index!$Y$3:$AO$4</c:f>
              <c:multiLvlStrCache>
                <c:ptCount val="17"/>
                <c:lvl>
                  <c:pt idx="0">
                    <c:v>Янв. </c:v>
                  </c:pt>
                  <c:pt idx="1">
                    <c:v>Фев.  </c:v>
                  </c:pt>
                  <c:pt idx="2">
                    <c:v>Мар.</c:v>
                  </c:pt>
                  <c:pt idx="3">
                    <c:v>Апр.</c:v>
                  </c:pt>
                  <c:pt idx="4">
                    <c:v>Май</c:v>
                  </c:pt>
                  <c:pt idx="5">
                    <c:v>Июн.</c:v>
                  </c:pt>
                  <c:pt idx="6">
                    <c:v>Июл.</c:v>
                  </c:pt>
                  <c:pt idx="7">
                    <c:v>Авг. </c:v>
                  </c:pt>
                  <c:pt idx="8">
                    <c:v>Сен. </c:v>
                  </c:pt>
                  <c:pt idx="9">
                    <c:v>Окт.</c:v>
                  </c:pt>
                  <c:pt idx="10">
                    <c:v>Ноя. </c:v>
                  </c:pt>
                  <c:pt idx="11">
                    <c:v>Дек. </c:v>
                  </c:pt>
                  <c:pt idx="12">
                    <c:v>Янв.</c:v>
                  </c:pt>
                  <c:pt idx="13">
                    <c:v>Фев.</c:v>
                  </c:pt>
                  <c:pt idx="14">
                    <c:v>Мар.</c:v>
                  </c:pt>
                  <c:pt idx="15">
                    <c:v>Апр.</c:v>
                  </c:pt>
                  <c:pt idx="16">
                    <c:v>Май</c:v>
                  </c:pt>
                </c:lvl>
                <c:lvl>
                  <c:pt idx="0">
                    <c:v>2020</c:v>
                  </c:pt>
                  <c:pt idx="11">
                    <c:v>2021</c:v>
                  </c:pt>
                </c:lvl>
              </c:multiLvlStrCache>
            </c:multiLvlStrRef>
          </c:cat>
          <c:val>
            <c:numRef>
              <c:f>Index!$Y$2:$AO$2</c:f>
              <c:numCache>
                <c:formatCode>0.0</c:formatCode>
                <c:ptCount val="17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4D-423C-995A-06F3DE1679A1}"/>
            </c:ext>
          </c:extLst>
        </c:ser>
        <c:ser>
          <c:idx val="2"/>
          <c:order val="1"/>
          <c:tx>
            <c:strRef>
              <c:f>Index!$B$12</c:f>
              <c:strCache>
                <c:ptCount val="1"/>
                <c:pt idx="0">
                  <c:v>Кадры</c:v>
                </c:pt>
              </c:strCache>
            </c:strRef>
          </c:tx>
          <c:spPr>
            <a:ln w="19050">
              <a:solidFill>
                <a:srgbClr val="005EB8"/>
              </a:solidFill>
              <a:prstDash val="solid"/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Index!$Y$3:$AO$4</c:f>
              <c:multiLvlStrCache>
                <c:ptCount val="17"/>
                <c:lvl>
                  <c:pt idx="0">
                    <c:v>Янв. </c:v>
                  </c:pt>
                  <c:pt idx="1">
                    <c:v>Фев.  </c:v>
                  </c:pt>
                  <c:pt idx="2">
                    <c:v>Мар.</c:v>
                  </c:pt>
                  <c:pt idx="3">
                    <c:v>Апр.</c:v>
                  </c:pt>
                  <c:pt idx="4">
                    <c:v>Май</c:v>
                  </c:pt>
                  <c:pt idx="5">
                    <c:v>Июн.</c:v>
                  </c:pt>
                  <c:pt idx="6">
                    <c:v>Июл.</c:v>
                  </c:pt>
                  <c:pt idx="7">
                    <c:v>Авг. </c:v>
                  </c:pt>
                  <c:pt idx="8">
                    <c:v>Сен. </c:v>
                  </c:pt>
                  <c:pt idx="9">
                    <c:v>Окт.</c:v>
                  </c:pt>
                  <c:pt idx="10">
                    <c:v>Ноя. </c:v>
                  </c:pt>
                  <c:pt idx="11">
                    <c:v>Дек. </c:v>
                  </c:pt>
                  <c:pt idx="12">
                    <c:v>Янв.</c:v>
                  </c:pt>
                  <c:pt idx="13">
                    <c:v>Фев.</c:v>
                  </c:pt>
                  <c:pt idx="14">
                    <c:v>Мар.</c:v>
                  </c:pt>
                  <c:pt idx="15">
                    <c:v>Апр.</c:v>
                  </c:pt>
                  <c:pt idx="16">
                    <c:v>Май</c:v>
                  </c:pt>
                </c:lvl>
                <c:lvl>
                  <c:pt idx="0">
                    <c:v>2020</c:v>
                  </c:pt>
                  <c:pt idx="11">
                    <c:v>2021</c:v>
                  </c:pt>
                </c:lvl>
              </c:multiLvlStrCache>
            </c:multiLvlStrRef>
          </c:cat>
          <c:val>
            <c:numRef>
              <c:f>Index!$Y$13:$AO$13</c:f>
              <c:numCache>
                <c:formatCode>0.0</c:formatCode>
                <c:ptCount val="17"/>
                <c:pt idx="0">
                  <c:v>53.7</c:v>
                </c:pt>
                <c:pt idx="1">
                  <c:v>48.4</c:v>
                </c:pt>
                <c:pt idx="2">
                  <c:v>46.8</c:v>
                </c:pt>
                <c:pt idx="3">
                  <c:v>37.4</c:v>
                </c:pt>
                <c:pt idx="4" formatCode="General">
                  <c:v>41</c:v>
                </c:pt>
                <c:pt idx="5">
                  <c:v>48.6</c:v>
                </c:pt>
                <c:pt idx="6" formatCode="General">
                  <c:v>48.6</c:v>
                </c:pt>
                <c:pt idx="7">
                  <c:v>49.4</c:v>
                </c:pt>
                <c:pt idx="8">
                  <c:v>48.8</c:v>
                </c:pt>
                <c:pt idx="9">
                  <c:v>50.1</c:v>
                </c:pt>
                <c:pt idx="10">
                  <c:v>48</c:v>
                </c:pt>
                <c:pt idx="11">
                  <c:v>48.2</c:v>
                </c:pt>
                <c:pt idx="12">
                  <c:v>50</c:v>
                </c:pt>
                <c:pt idx="13">
                  <c:v>51.4</c:v>
                </c:pt>
                <c:pt idx="14">
                  <c:v>53.5</c:v>
                </c:pt>
                <c:pt idx="15">
                  <c:v>52.5</c:v>
                </c:pt>
                <c:pt idx="16">
                  <c:v>54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3B4D-423C-995A-06F3DE1679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4436608"/>
        <c:axId val="250596352"/>
        <c:extLst/>
      </c:lineChart>
      <c:catAx>
        <c:axId val="184436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250596352"/>
        <c:crosses val="autoZero"/>
        <c:auto val="1"/>
        <c:lblAlgn val="ctr"/>
        <c:lblOffset val="100"/>
        <c:tickMarkSkip val="2"/>
        <c:noMultiLvlLbl val="0"/>
      </c:catAx>
      <c:valAx>
        <c:axId val="250596352"/>
        <c:scaling>
          <c:orientation val="minMax"/>
          <c:max val="65"/>
          <c:min val="35"/>
        </c:scaling>
        <c:delete val="0"/>
        <c:axPos val="l"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84436608"/>
        <c:crosses val="autoZero"/>
        <c:crossBetween val="between"/>
        <c:majorUnit val="50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Century Gothic" pitchFamily="34" charset="0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82636313488347"/>
          <c:y val="8.5405057476273222E-2"/>
          <c:w val="0.84455095637803068"/>
          <c:h val="0.63138126709539089"/>
        </c:manualLayout>
      </c:layout>
      <c:lineChart>
        <c:grouping val="standard"/>
        <c:varyColors val="0"/>
        <c:ser>
          <c:idx val="1"/>
          <c:order val="0"/>
          <c:spPr>
            <a:ln w="9525">
              <a:solidFill>
                <a:schemeClr val="bg1">
                  <a:lumMod val="50000"/>
                </a:schemeClr>
              </a:solidFill>
              <a:prstDash val="dash"/>
            </a:ln>
          </c:spPr>
          <c:marker>
            <c:symbol val="none"/>
          </c:marker>
          <c:cat>
            <c:multiLvlStrRef>
              <c:f>Index!$Y$3:$AO$4</c:f>
              <c:multiLvlStrCache>
                <c:ptCount val="17"/>
                <c:lvl>
                  <c:pt idx="0">
                    <c:v>Янв. </c:v>
                  </c:pt>
                  <c:pt idx="1">
                    <c:v>Фев.  </c:v>
                  </c:pt>
                  <c:pt idx="2">
                    <c:v>Мар.</c:v>
                  </c:pt>
                  <c:pt idx="3">
                    <c:v>Апр.</c:v>
                  </c:pt>
                  <c:pt idx="4">
                    <c:v>Май</c:v>
                  </c:pt>
                  <c:pt idx="5">
                    <c:v>Июн.</c:v>
                  </c:pt>
                  <c:pt idx="6">
                    <c:v>Июл.</c:v>
                  </c:pt>
                  <c:pt idx="7">
                    <c:v>Авг. </c:v>
                  </c:pt>
                  <c:pt idx="8">
                    <c:v>Сен. </c:v>
                  </c:pt>
                  <c:pt idx="9">
                    <c:v>Окт.</c:v>
                  </c:pt>
                  <c:pt idx="10">
                    <c:v>Ноя. </c:v>
                  </c:pt>
                  <c:pt idx="11">
                    <c:v>Дек. </c:v>
                  </c:pt>
                  <c:pt idx="12">
                    <c:v>Янв.</c:v>
                  </c:pt>
                  <c:pt idx="13">
                    <c:v>Фев.</c:v>
                  </c:pt>
                  <c:pt idx="14">
                    <c:v>Мар.</c:v>
                  </c:pt>
                  <c:pt idx="15">
                    <c:v>Апр.</c:v>
                  </c:pt>
                  <c:pt idx="16">
                    <c:v>Май</c:v>
                  </c:pt>
                </c:lvl>
                <c:lvl>
                  <c:pt idx="0">
                    <c:v>2020</c:v>
                  </c:pt>
                  <c:pt idx="11">
                    <c:v>2021</c:v>
                  </c:pt>
                </c:lvl>
              </c:multiLvlStrCache>
            </c:multiLvlStrRef>
          </c:cat>
          <c:val>
            <c:numRef>
              <c:f>Index!$Y$2:$AO$2</c:f>
              <c:numCache>
                <c:formatCode>0.0</c:formatCode>
                <c:ptCount val="17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E0-420D-AA12-23FD9B58E119}"/>
            </c:ext>
          </c:extLst>
        </c:ser>
        <c:ser>
          <c:idx val="5"/>
          <c:order val="1"/>
          <c:tx>
            <c:strRef>
              <c:f>Index!$B$10</c:f>
              <c:strCache>
                <c:ptCount val="1"/>
                <c:pt idx="0">
                  <c:v>Продажи</c:v>
                </c:pt>
              </c:strCache>
            </c:strRef>
          </c:tx>
          <c:spPr>
            <a:ln w="19050">
              <a:solidFill>
                <a:srgbClr val="005EB8"/>
              </a:solidFill>
              <a:prstDash val="solid"/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Index!$Y$3:$AO$4</c:f>
              <c:multiLvlStrCache>
                <c:ptCount val="17"/>
                <c:lvl>
                  <c:pt idx="0">
                    <c:v>Янв. </c:v>
                  </c:pt>
                  <c:pt idx="1">
                    <c:v>Фев.  </c:v>
                  </c:pt>
                  <c:pt idx="2">
                    <c:v>Мар.</c:v>
                  </c:pt>
                  <c:pt idx="3">
                    <c:v>Апр.</c:v>
                  </c:pt>
                  <c:pt idx="4">
                    <c:v>Май</c:v>
                  </c:pt>
                  <c:pt idx="5">
                    <c:v>Июн.</c:v>
                  </c:pt>
                  <c:pt idx="6">
                    <c:v>Июл.</c:v>
                  </c:pt>
                  <c:pt idx="7">
                    <c:v>Авг. </c:v>
                  </c:pt>
                  <c:pt idx="8">
                    <c:v>Сен. </c:v>
                  </c:pt>
                  <c:pt idx="9">
                    <c:v>Окт.</c:v>
                  </c:pt>
                  <c:pt idx="10">
                    <c:v>Ноя. </c:v>
                  </c:pt>
                  <c:pt idx="11">
                    <c:v>Дек. </c:v>
                  </c:pt>
                  <c:pt idx="12">
                    <c:v>Янв.</c:v>
                  </c:pt>
                  <c:pt idx="13">
                    <c:v>Фев.</c:v>
                  </c:pt>
                  <c:pt idx="14">
                    <c:v>Мар.</c:v>
                  </c:pt>
                  <c:pt idx="15">
                    <c:v>Апр.</c:v>
                  </c:pt>
                  <c:pt idx="16">
                    <c:v>Май</c:v>
                  </c:pt>
                </c:lvl>
                <c:lvl>
                  <c:pt idx="0">
                    <c:v>2020</c:v>
                  </c:pt>
                  <c:pt idx="11">
                    <c:v>2021</c:v>
                  </c:pt>
                </c:lvl>
              </c:multiLvlStrCache>
            </c:multiLvlStrRef>
          </c:cat>
          <c:val>
            <c:numRef>
              <c:f>Index!$Y$11:$AO$11</c:f>
              <c:numCache>
                <c:formatCode>0.0</c:formatCode>
                <c:ptCount val="17"/>
                <c:pt idx="0">
                  <c:v>43.5</c:v>
                </c:pt>
                <c:pt idx="1">
                  <c:v>42.7</c:v>
                </c:pt>
                <c:pt idx="2">
                  <c:v>30.6</c:v>
                </c:pt>
                <c:pt idx="3">
                  <c:v>22.2</c:v>
                </c:pt>
                <c:pt idx="4" formatCode="General">
                  <c:v>28.2</c:v>
                </c:pt>
                <c:pt idx="5">
                  <c:v>34.6</c:v>
                </c:pt>
                <c:pt idx="6" formatCode="General">
                  <c:v>33.799999999999997</c:v>
                </c:pt>
                <c:pt idx="7">
                  <c:v>36.299999999999997</c:v>
                </c:pt>
                <c:pt idx="8">
                  <c:v>37.5</c:v>
                </c:pt>
                <c:pt idx="9">
                  <c:v>35.6</c:v>
                </c:pt>
                <c:pt idx="10">
                  <c:v>31.3</c:v>
                </c:pt>
                <c:pt idx="11">
                  <c:v>31</c:v>
                </c:pt>
                <c:pt idx="12">
                  <c:v>38.700000000000003</c:v>
                </c:pt>
                <c:pt idx="13">
                  <c:v>41.1</c:v>
                </c:pt>
                <c:pt idx="14">
                  <c:v>44.5</c:v>
                </c:pt>
                <c:pt idx="15">
                  <c:v>46.7</c:v>
                </c:pt>
                <c:pt idx="16">
                  <c:v>50.5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F1E0-420D-AA12-23FD9B58E1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6520832"/>
        <c:axId val="266522624"/>
        <c:extLst/>
      </c:lineChart>
      <c:catAx>
        <c:axId val="2665208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266522624"/>
        <c:crosses val="autoZero"/>
        <c:auto val="1"/>
        <c:lblAlgn val="ctr"/>
        <c:lblOffset val="100"/>
        <c:tickLblSkip val="1"/>
        <c:tickMarkSkip val="2"/>
        <c:noMultiLvlLbl val="0"/>
      </c:catAx>
      <c:valAx>
        <c:axId val="266522624"/>
        <c:scaling>
          <c:orientation val="minMax"/>
          <c:max val="70"/>
          <c:min val="20"/>
        </c:scaling>
        <c:delete val="0"/>
        <c:axPos val="l"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66520832"/>
        <c:crosses val="autoZero"/>
        <c:crossBetween val="between"/>
        <c:majorUnit val="50"/>
      </c:valAx>
      <c:spPr>
        <a:noFill/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Century Gothic" pitchFamily="34" charset="0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17948180468239"/>
          <c:y val="7.3779212838962493E-2"/>
          <c:w val="0.83990932602366353"/>
          <c:h val="0.61492765819423079"/>
        </c:manualLayout>
      </c:layout>
      <c:lineChart>
        <c:grouping val="standard"/>
        <c:varyColors val="0"/>
        <c:ser>
          <c:idx val="1"/>
          <c:order val="0"/>
          <c:spPr>
            <a:ln w="9525">
              <a:solidFill>
                <a:schemeClr val="bg1">
                  <a:lumMod val="50000"/>
                </a:schemeClr>
              </a:solidFill>
              <a:prstDash val="dash"/>
            </a:ln>
          </c:spPr>
          <c:marker>
            <c:symbol val="none"/>
          </c:marker>
          <c:cat>
            <c:multiLvlStrRef>
              <c:f>Index!$Y$3:$AO$4</c:f>
              <c:multiLvlStrCache>
                <c:ptCount val="17"/>
                <c:lvl>
                  <c:pt idx="0">
                    <c:v>Янв. </c:v>
                  </c:pt>
                  <c:pt idx="1">
                    <c:v>Фев.  </c:v>
                  </c:pt>
                  <c:pt idx="2">
                    <c:v>Мар.</c:v>
                  </c:pt>
                  <c:pt idx="3">
                    <c:v>Апр.</c:v>
                  </c:pt>
                  <c:pt idx="4">
                    <c:v>Май</c:v>
                  </c:pt>
                  <c:pt idx="5">
                    <c:v>Июн.</c:v>
                  </c:pt>
                  <c:pt idx="6">
                    <c:v>Июл.</c:v>
                  </c:pt>
                  <c:pt idx="7">
                    <c:v>Авг. </c:v>
                  </c:pt>
                  <c:pt idx="8">
                    <c:v>Сен. </c:v>
                  </c:pt>
                  <c:pt idx="9">
                    <c:v>Окт.</c:v>
                  </c:pt>
                  <c:pt idx="10">
                    <c:v>Ноя. </c:v>
                  </c:pt>
                  <c:pt idx="11">
                    <c:v>Дек. </c:v>
                  </c:pt>
                  <c:pt idx="12">
                    <c:v>Янв.</c:v>
                  </c:pt>
                  <c:pt idx="13">
                    <c:v>Фев.</c:v>
                  </c:pt>
                  <c:pt idx="14">
                    <c:v>Мар.</c:v>
                  </c:pt>
                  <c:pt idx="15">
                    <c:v>Апр.</c:v>
                  </c:pt>
                  <c:pt idx="16">
                    <c:v>Май</c:v>
                  </c:pt>
                </c:lvl>
                <c:lvl>
                  <c:pt idx="0">
                    <c:v>2020</c:v>
                  </c:pt>
                  <c:pt idx="11">
                    <c:v>2021</c:v>
                  </c:pt>
                </c:lvl>
              </c:multiLvlStrCache>
            </c:multiLvlStrRef>
          </c:cat>
          <c:val>
            <c:numRef>
              <c:f>Index!$Y$2:$AO$2</c:f>
              <c:numCache>
                <c:formatCode>0.0</c:formatCode>
                <c:ptCount val="17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BD-4DCA-80B3-1F6549BF33E5}"/>
            </c:ext>
          </c:extLst>
        </c:ser>
        <c:ser>
          <c:idx val="2"/>
          <c:order val="1"/>
          <c:tx>
            <c:strRef>
              <c:f>Index!$B$14</c:f>
              <c:strCache>
                <c:ptCount val="1"/>
                <c:pt idx="0">
                  <c:v>Кредиты</c:v>
                </c:pt>
              </c:strCache>
            </c:strRef>
          </c:tx>
          <c:spPr>
            <a:ln w="19050">
              <a:solidFill>
                <a:srgbClr val="005EB8"/>
              </a:solidFill>
              <a:prstDash val="solid"/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Index!$Y$3:$AO$4</c:f>
              <c:multiLvlStrCache>
                <c:ptCount val="17"/>
                <c:lvl>
                  <c:pt idx="0">
                    <c:v>Янв. </c:v>
                  </c:pt>
                  <c:pt idx="1">
                    <c:v>Фев.  </c:v>
                  </c:pt>
                  <c:pt idx="2">
                    <c:v>Мар.</c:v>
                  </c:pt>
                  <c:pt idx="3">
                    <c:v>Апр.</c:v>
                  </c:pt>
                  <c:pt idx="4">
                    <c:v>Май</c:v>
                  </c:pt>
                  <c:pt idx="5">
                    <c:v>Июн.</c:v>
                  </c:pt>
                  <c:pt idx="6">
                    <c:v>Июл.</c:v>
                  </c:pt>
                  <c:pt idx="7">
                    <c:v>Авг. </c:v>
                  </c:pt>
                  <c:pt idx="8">
                    <c:v>Сен. </c:v>
                  </c:pt>
                  <c:pt idx="9">
                    <c:v>Окт.</c:v>
                  </c:pt>
                  <c:pt idx="10">
                    <c:v>Ноя. </c:v>
                  </c:pt>
                  <c:pt idx="11">
                    <c:v>Дек. </c:v>
                  </c:pt>
                  <c:pt idx="12">
                    <c:v>Янв.</c:v>
                  </c:pt>
                  <c:pt idx="13">
                    <c:v>Фев.</c:v>
                  </c:pt>
                  <c:pt idx="14">
                    <c:v>Мар.</c:v>
                  </c:pt>
                  <c:pt idx="15">
                    <c:v>Апр.</c:v>
                  </c:pt>
                  <c:pt idx="16">
                    <c:v>Май</c:v>
                  </c:pt>
                </c:lvl>
                <c:lvl>
                  <c:pt idx="0">
                    <c:v>2020</c:v>
                  </c:pt>
                  <c:pt idx="11">
                    <c:v>2021</c:v>
                  </c:pt>
                </c:lvl>
              </c:multiLvlStrCache>
            </c:multiLvlStrRef>
          </c:cat>
          <c:val>
            <c:numRef>
              <c:f>Index!$Y$15:$AO$15</c:f>
              <c:numCache>
                <c:formatCode>0.0</c:formatCode>
                <c:ptCount val="17"/>
                <c:pt idx="0">
                  <c:v>54.1</c:v>
                </c:pt>
                <c:pt idx="1">
                  <c:v>53.6</c:v>
                </c:pt>
                <c:pt idx="2">
                  <c:v>54.3</c:v>
                </c:pt>
                <c:pt idx="3">
                  <c:v>52.8</c:v>
                </c:pt>
                <c:pt idx="4" formatCode="General">
                  <c:v>55.3</c:v>
                </c:pt>
                <c:pt idx="5">
                  <c:v>50.3</c:v>
                </c:pt>
                <c:pt idx="6" formatCode="General">
                  <c:v>47.7</c:v>
                </c:pt>
                <c:pt idx="7">
                  <c:v>50.6</c:v>
                </c:pt>
                <c:pt idx="8">
                  <c:v>51.5</c:v>
                </c:pt>
                <c:pt idx="9">
                  <c:v>52.1</c:v>
                </c:pt>
                <c:pt idx="10">
                  <c:v>56</c:v>
                </c:pt>
                <c:pt idx="11">
                  <c:v>55.5</c:v>
                </c:pt>
                <c:pt idx="12">
                  <c:v>55.7</c:v>
                </c:pt>
                <c:pt idx="13">
                  <c:v>58.3</c:v>
                </c:pt>
                <c:pt idx="14">
                  <c:v>54.8</c:v>
                </c:pt>
                <c:pt idx="15">
                  <c:v>56.3</c:v>
                </c:pt>
                <c:pt idx="16">
                  <c:v>55.5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C4BD-4DCA-80B3-1F6549BF33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3930880"/>
        <c:axId val="184796672"/>
        <c:extLst/>
      </c:lineChart>
      <c:catAx>
        <c:axId val="1839308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84796672"/>
        <c:crosses val="autoZero"/>
        <c:auto val="1"/>
        <c:lblAlgn val="ctr"/>
        <c:lblOffset val="100"/>
        <c:tickMarkSkip val="2"/>
        <c:noMultiLvlLbl val="0"/>
      </c:catAx>
      <c:valAx>
        <c:axId val="184796672"/>
        <c:scaling>
          <c:orientation val="minMax"/>
          <c:max val="60"/>
          <c:min val="40"/>
        </c:scaling>
        <c:delete val="0"/>
        <c:axPos val="l"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83930880"/>
        <c:crosses val="autoZero"/>
        <c:crossBetween val="between"/>
        <c:majorUnit val="50"/>
      </c:valAx>
      <c:spPr>
        <a:noFill/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Century Gothic" pitchFamily="34" charset="0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46206613867039"/>
          <c:y val="8.3269845901143308E-2"/>
          <c:w val="0.84074041489144691"/>
          <c:h val="0.59694747951171168"/>
        </c:manualLayout>
      </c:layout>
      <c:lineChart>
        <c:grouping val="standard"/>
        <c:varyColors val="0"/>
        <c:ser>
          <c:idx val="2"/>
          <c:order val="0"/>
          <c:spPr>
            <a:ln w="9525">
              <a:solidFill>
                <a:schemeClr val="bg1">
                  <a:lumMod val="50000"/>
                </a:schemeClr>
              </a:solidFill>
              <a:prstDash val="dash"/>
            </a:ln>
          </c:spPr>
          <c:marker>
            <c:symbol val="none"/>
          </c:marker>
          <c:cat>
            <c:multiLvlStrRef>
              <c:f>Index!$Y$3:$AO$4</c:f>
              <c:multiLvlStrCache>
                <c:ptCount val="17"/>
                <c:lvl>
                  <c:pt idx="0">
                    <c:v>Янв. </c:v>
                  </c:pt>
                  <c:pt idx="1">
                    <c:v>Фев.  </c:v>
                  </c:pt>
                  <c:pt idx="2">
                    <c:v>Мар.</c:v>
                  </c:pt>
                  <c:pt idx="3">
                    <c:v>Апр.</c:v>
                  </c:pt>
                  <c:pt idx="4">
                    <c:v>Май</c:v>
                  </c:pt>
                  <c:pt idx="5">
                    <c:v>Июн.</c:v>
                  </c:pt>
                  <c:pt idx="6">
                    <c:v>Июл.</c:v>
                  </c:pt>
                  <c:pt idx="7">
                    <c:v>Авг. </c:v>
                  </c:pt>
                  <c:pt idx="8">
                    <c:v>Сен. </c:v>
                  </c:pt>
                  <c:pt idx="9">
                    <c:v>Окт.</c:v>
                  </c:pt>
                  <c:pt idx="10">
                    <c:v>Ноя. </c:v>
                  </c:pt>
                  <c:pt idx="11">
                    <c:v>Дек. </c:v>
                  </c:pt>
                  <c:pt idx="12">
                    <c:v>Янв.</c:v>
                  </c:pt>
                  <c:pt idx="13">
                    <c:v>Фев.</c:v>
                  </c:pt>
                  <c:pt idx="14">
                    <c:v>Мар.</c:v>
                  </c:pt>
                  <c:pt idx="15">
                    <c:v>Апр.</c:v>
                  </c:pt>
                  <c:pt idx="16">
                    <c:v>Май</c:v>
                  </c:pt>
                </c:lvl>
                <c:lvl>
                  <c:pt idx="0">
                    <c:v>2020</c:v>
                  </c:pt>
                  <c:pt idx="11">
                    <c:v>2021</c:v>
                  </c:pt>
                </c:lvl>
              </c:multiLvlStrCache>
            </c:multiLvlStrRef>
          </c:cat>
          <c:val>
            <c:numRef>
              <c:f>Index!$Y$2:$AO$2</c:f>
              <c:numCache>
                <c:formatCode>0.0</c:formatCode>
                <c:ptCount val="17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1B-4A09-8374-CFED96DC5987}"/>
            </c:ext>
          </c:extLst>
        </c:ser>
        <c:ser>
          <c:idx val="1"/>
          <c:order val="1"/>
          <c:tx>
            <c:strRef>
              <c:f>Index!$B$16</c:f>
              <c:strCache>
                <c:ptCount val="1"/>
                <c:pt idx="0">
                  <c:v>Инвестиции</c:v>
                </c:pt>
              </c:strCache>
            </c:strRef>
          </c:tx>
          <c:spPr>
            <a:ln w="19050">
              <a:solidFill>
                <a:srgbClr val="005EB8"/>
              </a:solidFill>
              <a:prstDash val="solid"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Index!$Y$3:$AO$4</c:f>
              <c:multiLvlStrCache>
                <c:ptCount val="17"/>
                <c:lvl>
                  <c:pt idx="0">
                    <c:v>Янв. </c:v>
                  </c:pt>
                  <c:pt idx="1">
                    <c:v>Фев.  </c:v>
                  </c:pt>
                  <c:pt idx="2">
                    <c:v>Мар.</c:v>
                  </c:pt>
                  <c:pt idx="3">
                    <c:v>Апр.</c:v>
                  </c:pt>
                  <c:pt idx="4">
                    <c:v>Май</c:v>
                  </c:pt>
                  <c:pt idx="5">
                    <c:v>Июн.</c:v>
                  </c:pt>
                  <c:pt idx="6">
                    <c:v>Июл.</c:v>
                  </c:pt>
                  <c:pt idx="7">
                    <c:v>Авг. </c:v>
                  </c:pt>
                  <c:pt idx="8">
                    <c:v>Сен. </c:v>
                  </c:pt>
                  <c:pt idx="9">
                    <c:v>Окт.</c:v>
                  </c:pt>
                  <c:pt idx="10">
                    <c:v>Ноя. </c:v>
                  </c:pt>
                  <c:pt idx="11">
                    <c:v>Дек. </c:v>
                  </c:pt>
                  <c:pt idx="12">
                    <c:v>Янв.</c:v>
                  </c:pt>
                  <c:pt idx="13">
                    <c:v>Фев.</c:v>
                  </c:pt>
                  <c:pt idx="14">
                    <c:v>Мар.</c:v>
                  </c:pt>
                  <c:pt idx="15">
                    <c:v>Апр.</c:v>
                  </c:pt>
                  <c:pt idx="16">
                    <c:v>Май</c:v>
                  </c:pt>
                </c:lvl>
                <c:lvl>
                  <c:pt idx="0">
                    <c:v>2020</c:v>
                  </c:pt>
                  <c:pt idx="11">
                    <c:v>2021</c:v>
                  </c:pt>
                </c:lvl>
              </c:multiLvlStrCache>
            </c:multiLvlStrRef>
          </c:cat>
          <c:val>
            <c:numRef>
              <c:f>Index!$Y$17:$AO$17</c:f>
              <c:numCache>
                <c:formatCode>0.0</c:formatCode>
                <c:ptCount val="17"/>
                <c:pt idx="0">
                  <c:v>56.1</c:v>
                </c:pt>
                <c:pt idx="1">
                  <c:v>54.9</c:v>
                </c:pt>
                <c:pt idx="2" formatCode="General">
                  <c:v>51.3</c:v>
                </c:pt>
                <c:pt idx="3" formatCode="General">
                  <c:v>44.8</c:v>
                </c:pt>
                <c:pt idx="4" formatCode="General">
                  <c:v>45.5</c:v>
                </c:pt>
                <c:pt idx="5" formatCode="General">
                  <c:v>49.3</c:v>
                </c:pt>
                <c:pt idx="6" formatCode="General">
                  <c:v>49.7</c:v>
                </c:pt>
                <c:pt idx="7" formatCode="General">
                  <c:v>54.4</c:v>
                </c:pt>
                <c:pt idx="8" formatCode="General">
                  <c:v>50.9</c:v>
                </c:pt>
                <c:pt idx="9" formatCode="General">
                  <c:v>55.1</c:v>
                </c:pt>
                <c:pt idx="10" formatCode="General">
                  <c:v>52.4</c:v>
                </c:pt>
                <c:pt idx="11" formatCode="General">
                  <c:v>54.6</c:v>
                </c:pt>
                <c:pt idx="12" formatCode="General">
                  <c:v>54.9</c:v>
                </c:pt>
                <c:pt idx="13" formatCode="General">
                  <c:v>57.6</c:v>
                </c:pt>
                <c:pt idx="14" formatCode="General">
                  <c:v>57.6</c:v>
                </c:pt>
                <c:pt idx="15" formatCode="General">
                  <c:v>55.9</c:v>
                </c:pt>
                <c:pt idx="16" formatCode="General">
                  <c:v>59.2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E11B-4A09-8374-CFED96DC59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6580736"/>
        <c:axId val="266582272"/>
        <c:extLst/>
      </c:lineChart>
      <c:catAx>
        <c:axId val="266580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266582272"/>
        <c:crosses val="autoZero"/>
        <c:auto val="1"/>
        <c:lblAlgn val="ctr"/>
        <c:lblOffset val="100"/>
        <c:tickMarkSkip val="2"/>
        <c:noMultiLvlLbl val="0"/>
      </c:catAx>
      <c:valAx>
        <c:axId val="266582272"/>
        <c:scaling>
          <c:orientation val="minMax"/>
          <c:max val="65"/>
          <c:min val="40"/>
        </c:scaling>
        <c:delete val="0"/>
        <c:axPos val="l"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66580736"/>
        <c:crosses val="autoZero"/>
        <c:crossBetween val="between"/>
        <c:majorUnit val="5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Century Gothic" pitchFamily="34" charset="0"/>
        </a:defRPr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05839454632325"/>
          <c:y val="6.2726099915477534E-2"/>
          <c:w val="0.83616457338805805"/>
          <c:h val="0.79439816831406707"/>
        </c:manualLayout>
      </c:layout>
      <c:lineChart>
        <c:grouping val="standard"/>
        <c:varyColors val="0"/>
        <c:ser>
          <c:idx val="0"/>
          <c:order val="0"/>
          <c:tx>
            <c:strRef>
              <c:f>date!$B$46</c:f>
              <c:strCache>
                <c:ptCount val="1"/>
                <c:pt idx="0">
                  <c:v>RSBI продажи</c:v>
                </c:pt>
              </c:strCache>
            </c:strRef>
          </c:tx>
          <c:spPr>
            <a:ln w="19050">
              <a:solidFill>
                <a:srgbClr val="005EB8"/>
              </a:solidFill>
            </a:ln>
          </c:spPr>
          <c:marker>
            <c:symbol val="none"/>
          </c:marker>
          <c:dLbls>
            <c:dLbl>
              <c:idx val="12"/>
              <c:layout>
                <c:manualLayout>
                  <c:x val="-2.9828955944265365E-2"/>
                  <c:y val="-9.0676847108081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ECA-4862-B2C8-BEF5E8A565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date!$J$5:$V$5</c:f>
              <c:strCache>
                <c:ptCount val="13"/>
                <c:pt idx="0">
                  <c:v>2 кв. 16</c:v>
                </c:pt>
                <c:pt idx="1">
                  <c:v>3 кв. 16</c:v>
                </c:pt>
                <c:pt idx="2">
                  <c:v>4 кв. 16</c:v>
                </c:pt>
                <c:pt idx="3">
                  <c:v>1 кв. 17</c:v>
                </c:pt>
                <c:pt idx="4">
                  <c:v>2 кв. 17</c:v>
                </c:pt>
                <c:pt idx="5">
                  <c:v>3 кв. 17</c:v>
                </c:pt>
                <c:pt idx="6">
                  <c:v>4 кв. 17</c:v>
                </c:pt>
                <c:pt idx="7">
                  <c:v>1 кв. 18</c:v>
                </c:pt>
                <c:pt idx="8">
                  <c:v>2 кв. 18</c:v>
                </c:pt>
                <c:pt idx="9">
                  <c:v>3 кв. 18</c:v>
                </c:pt>
                <c:pt idx="10">
                  <c:v>4 кв. 18</c:v>
                </c:pt>
                <c:pt idx="11">
                  <c:v>1 кв. 19</c:v>
                </c:pt>
                <c:pt idx="12">
                  <c:v>2 кв. 19</c:v>
                </c:pt>
              </c:strCache>
            </c:strRef>
          </c:cat>
          <c:val>
            <c:numRef>
              <c:f>date!$J$46:$V$46</c:f>
              <c:numCache>
                <c:formatCode>0.0</c:formatCode>
                <c:ptCount val="13"/>
                <c:pt idx="0">
                  <c:v>48.1</c:v>
                </c:pt>
                <c:pt idx="1">
                  <c:v>49.5</c:v>
                </c:pt>
                <c:pt idx="2">
                  <c:v>45.6</c:v>
                </c:pt>
                <c:pt idx="3">
                  <c:v>44.9</c:v>
                </c:pt>
                <c:pt idx="4">
                  <c:v>49.9</c:v>
                </c:pt>
                <c:pt idx="5">
                  <c:v>50.9</c:v>
                </c:pt>
                <c:pt idx="6">
                  <c:v>43.9</c:v>
                </c:pt>
                <c:pt idx="7">
                  <c:v>50</c:v>
                </c:pt>
                <c:pt idx="8">
                  <c:v>50.2</c:v>
                </c:pt>
                <c:pt idx="9">
                  <c:v>49.5</c:v>
                </c:pt>
                <c:pt idx="10">
                  <c:v>38</c:v>
                </c:pt>
                <c:pt idx="11">
                  <c:v>49.2</c:v>
                </c:pt>
                <c:pt idx="12">
                  <c:v>52.3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ECA-4862-B2C8-BEF5E8A5659C}"/>
            </c:ext>
          </c:extLst>
        </c:ser>
        <c:ser>
          <c:idx val="1"/>
          <c:order val="1"/>
          <c:spPr>
            <a:ln w="9525">
              <a:solidFill>
                <a:schemeClr val="bg1">
                  <a:lumMod val="50000"/>
                </a:schemeClr>
              </a:solidFill>
              <a:prstDash val="dash"/>
            </a:ln>
          </c:spPr>
          <c:marker>
            <c:symbol val="none"/>
          </c:marker>
          <c:cat>
            <c:strRef>
              <c:f>date!$J$5:$V$5</c:f>
              <c:strCache>
                <c:ptCount val="13"/>
                <c:pt idx="0">
                  <c:v>2 кв. 16</c:v>
                </c:pt>
                <c:pt idx="1">
                  <c:v>3 кв. 16</c:v>
                </c:pt>
                <c:pt idx="2">
                  <c:v>4 кв. 16</c:v>
                </c:pt>
                <c:pt idx="3">
                  <c:v>1 кв. 17</c:v>
                </c:pt>
                <c:pt idx="4">
                  <c:v>2 кв. 17</c:v>
                </c:pt>
                <c:pt idx="5">
                  <c:v>3 кв. 17</c:v>
                </c:pt>
                <c:pt idx="6">
                  <c:v>4 кв. 17</c:v>
                </c:pt>
                <c:pt idx="7">
                  <c:v>1 кв. 18</c:v>
                </c:pt>
                <c:pt idx="8">
                  <c:v>2 кв. 18</c:v>
                </c:pt>
                <c:pt idx="9">
                  <c:v>3 кв. 18</c:v>
                </c:pt>
                <c:pt idx="10">
                  <c:v>4 кв. 18</c:v>
                </c:pt>
                <c:pt idx="11">
                  <c:v>1 кв. 19</c:v>
                </c:pt>
                <c:pt idx="12">
                  <c:v>2 кв. 19</c:v>
                </c:pt>
              </c:strCache>
            </c:strRef>
          </c:cat>
          <c:val>
            <c:numRef>
              <c:f>date!$J$2:$V$2</c:f>
              <c:numCache>
                <c:formatCode>0.0</c:formatCode>
                <c:ptCount val="13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ECA-4862-B2C8-BEF5E8A5659C}"/>
            </c:ext>
          </c:extLst>
        </c:ser>
        <c:ser>
          <c:idx val="2"/>
          <c:order val="2"/>
          <c:tx>
            <c:strRef>
              <c:f>date!$B$45</c:f>
              <c:strCache>
                <c:ptCount val="1"/>
                <c:pt idx="0">
                  <c:v>RSBI продажи (SA)</c:v>
                </c:pt>
              </c:strCache>
            </c:strRef>
          </c:tx>
          <c:spPr>
            <a:ln w="15875">
              <a:solidFill>
                <a:srgbClr val="005EB8"/>
              </a:solidFill>
              <a:prstDash val="dash"/>
            </a:ln>
          </c:spPr>
          <c:marker>
            <c:symbol val="none"/>
          </c:marker>
          <c:cat>
            <c:strRef>
              <c:f>date!$J$5:$V$5</c:f>
              <c:strCache>
                <c:ptCount val="13"/>
                <c:pt idx="0">
                  <c:v>2 кв. 16</c:v>
                </c:pt>
                <c:pt idx="1">
                  <c:v>3 кв. 16</c:v>
                </c:pt>
                <c:pt idx="2">
                  <c:v>4 кв. 16</c:v>
                </c:pt>
                <c:pt idx="3">
                  <c:v>1 кв. 17</c:v>
                </c:pt>
                <c:pt idx="4">
                  <c:v>2 кв. 17</c:v>
                </c:pt>
                <c:pt idx="5">
                  <c:v>3 кв. 17</c:v>
                </c:pt>
                <c:pt idx="6">
                  <c:v>4 кв. 17</c:v>
                </c:pt>
                <c:pt idx="7">
                  <c:v>1 кв. 18</c:v>
                </c:pt>
                <c:pt idx="8">
                  <c:v>2 кв. 18</c:v>
                </c:pt>
                <c:pt idx="9">
                  <c:v>3 кв. 18</c:v>
                </c:pt>
                <c:pt idx="10">
                  <c:v>4 кв. 18</c:v>
                </c:pt>
                <c:pt idx="11">
                  <c:v>1 кв. 19</c:v>
                </c:pt>
                <c:pt idx="12">
                  <c:v>2 кв. 19</c:v>
                </c:pt>
              </c:strCache>
            </c:strRef>
          </c:cat>
          <c:val>
            <c:numRef>
              <c:f>date!$J$45:$V$45</c:f>
              <c:numCache>
                <c:formatCode>0.0</c:formatCode>
                <c:ptCount val="13"/>
                <c:pt idx="0">
                  <c:v>45.174392028373987</c:v>
                </c:pt>
                <c:pt idx="1">
                  <c:v>47.894037063140217</c:v>
                </c:pt>
                <c:pt idx="2">
                  <c:v>53.757249473750178</c:v>
                </c:pt>
                <c:pt idx="3">
                  <c:v>45.418521471191731</c:v>
                </c:pt>
                <c:pt idx="4">
                  <c:v>46.864909817377587</c:v>
                </c:pt>
                <c:pt idx="5">
                  <c:v>49.248615889168427</c:v>
                </c:pt>
                <c:pt idx="6">
                  <c:v>51.753141488983175</c:v>
                </c:pt>
                <c:pt idx="7">
                  <c:v>50.577418119367188</c:v>
                </c:pt>
                <c:pt idx="8">
                  <c:v>47.146662782211521</c:v>
                </c:pt>
                <c:pt idx="9">
                  <c:v>47.894037063140217</c:v>
                </c:pt>
                <c:pt idx="10">
                  <c:v>44.797707894791813</c:v>
                </c:pt>
                <c:pt idx="11">
                  <c:v>49.166180933516053</c:v>
                </c:pt>
                <c:pt idx="12">
                  <c:v>49.068065433079205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6ECA-4862-B2C8-BEF5E8A565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6520832"/>
        <c:axId val="266522624"/>
      </c:lineChart>
      <c:catAx>
        <c:axId val="2665208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6522624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266522624"/>
        <c:scaling>
          <c:orientation val="minMax"/>
          <c:max val="70"/>
          <c:min val="30"/>
        </c:scaling>
        <c:delete val="0"/>
        <c:axPos val="l"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66520832"/>
        <c:crosses val="autoZero"/>
        <c:crossBetween val="between"/>
        <c:majorUnit val="50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13771812080537002"/>
          <c:y val="8.8325857875522745E-2"/>
          <c:w val="0.53118568232662189"/>
          <c:h val="0.15668086981217674"/>
        </c:manualLayout>
      </c:layout>
      <c:overlay val="1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Century Gothic" pitchFamily="34" charset="0"/>
        </a:defRPr>
      </a:pPr>
      <a:endParaRPr lang="ru-RU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0.01824</cdr:x>
      <cdr:y>0.3835</cdr:y>
    </cdr:from>
    <cdr:to>
      <cdr:x>0.13064</cdr:x>
      <cdr:y>0.4853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8020" y="1493911"/>
          <a:ext cx="1035161" cy="396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0">
              <a:solidFill>
                <a:sysClr val="windowText" lastClr="000000"/>
              </a:solidFill>
              <a:latin typeface="Century Gothic" pitchFamily="34" charset="0"/>
              <a:cs typeface="Arial" pitchFamily="34" charset="0"/>
            </a:rPr>
            <a:t>50,0 п.</a:t>
          </a:r>
        </a:p>
      </cdr:txBody>
    </cdr:sp>
  </cdr:relSizeAnchor>
  <cdr:relSizeAnchor xmlns:cdr="http://schemas.openxmlformats.org/drawingml/2006/chartDrawing">
    <cdr:from>
      <cdr:x>0.02322</cdr:x>
      <cdr:y>0.04967</cdr:y>
    </cdr:from>
    <cdr:to>
      <cdr:x>0.11334</cdr:x>
      <cdr:y>0.14015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3823" y="218347"/>
          <a:ext cx="829971" cy="3977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1">
              <a:solidFill>
                <a:srgbClr val="005EB8"/>
              </a:solidFill>
              <a:latin typeface="Century Gothic" pitchFamily="34" charset="0"/>
              <a:cs typeface="Arial" pitchFamily="34" charset="0"/>
            </a:rPr>
            <a:t>рост</a:t>
          </a:r>
        </a:p>
      </cdr:txBody>
    </cdr:sp>
  </cdr:relSizeAnchor>
  <cdr:relSizeAnchor xmlns:cdr="http://schemas.openxmlformats.org/drawingml/2006/chartDrawing">
    <cdr:from>
      <cdr:x>0.01761</cdr:x>
      <cdr:y>0.72035</cdr:y>
    </cdr:from>
    <cdr:to>
      <cdr:x>0.11592</cdr:x>
      <cdr:y>0.81178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2169" y="3166425"/>
          <a:ext cx="905397" cy="401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1">
              <a:solidFill>
                <a:srgbClr val="005EB8"/>
              </a:solidFill>
              <a:latin typeface="Century Gothic" pitchFamily="34" charset="0"/>
              <a:cs typeface="Arial" pitchFamily="34" charset="0"/>
            </a:rPr>
            <a:t>спад</a:t>
          </a:r>
        </a:p>
      </cdr:txBody>
    </cdr:sp>
  </cdr:relSizeAnchor>
  <cdr:relSizeAnchor xmlns:cdr="http://schemas.openxmlformats.org/drawingml/2006/chartDrawing">
    <cdr:from>
      <cdr:x>0.04667</cdr:x>
      <cdr:y>0.14049</cdr:y>
    </cdr:from>
    <cdr:to>
      <cdr:x>0.04667</cdr:x>
      <cdr:y>0.38276</cdr:y>
    </cdr:to>
    <cdr:sp macro="" textlink="">
      <cdr:nvSpPr>
        <cdr:cNvPr id="5" name="Прямая со стрелкой 4"/>
        <cdr:cNvSpPr/>
      </cdr:nvSpPr>
      <cdr:spPr>
        <a:xfrm xmlns:a="http://schemas.openxmlformats.org/drawingml/2006/main" flipV="1">
          <a:off x="429831" y="617560"/>
          <a:ext cx="0" cy="1064941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2700" cap="flat" cmpd="sng" algn="ctr">
          <a:solidFill>
            <a:sysClr val="window" lastClr="FFFFFF">
              <a:lumMod val="50000"/>
            </a:sys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0.04684</cdr:x>
      <cdr:y>0.46274</cdr:y>
    </cdr:from>
    <cdr:to>
      <cdr:x>0.04684</cdr:x>
      <cdr:y>0.70502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>
          <a:off x="431384" y="2034072"/>
          <a:ext cx="0" cy="1064985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2700" cap="flat" cmpd="sng" algn="ctr">
          <a:solidFill>
            <a:sysClr val="window" lastClr="FFFFFF">
              <a:lumMod val="50000"/>
            </a:sys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0.68842</cdr:x>
      <cdr:y>0.93303</cdr:y>
    </cdr:from>
    <cdr:to>
      <cdr:x>1</cdr:x>
      <cdr:y>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000750" y="3317512"/>
          <a:ext cx="2715985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>
              <a:latin typeface="Century Gothic" panose="020B0502020202020204" pitchFamily="34" charset="0"/>
            </a:rPr>
            <a:t>* - c 2020</a:t>
          </a:r>
          <a:r>
            <a:rPr lang="ru-RU" sz="900" baseline="0">
              <a:latin typeface="Century Gothic" panose="020B0502020202020204" pitchFamily="34" charset="0"/>
            </a:rPr>
            <a:t> по данным Минэкономразвития</a:t>
          </a:r>
          <a:endParaRPr lang="ru-RU" sz="900">
            <a:latin typeface="Century Gothic" panose="020B0502020202020204" pitchFamily="34" charset="0"/>
          </a:endParaRPr>
        </a:p>
      </cdr:txBody>
    </cdr:sp>
  </cdr:relSizeAnchor>
  <cdr:relSizeAnchor xmlns:cdr="http://schemas.openxmlformats.org/drawingml/2006/chartDrawing">
    <cdr:from>
      <cdr:x>0.31938</cdr:x>
      <cdr:y>0.11639</cdr:y>
    </cdr:from>
    <cdr:to>
      <cdr:x>0.34787</cdr:x>
      <cdr:y>0.17725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716156" y="417637"/>
          <a:ext cx="242292" cy="2183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/>
            <a:t>*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0.01061</cdr:x>
      <cdr:y>0.4432</cdr:y>
    </cdr:from>
    <cdr:to>
      <cdr:x>0.12301</cdr:x>
      <cdr:y>0.545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5970" y="1019787"/>
          <a:ext cx="487128" cy="2342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0">
              <a:solidFill>
                <a:sysClr val="windowText" lastClr="000000"/>
              </a:solidFill>
              <a:latin typeface="Century Gothic" pitchFamily="34" charset="0"/>
              <a:cs typeface="Arial" pitchFamily="34" charset="0"/>
            </a:rPr>
            <a:t>50,0 п.</a:t>
          </a:r>
        </a:p>
      </cdr:txBody>
    </cdr:sp>
  </cdr:relSizeAnchor>
  <cdr:relSizeAnchor xmlns:cdr="http://schemas.openxmlformats.org/drawingml/2006/chartDrawing">
    <cdr:from>
      <cdr:x>0.02438</cdr:x>
      <cdr:y>0.07106</cdr:y>
    </cdr:from>
    <cdr:to>
      <cdr:x>0.1145</cdr:x>
      <cdr:y>0.16154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5675" y="163514"/>
          <a:ext cx="390569" cy="2081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1">
              <a:solidFill>
                <a:srgbClr val="004192"/>
              </a:solidFill>
              <a:latin typeface="Century Gothic" pitchFamily="34" charset="0"/>
              <a:cs typeface="Arial" pitchFamily="34" charset="0"/>
            </a:rPr>
            <a:t>рост</a:t>
          </a:r>
        </a:p>
      </cdr:txBody>
    </cdr:sp>
  </cdr:relSizeAnchor>
  <cdr:relSizeAnchor xmlns:cdr="http://schemas.openxmlformats.org/drawingml/2006/chartDrawing">
    <cdr:from>
      <cdr:x>0.01865</cdr:x>
      <cdr:y>0.7973</cdr:y>
    </cdr:from>
    <cdr:to>
      <cdr:x>0.11696</cdr:x>
      <cdr:y>0.87648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9418" y="1746694"/>
          <a:ext cx="418572" cy="1734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1">
              <a:solidFill>
                <a:srgbClr val="004192"/>
              </a:solidFill>
              <a:latin typeface="Century Gothic" pitchFamily="34" charset="0"/>
              <a:cs typeface="Arial" pitchFamily="34" charset="0"/>
            </a:rPr>
            <a:t>спад</a:t>
          </a:r>
        </a:p>
      </cdr:txBody>
    </cdr:sp>
  </cdr:relSizeAnchor>
  <cdr:relSizeAnchor xmlns:cdr="http://schemas.openxmlformats.org/drawingml/2006/chartDrawing">
    <cdr:from>
      <cdr:x>0.08429</cdr:x>
      <cdr:y>0.21133</cdr:y>
    </cdr:from>
    <cdr:to>
      <cdr:x>0.08429</cdr:x>
      <cdr:y>0.4365</cdr:y>
    </cdr:to>
    <cdr:sp macro="" textlink="">
      <cdr:nvSpPr>
        <cdr:cNvPr id="5" name="Прямая со стрелкой 4"/>
        <cdr:cNvSpPr/>
      </cdr:nvSpPr>
      <cdr:spPr>
        <a:xfrm xmlns:a="http://schemas.openxmlformats.org/drawingml/2006/main" flipV="1">
          <a:off x="365317" y="486266"/>
          <a:ext cx="0" cy="51810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2700" cap="flat" cmpd="sng" algn="ctr">
          <a:solidFill>
            <a:sysClr val="window" lastClr="FFFFFF">
              <a:lumMod val="50000"/>
            </a:sys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0.08331</cdr:x>
      <cdr:y>0.5632</cdr:y>
    </cdr:from>
    <cdr:to>
      <cdr:x>0.08331</cdr:x>
      <cdr:y>0.78837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>
          <a:off x="361063" y="1295911"/>
          <a:ext cx="0" cy="51810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2700" cap="flat" cmpd="sng" algn="ctr">
          <a:solidFill>
            <a:sysClr val="window" lastClr="FFFFFF">
              <a:lumMod val="50000"/>
            </a:sys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0.34648</cdr:y>
    </cdr:from>
    <cdr:to>
      <cdr:x>0.1124</cdr:x>
      <cdr:y>0.44828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785037"/>
          <a:ext cx="489566" cy="2306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0">
              <a:solidFill>
                <a:sysClr val="windowText" lastClr="000000"/>
              </a:solidFill>
              <a:latin typeface="Century Gothic" pitchFamily="34" charset="0"/>
              <a:cs typeface="Arial" pitchFamily="34" charset="0"/>
            </a:rPr>
            <a:t>50,0</a:t>
          </a:r>
          <a:r>
            <a:rPr lang="ru-RU" sz="1050" b="0">
              <a:solidFill>
                <a:sysClr val="windowText" lastClr="000000"/>
              </a:solidFill>
              <a:latin typeface="Calibri"/>
              <a:cs typeface="Arial" pitchFamily="34" charset="0"/>
            </a:rPr>
            <a:t> п.</a:t>
          </a:r>
        </a:p>
      </cdr:txBody>
    </cdr:sp>
  </cdr:relSizeAnchor>
  <cdr:relSizeAnchor xmlns:cdr="http://schemas.openxmlformats.org/drawingml/2006/chartDrawing">
    <cdr:from>
      <cdr:x>0.01712</cdr:x>
      <cdr:y>0.00483</cdr:y>
    </cdr:from>
    <cdr:to>
      <cdr:x>0.10724</cdr:x>
      <cdr:y>0.09531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2892" y="10765"/>
          <a:ext cx="383701" cy="2016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1">
              <a:solidFill>
                <a:srgbClr val="005EB8"/>
              </a:solidFill>
              <a:latin typeface="Century Gothic" pitchFamily="34" charset="0"/>
              <a:cs typeface="Arial" pitchFamily="34" charset="0"/>
            </a:rPr>
            <a:t>рост</a:t>
          </a:r>
        </a:p>
      </cdr:txBody>
    </cdr:sp>
  </cdr:relSizeAnchor>
  <cdr:relSizeAnchor xmlns:cdr="http://schemas.openxmlformats.org/drawingml/2006/chartDrawing">
    <cdr:from>
      <cdr:x>0.00076</cdr:x>
      <cdr:y>0.81882</cdr:y>
    </cdr:from>
    <cdr:to>
      <cdr:x>0.09907</cdr:x>
      <cdr:y>0.898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18" y="1825027"/>
          <a:ext cx="418572" cy="1764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1">
              <a:solidFill>
                <a:srgbClr val="005EB8"/>
              </a:solidFill>
              <a:latin typeface="Century Gothic" pitchFamily="34" charset="0"/>
              <a:cs typeface="Arial" pitchFamily="34" charset="0"/>
            </a:rPr>
            <a:t>спад</a:t>
          </a:r>
        </a:p>
      </cdr:txBody>
    </cdr:sp>
  </cdr:relSizeAnchor>
  <cdr:relSizeAnchor xmlns:cdr="http://schemas.openxmlformats.org/drawingml/2006/chartDrawing">
    <cdr:from>
      <cdr:x>0.06159</cdr:x>
      <cdr:y>0.12985</cdr:y>
    </cdr:from>
    <cdr:to>
      <cdr:x>0.06159</cdr:x>
      <cdr:y>0.35502</cdr:y>
    </cdr:to>
    <cdr:sp macro="" textlink="">
      <cdr:nvSpPr>
        <cdr:cNvPr id="5" name="Прямая со стрелкой 4"/>
        <cdr:cNvSpPr/>
      </cdr:nvSpPr>
      <cdr:spPr>
        <a:xfrm xmlns:a="http://schemas.openxmlformats.org/drawingml/2006/main" flipV="1">
          <a:off x="265512" y="286066"/>
          <a:ext cx="0" cy="49604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2700" cap="flat" cmpd="sng" algn="ctr">
          <a:solidFill>
            <a:sysClr val="window" lastClr="FFFFFF">
              <a:lumMod val="50000"/>
            </a:sys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0.06116</cdr:x>
      <cdr:y>0.51513</cdr:y>
    </cdr:from>
    <cdr:to>
      <cdr:x>0.06116</cdr:x>
      <cdr:y>0.7403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>
          <a:off x="269463" y="1118906"/>
          <a:ext cx="0" cy="489092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2700" cap="flat" cmpd="sng" algn="ctr">
          <a:solidFill>
            <a:sysClr val="window" lastClr="FFFFFF">
              <a:lumMod val="50000"/>
            </a:sys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0.00056</cdr:x>
      <cdr:y>0.40022</cdr:y>
    </cdr:from>
    <cdr:to>
      <cdr:x>0.11296</cdr:x>
      <cdr:y>0.50202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03" y="880591"/>
          <a:ext cx="478562" cy="2239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0">
              <a:solidFill>
                <a:sysClr val="windowText" lastClr="000000"/>
              </a:solidFill>
              <a:latin typeface="Century Gothic" pitchFamily="34" charset="0"/>
              <a:cs typeface="Arial" pitchFamily="34" charset="0"/>
            </a:rPr>
            <a:t>50,0 п.</a:t>
          </a:r>
        </a:p>
      </cdr:txBody>
    </cdr:sp>
  </cdr:relSizeAnchor>
  <cdr:relSizeAnchor xmlns:cdr="http://schemas.openxmlformats.org/drawingml/2006/chartDrawing">
    <cdr:from>
      <cdr:x>0.02159</cdr:x>
      <cdr:y>0.00483</cdr:y>
    </cdr:from>
    <cdr:to>
      <cdr:x>0.11171</cdr:x>
      <cdr:y>0.09531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1942" y="10627"/>
          <a:ext cx="383701" cy="1990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1">
              <a:solidFill>
                <a:srgbClr val="005EB8"/>
              </a:solidFill>
              <a:latin typeface="Century Gothic" pitchFamily="34" charset="0"/>
              <a:cs typeface="Arial" pitchFamily="34" charset="0"/>
            </a:rPr>
            <a:t>рост</a:t>
          </a:r>
        </a:p>
      </cdr:txBody>
    </cdr:sp>
  </cdr:relSizeAnchor>
  <cdr:relSizeAnchor xmlns:cdr="http://schemas.openxmlformats.org/drawingml/2006/chartDrawing">
    <cdr:from>
      <cdr:x>0.01194</cdr:x>
      <cdr:y>0.79734</cdr:y>
    </cdr:from>
    <cdr:to>
      <cdr:x>0.10963</cdr:x>
      <cdr:y>0.95747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6018" y="1785830"/>
          <a:ext cx="458332" cy="3586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ru-RU" sz="1050" b="1">
              <a:solidFill>
                <a:srgbClr val="005EB8"/>
              </a:solidFill>
              <a:latin typeface="Century Gothic" pitchFamily="34" charset="0"/>
              <a:cs typeface="Arial" pitchFamily="34" charset="0"/>
            </a:rPr>
            <a:t>спад</a:t>
          </a:r>
        </a:p>
      </cdr:txBody>
    </cdr:sp>
  </cdr:relSizeAnchor>
  <cdr:relSizeAnchor xmlns:cdr="http://schemas.openxmlformats.org/drawingml/2006/chartDrawing">
    <cdr:from>
      <cdr:x>0.07927</cdr:x>
      <cdr:y>0.15456</cdr:y>
    </cdr:from>
    <cdr:to>
      <cdr:x>0.07927</cdr:x>
      <cdr:y>0.37973</cdr:y>
    </cdr:to>
    <cdr:sp macro="" textlink="">
      <cdr:nvSpPr>
        <cdr:cNvPr id="5" name="Прямая со стрелкой 4"/>
        <cdr:cNvSpPr/>
      </cdr:nvSpPr>
      <cdr:spPr>
        <a:xfrm xmlns:a="http://schemas.openxmlformats.org/drawingml/2006/main" flipV="1">
          <a:off x="337506" y="345970"/>
          <a:ext cx="0" cy="5040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2700" cap="flat" cmpd="sng" algn="ctr">
          <a:solidFill>
            <a:sysClr val="window" lastClr="FFFFFF">
              <a:lumMod val="50000"/>
            </a:sys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0.0808</cdr:x>
      <cdr:y>0.54901</cdr:y>
    </cdr:from>
    <cdr:to>
      <cdr:x>0.0808</cdr:x>
      <cdr:y>0.77418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>
          <a:off x="344020" y="1228895"/>
          <a:ext cx="0" cy="5040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2700" cap="flat" cmpd="sng" algn="ctr">
          <a:solidFill>
            <a:sysClr val="window" lastClr="FFFFFF">
              <a:lumMod val="50000"/>
            </a:sys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0.48659</cdr:y>
    </cdr:from>
    <cdr:to>
      <cdr:x>0.1124</cdr:x>
      <cdr:y>0.58839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1149075"/>
          <a:ext cx="527326" cy="2403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0">
              <a:solidFill>
                <a:sysClr val="windowText" lastClr="000000"/>
              </a:solidFill>
              <a:latin typeface="Century Gothic" pitchFamily="34" charset="0"/>
              <a:cs typeface="Arial" pitchFamily="34" charset="0"/>
            </a:rPr>
            <a:t>50,0 п.</a:t>
          </a:r>
        </a:p>
      </cdr:txBody>
    </cdr:sp>
  </cdr:relSizeAnchor>
  <cdr:relSizeAnchor xmlns:cdr="http://schemas.openxmlformats.org/drawingml/2006/chartDrawing">
    <cdr:from>
      <cdr:x>0.00456</cdr:x>
      <cdr:y>0.0712</cdr:y>
    </cdr:from>
    <cdr:to>
      <cdr:x>0.07653</cdr:x>
      <cdr:y>0.16972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274" y="152401"/>
          <a:ext cx="335952" cy="2108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1">
              <a:solidFill>
                <a:srgbClr val="004192"/>
              </a:solidFill>
              <a:latin typeface="Century Gothic" pitchFamily="34" charset="0"/>
              <a:cs typeface="Arial" pitchFamily="34" charset="0"/>
            </a:rPr>
            <a:t>рост</a:t>
          </a:r>
        </a:p>
      </cdr:txBody>
    </cdr:sp>
  </cdr:relSizeAnchor>
  <cdr:relSizeAnchor xmlns:cdr="http://schemas.openxmlformats.org/drawingml/2006/chartDrawing">
    <cdr:from>
      <cdr:x>0</cdr:x>
      <cdr:y>0.84623</cdr:y>
    </cdr:from>
    <cdr:to>
      <cdr:x>0.09831</cdr:x>
      <cdr:y>0.92541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1998358"/>
          <a:ext cx="461223" cy="1869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1">
              <a:solidFill>
                <a:srgbClr val="004192"/>
              </a:solidFill>
              <a:latin typeface="Century Gothic" pitchFamily="34" charset="0"/>
              <a:cs typeface="Arial" pitchFamily="34" charset="0"/>
            </a:rPr>
            <a:t>спад</a:t>
          </a:r>
        </a:p>
      </cdr:txBody>
    </cdr:sp>
  </cdr:relSizeAnchor>
  <cdr:relSizeAnchor xmlns:cdr="http://schemas.openxmlformats.org/drawingml/2006/chartDrawing">
    <cdr:from>
      <cdr:x>0.05675</cdr:x>
      <cdr:y>0.19302</cdr:y>
    </cdr:from>
    <cdr:to>
      <cdr:x>0.05675</cdr:x>
      <cdr:y>0.45117</cdr:y>
    </cdr:to>
    <cdr:cxnSp macro="">
      <cdr:nvCxnSpPr>
        <cdr:cNvPr id="12" name="Прямая со стрелкой 11">
          <a:extLst xmlns:a="http://schemas.openxmlformats.org/drawingml/2006/main">
            <a:ext uri="{FF2B5EF4-FFF2-40B4-BE49-F238E27FC236}">
              <a16:creationId xmlns:a16="http://schemas.microsoft.com/office/drawing/2014/main" id="{EB3004E9-9457-4ED7-B096-2E4D22E76313}"/>
            </a:ext>
          </a:extLst>
        </cdr:cNvPr>
        <cdr:cNvCxnSpPr/>
      </cdr:nvCxnSpPr>
      <cdr:spPr>
        <a:xfrm xmlns:a="http://schemas.openxmlformats.org/drawingml/2006/main" flipV="1">
          <a:off x="264894" y="413150"/>
          <a:ext cx="0" cy="552531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bg1">
              <a:lumMod val="50000"/>
            </a:schemeClr>
          </a:solidFill>
          <a:headEnd type="none"/>
          <a:tailEnd type="arrow" w="med" len="med"/>
        </a:ln>
      </cdr:spPr>
      <cdr:style>
        <a:lnRef xmlns:a="http://schemas.openxmlformats.org/drawingml/2006/main" idx="1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0.0562</cdr:x>
      <cdr:y>0.64081</cdr:y>
    </cdr:from>
    <cdr:to>
      <cdr:x>0.0562</cdr:x>
      <cdr:y>0.86805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:a16="http://schemas.microsoft.com/office/drawing/2014/main" id="{D2D60679-6049-4305-9002-D7D91A5FB9C7}"/>
            </a:ext>
          </a:extLst>
        </cdr:cNvPr>
        <cdr:cNvCxnSpPr/>
      </cdr:nvCxnSpPr>
      <cdr:spPr>
        <a:xfrm xmlns:a="http://schemas.openxmlformats.org/drawingml/2006/main">
          <a:off x="262338" y="1371601"/>
          <a:ext cx="0" cy="486370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bg1">
              <a:lumMod val="50000"/>
            </a:schemeClr>
          </a:solidFill>
          <a:headEnd type="none"/>
          <a:tailEnd type="arrow" w="med" len="med"/>
        </a:ln>
      </cdr:spPr>
      <cdr:style>
        <a:lnRef xmlns:a="http://schemas.openxmlformats.org/drawingml/2006/main" idx="1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0.00056</cdr:x>
      <cdr:y>0.39589</cdr:y>
    </cdr:from>
    <cdr:to>
      <cdr:x>0.11296</cdr:x>
      <cdr:y>0.49769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03" y="882379"/>
          <a:ext cx="478562" cy="226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0">
              <a:solidFill>
                <a:sysClr val="windowText" lastClr="000000"/>
              </a:solidFill>
              <a:latin typeface="Century Gothic" pitchFamily="34" charset="0"/>
              <a:cs typeface="Arial" pitchFamily="34" charset="0"/>
            </a:rPr>
            <a:t>50,0</a:t>
          </a:r>
          <a:r>
            <a:rPr lang="ru-RU" sz="1050" b="0">
              <a:solidFill>
                <a:sysClr val="windowText" lastClr="000000"/>
              </a:solidFill>
              <a:latin typeface="Calibri"/>
              <a:cs typeface="Arial" pitchFamily="34" charset="0"/>
            </a:rPr>
            <a:t> п.</a:t>
          </a:r>
        </a:p>
      </cdr:txBody>
    </cdr:sp>
  </cdr:relSizeAnchor>
  <cdr:relSizeAnchor xmlns:cdr="http://schemas.openxmlformats.org/drawingml/2006/chartDrawing">
    <cdr:from>
      <cdr:x>0.01712</cdr:x>
      <cdr:y>0.00483</cdr:y>
    </cdr:from>
    <cdr:to>
      <cdr:x>0.10724</cdr:x>
      <cdr:y>0.09531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2892" y="10765"/>
          <a:ext cx="383701" cy="2016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1">
              <a:solidFill>
                <a:srgbClr val="005EB8"/>
              </a:solidFill>
              <a:latin typeface="Century Gothic" pitchFamily="34" charset="0"/>
              <a:cs typeface="Arial" pitchFamily="34" charset="0"/>
            </a:rPr>
            <a:t>рост</a:t>
          </a:r>
        </a:p>
      </cdr:txBody>
    </cdr:sp>
  </cdr:relSizeAnchor>
  <cdr:relSizeAnchor xmlns:cdr="http://schemas.openxmlformats.org/drawingml/2006/chartDrawing">
    <cdr:from>
      <cdr:x>0.00076</cdr:x>
      <cdr:y>0.81882</cdr:y>
    </cdr:from>
    <cdr:to>
      <cdr:x>0.09907</cdr:x>
      <cdr:y>0.898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18" y="1825027"/>
          <a:ext cx="418572" cy="1764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050" b="1">
              <a:solidFill>
                <a:srgbClr val="005EB8"/>
              </a:solidFill>
              <a:latin typeface="Century Gothic" pitchFamily="34" charset="0"/>
              <a:cs typeface="Arial" pitchFamily="34" charset="0"/>
            </a:rPr>
            <a:t>спад</a:t>
          </a:r>
        </a:p>
      </cdr:txBody>
    </cdr:sp>
  </cdr:relSizeAnchor>
  <cdr:relSizeAnchor xmlns:cdr="http://schemas.openxmlformats.org/drawingml/2006/chartDrawing">
    <cdr:from>
      <cdr:x>0.07927</cdr:x>
      <cdr:y>0.15456</cdr:y>
    </cdr:from>
    <cdr:to>
      <cdr:x>0.07927</cdr:x>
      <cdr:y>0.37973</cdr:y>
    </cdr:to>
    <cdr:sp macro="" textlink="">
      <cdr:nvSpPr>
        <cdr:cNvPr id="5" name="Прямая со стрелкой 4"/>
        <cdr:cNvSpPr/>
      </cdr:nvSpPr>
      <cdr:spPr>
        <a:xfrm xmlns:a="http://schemas.openxmlformats.org/drawingml/2006/main" flipV="1">
          <a:off x="337506" y="345970"/>
          <a:ext cx="0" cy="5040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2700" cap="flat" cmpd="sng" algn="ctr">
          <a:solidFill>
            <a:sysClr val="window" lastClr="FFFFFF">
              <a:lumMod val="50000"/>
            </a:sys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0.0808</cdr:x>
      <cdr:y>0.54901</cdr:y>
    </cdr:from>
    <cdr:to>
      <cdr:x>0.0808</cdr:x>
      <cdr:y>0.77418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>
          <a:off x="344020" y="1228895"/>
          <a:ext cx="0" cy="5040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2700" cap="flat" cmpd="sng" algn="ctr">
          <a:solidFill>
            <a:sysClr val="window" lastClr="FFFFFF">
              <a:lumMod val="50000"/>
            </a:sys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1" cy="495347"/>
          </a:xfrm>
          <a:prstGeom prst="rect">
            <a:avLst/>
          </a:prstGeom>
        </p:spPr>
        <p:txBody>
          <a:bodyPr vert="horz" lIns="91585" tIns="45792" rIns="91585" bIns="4579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1" cy="495347"/>
          </a:xfrm>
          <a:prstGeom prst="rect">
            <a:avLst/>
          </a:prstGeom>
        </p:spPr>
        <p:txBody>
          <a:bodyPr vert="horz" lIns="91585" tIns="45792" rIns="91585" bIns="45792" rtlCol="0"/>
          <a:lstStyle>
            <a:lvl1pPr algn="r">
              <a:defRPr sz="1200"/>
            </a:lvl1pPr>
          </a:lstStyle>
          <a:p>
            <a:fld id="{85C22204-3CFA-4E44-B491-2E252A96C6BB}" type="datetimeFigureOut">
              <a:rPr lang="en-US" smtClean="0"/>
              <a:pPr/>
              <a:t>6/16/2021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22350" y="1233488"/>
            <a:ext cx="4813300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85" tIns="45792" rIns="91585" bIns="45792" rtlCol="0" anchor="ctr"/>
          <a:lstStyle/>
          <a:p>
            <a:endParaRPr lang="en-US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51221"/>
            <a:ext cx="5486400" cy="3887360"/>
          </a:xfrm>
          <a:prstGeom prst="rect">
            <a:avLst/>
          </a:prstGeom>
        </p:spPr>
        <p:txBody>
          <a:bodyPr vert="horz" lIns="91585" tIns="45792" rIns="91585" bIns="4579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71801" cy="495346"/>
          </a:xfrm>
          <a:prstGeom prst="rect">
            <a:avLst/>
          </a:prstGeom>
        </p:spPr>
        <p:txBody>
          <a:bodyPr vert="horz" lIns="91585" tIns="45792" rIns="91585" bIns="4579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377318"/>
            <a:ext cx="2971801" cy="495346"/>
          </a:xfrm>
          <a:prstGeom prst="rect">
            <a:avLst/>
          </a:prstGeom>
        </p:spPr>
        <p:txBody>
          <a:bodyPr vert="horz" lIns="91585" tIns="45792" rIns="91585" bIns="45792" rtlCol="0" anchor="b"/>
          <a:lstStyle>
            <a:lvl1pPr algn="r">
              <a:defRPr sz="1200"/>
            </a:lvl1pPr>
          </a:lstStyle>
          <a:p>
            <a:fld id="{7AA6CE68-A96E-4537-83B7-4E3F41E160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843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аз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49638923"/>
              </p:ext>
            </p:extLst>
          </p:nvPr>
        </p:nvGraphicFramePr>
        <p:xfrm>
          <a:off x="1597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9" name="Object 8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" y="1592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1000" y="566991"/>
            <a:ext cx="9612313" cy="276999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dirty="0"/>
              <a:t>Вывод слайда</a:t>
            </a:r>
          </a:p>
        </p:txBody>
      </p:sp>
    </p:spTree>
    <p:extLst>
      <p:ext uri="{BB962C8B-B14F-4D97-AF65-F5344CB8AC3E}">
        <p14:creationId xmlns:p14="http://schemas.microsoft.com/office/powerpoint/2010/main" val="29157691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EFFF-5D94-426A-88B4-427E2637054F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0F2B-DFD9-43B0-8D2E-3DFA6455F3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545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EFFF-5D94-426A-88B4-427E2637054F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0F2B-DFD9-43B0-8D2E-3DFA6455F3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41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EFFF-5D94-426A-88B4-427E2637054F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0F2B-DFD9-43B0-8D2E-3DFA6455F3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418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EFFF-5D94-426A-88B4-427E2637054F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0F2B-DFD9-43B0-8D2E-3DFA6455F3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29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341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EFFF-5D94-426A-88B4-427E2637054F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0F2B-DFD9-43B0-8D2E-3DFA6455F3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80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Баз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33256655"/>
              </p:ext>
            </p:extLst>
          </p:nvPr>
        </p:nvGraphicFramePr>
        <p:xfrm>
          <a:off x="1597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9" name="Object 8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" y="1592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5946358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47434042"/>
              </p:ext>
            </p:extLst>
          </p:nvPr>
        </p:nvGraphicFramePr>
        <p:xfrm>
          <a:off x="1721" y="2120"/>
          <a:ext cx="1720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Объект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2120"/>
                        <a:ext cx="1720" cy="21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Текст 7"/>
          <p:cNvSpPr>
            <a:spLocks noGrp="1"/>
          </p:cNvSpPr>
          <p:nvPr>
            <p:ph type="body" sz="quarter" idx="26" hasCustomPrompt="1"/>
          </p:nvPr>
        </p:nvSpPr>
        <p:spPr>
          <a:xfrm>
            <a:off x="275168" y="372534"/>
            <a:ext cx="9357387" cy="1136467"/>
          </a:xfrm>
          <a:prstGeom prst="rect">
            <a:avLst/>
          </a:prstGeom>
        </p:spPr>
        <p:txBody>
          <a:bodyPr lIns="0" tIns="53643" rIns="107287" bIns="53643" anchor="ctr">
            <a:normAutofit/>
          </a:bodyPr>
          <a:lstStyle>
            <a:lvl1pPr marL="0" indent="0">
              <a:buNone/>
              <a:defRPr sz="2900" b="1"/>
            </a:lvl1pPr>
          </a:lstStyle>
          <a:p>
            <a:pPr lvl="0"/>
            <a:r>
              <a:rPr lang="ru-RU" dirty="0"/>
              <a:t>Образец заголовка может быть в одну </a:t>
            </a:r>
            <a:br>
              <a:rPr lang="ru-RU" dirty="0"/>
            </a:br>
            <a:r>
              <a:rPr lang="ru-RU" dirty="0"/>
              <a:t>или в две строки но не более</a:t>
            </a:r>
          </a:p>
        </p:txBody>
      </p:sp>
    </p:spTree>
    <p:extLst>
      <p:ext uri="{BB962C8B-B14F-4D97-AF65-F5344CB8AC3E}">
        <p14:creationId xmlns:p14="http://schemas.microsoft.com/office/powerpoint/2010/main" val="25886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EFFF-5D94-426A-88B4-427E2637054F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0F2B-DFD9-43B0-8D2E-3DFA6455F3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26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EFFF-5D94-426A-88B4-427E2637054F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0F2B-DFD9-43B0-8D2E-3DFA6455F3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281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EFFF-5D94-426A-88B4-427E2637054F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0F2B-DFD9-43B0-8D2E-3DFA6455F3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62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EFFF-5D94-426A-88B4-427E2637054F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0F2B-DFD9-43B0-8D2E-3DFA6455F3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75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EFFF-5D94-426A-88B4-427E2637054F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0F2B-DFD9-43B0-8D2E-3DFA6455F3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926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EFFF-5D94-426A-88B4-427E2637054F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20F2B-DFD9-43B0-8D2E-3DFA6455F3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693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17" Type="http://schemas.openxmlformats.org/officeDocument/2006/relationships/image" Target="../media/image4.emf"/><Relationship Id="rId2" Type="http://schemas.openxmlformats.org/officeDocument/2006/relationships/slideLayout" Target="../slideLayouts/slideLayout5.xml"/><Relationship Id="rId16" Type="http://schemas.openxmlformats.org/officeDocument/2006/relationships/oleObject" Target="../embeddings/oleObject5.bin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tags" Target="../tags/tag7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>
            <a:extLst>
              <a:ext uri="{FF2B5EF4-FFF2-40B4-BE49-F238E27FC236}">
                <a16:creationId xmlns:a16="http://schemas.microsoft.com/office/drawing/2014/main" id="{6ABB0028-3C18-4871-A0BC-367619F943B9}"/>
              </a:ext>
            </a:extLst>
          </p:cNvPr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369553578"/>
              </p:ext>
            </p:extLst>
          </p:nvPr>
        </p:nvGraphicFramePr>
        <p:xfrm>
          <a:off x="1476" y="1441"/>
          <a:ext cx="1470" cy="1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Слайд think-cell" r:id="rId7" imgW="360" imgH="360" progId="TCLayout.ActiveDocument.1">
                  <p:embed/>
                </p:oleObj>
              </mc:Choice>
              <mc:Fallback>
                <p:oleObj name="Слайд think-cell" r:id="rId7" imgW="360" imgH="360" progId="TCLayout.ActiveDocument.1">
                  <p:embed/>
                  <p:pic>
                    <p:nvPicPr>
                      <p:cNvPr id="7" name="Объект 6" hidden="1">
                        <a:extLst>
                          <a:ext uri="{FF2B5EF4-FFF2-40B4-BE49-F238E27FC236}">
                            <a16:creationId xmlns:a16="http://schemas.microsoft.com/office/drawing/2014/main" id="{6ABB0028-3C18-4871-A0BC-367619F943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" y="1441"/>
                        <a:ext cx="1470" cy="14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003" y="566991"/>
            <a:ext cx="9612000" cy="276999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u-RU" dirty="0"/>
              <a:t>Вывод слайда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541547" y="6626769"/>
            <a:ext cx="271463" cy="13849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fld id="{3E423E46-B7A0-4744-B3E1-320992BDBEC7}" type="slidenum">
              <a:rPr lang="ru-RU" sz="900" b="0" smtClean="0">
                <a:solidFill>
                  <a:schemeClr val="tx1"/>
                </a:solidFill>
              </a:rPr>
              <a:pPr algn="r"/>
              <a:t>‹#›</a:t>
            </a:fld>
            <a:endParaRPr lang="ru-RU" sz="900" b="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3008" y="289976"/>
            <a:ext cx="36000" cy="830997"/>
          </a:xfrm>
          <a:prstGeom prst="rect">
            <a:avLst/>
          </a:prstGeom>
          <a:solidFill>
            <a:schemeClr val="accent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Текст 26">
            <a:extLst>
              <a:ext uri="{FF2B5EF4-FFF2-40B4-BE49-F238E27FC236}">
                <a16:creationId xmlns:a16="http://schemas.microsoft.com/office/drawing/2014/main" id="{1A1BECA8-0C5C-4798-B2E4-A78552D6CB4C}"/>
              </a:ext>
            </a:extLst>
          </p:cNvPr>
          <p:cNvSpPr txBox="1">
            <a:spLocks/>
          </p:cNvSpPr>
          <p:nvPr/>
        </p:nvSpPr>
        <p:spPr>
          <a:xfrm>
            <a:off x="-1032387" y="1341441"/>
            <a:ext cx="880954" cy="612775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18097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Wingdings" panose="05000000000000000000" pitchFamily="2" charset="2"/>
              <a:buChar char="§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−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▫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-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7E3900"/>
              </a:buClr>
              <a:buNone/>
              <a:defRPr/>
            </a:pPr>
            <a:r>
              <a:rPr lang="ru-RU" sz="1000" dirty="0">
                <a:solidFill>
                  <a:schemeClr val="bg1"/>
                </a:solidFill>
              </a:rPr>
              <a:t>0-94-184</a:t>
            </a:r>
          </a:p>
        </p:txBody>
      </p:sp>
      <p:sp>
        <p:nvSpPr>
          <p:cNvPr id="10" name="Текст 26">
            <a:extLst>
              <a:ext uri="{FF2B5EF4-FFF2-40B4-BE49-F238E27FC236}">
                <a16:creationId xmlns:a16="http://schemas.microsoft.com/office/drawing/2014/main" id="{1A1BECA8-0C5C-4798-B2E4-A78552D6CB4C}"/>
              </a:ext>
            </a:extLst>
          </p:cNvPr>
          <p:cNvSpPr txBox="1">
            <a:spLocks/>
          </p:cNvSpPr>
          <p:nvPr/>
        </p:nvSpPr>
        <p:spPr>
          <a:xfrm>
            <a:off x="-1032387" y="2069272"/>
            <a:ext cx="880954" cy="612775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18097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Wingdings" panose="05000000000000000000" pitchFamily="2" charset="2"/>
              <a:buChar char="§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−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▫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-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7E3900"/>
              </a:buClr>
              <a:buNone/>
              <a:defRPr/>
            </a:pPr>
            <a:r>
              <a:rPr lang="ru-RU" sz="1000" dirty="0">
                <a:solidFill>
                  <a:schemeClr val="bg1"/>
                </a:solidFill>
              </a:rPr>
              <a:t>0-61-122</a:t>
            </a:r>
          </a:p>
        </p:txBody>
      </p:sp>
      <p:sp>
        <p:nvSpPr>
          <p:cNvPr id="11" name="Текст 26">
            <a:extLst>
              <a:ext uri="{FF2B5EF4-FFF2-40B4-BE49-F238E27FC236}">
                <a16:creationId xmlns:a16="http://schemas.microsoft.com/office/drawing/2014/main" id="{1A1BECA8-0C5C-4798-B2E4-A78552D6CB4C}"/>
              </a:ext>
            </a:extLst>
          </p:cNvPr>
          <p:cNvSpPr txBox="1">
            <a:spLocks/>
          </p:cNvSpPr>
          <p:nvPr/>
        </p:nvSpPr>
        <p:spPr>
          <a:xfrm>
            <a:off x="-1032387" y="2797103"/>
            <a:ext cx="880954" cy="612775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18097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Wingdings" panose="05000000000000000000" pitchFamily="2" charset="2"/>
              <a:buChar char="§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−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▫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-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7E3900"/>
              </a:buClr>
              <a:buNone/>
              <a:defRPr/>
            </a:pPr>
            <a:r>
              <a:rPr lang="ru-RU" sz="1000" dirty="0">
                <a:solidFill>
                  <a:schemeClr val="bg1"/>
                </a:solidFill>
              </a:rPr>
              <a:t>77-162-215</a:t>
            </a:r>
          </a:p>
        </p:txBody>
      </p:sp>
      <p:sp>
        <p:nvSpPr>
          <p:cNvPr id="12" name="Текст 26">
            <a:extLst>
              <a:ext uri="{FF2B5EF4-FFF2-40B4-BE49-F238E27FC236}">
                <a16:creationId xmlns:a16="http://schemas.microsoft.com/office/drawing/2014/main" id="{1A1BECA8-0C5C-4798-B2E4-A78552D6CB4C}"/>
              </a:ext>
            </a:extLst>
          </p:cNvPr>
          <p:cNvSpPr txBox="1">
            <a:spLocks/>
          </p:cNvSpPr>
          <p:nvPr/>
        </p:nvSpPr>
        <p:spPr>
          <a:xfrm>
            <a:off x="-1032387" y="3524934"/>
            <a:ext cx="880954" cy="612775"/>
          </a:xfrm>
          <a:prstGeom prst="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18097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Wingdings" panose="05000000000000000000" pitchFamily="2" charset="2"/>
              <a:buChar char="§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−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▫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-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7E3900"/>
              </a:buClr>
              <a:buNone/>
              <a:defRPr/>
            </a:pPr>
            <a:r>
              <a:rPr lang="ru-RU" sz="1000" dirty="0"/>
              <a:t>169-212-234</a:t>
            </a:r>
          </a:p>
        </p:txBody>
      </p:sp>
      <p:sp>
        <p:nvSpPr>
          <p:cNvPr id="13" name="Текст 26">
            <a:extLst>
              <a:ext uri="{FF2B5EF4-FFF2-40B4-BE49-F238E27FC236}">
                <a16:creationId xmlns:a16="http://schemas.microsoft.com/office/drawing/2014/main" id="{1A1BECA8-0C5C-4798-B2E4-A78552D6CB4C}"/>
              </a:ext>
            </a:extLst>
          </p:cNvPr>
          <p:cNvSpPr txBox="1">
            <a:spLocks/>
          </p:cNvSpPr>
          <p:nvPr/>
        </p:nvSpPr>
        <p:spPr>
          <a:xfrm>
            <a:off x="-1032387" y="4252765"/>
            <a:ext cx="880954" cy="612775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18097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Wingdings" panose="05000000000000000000" pitchFamily="2" charset="2"/>
              <a:buChar char="§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−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▫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-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7E3900"/>
              </a:buClr>
              <a:buNone/>
              <a:defRPr/>
            </a:pPr>
            <a:r>
              <a:rPr lang="ru-RU" sz="1000" dirty="0">
                <a:solidFill>
                  <a:schemeClr val="bg1"/>
                </a:solidFill>
              </a:rPr>
              <a:t>116-0-0</a:t>
            </a:r>
          </a:p>
        </p:txBody>
      </p:sp>
      <p:sp>
        <p:nvSpPr>
          <p:cNvPr id="14" name="Текст 26">
            <a:extLst>
              <a:ext uri="{FF2B5EF4-FFF2-40B4-BE49-F238E27FC236}">
                <a16:creationId xmlns:a16="http://schemas.microsoft.com/office/drawing/2014/main" id="{1A1BECA8-0C5C-4798-B2E4-A78552D6CB4C}"/>
              </a:ext>
            </a:extLst>
          </p:cNvPr>
          <p:cNvSpPr txBox="1">
            <a:spLocks/>
          </p:cNvSpPr>
          <p:nvPr/>
        </p:nvSpPr>
        <p:spPr>
          <a:xfrm>
            <a:off x="-1032387" y="4980594"/>
            <a:ext cx="880954" cy="612775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txBody>
          <a:bodyPr vert="horz" wrap="square" lIns="72000" tIns="72000" rIns="72000" bIns="72000" rtlCol="0" anchor="ctr" anchorCtr="0">
            <a:noAutofit/>
          </a:bodyPr>
          <a:lstStyle>
            <a:lvl1pPr marL="18097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Wingdings" panose="05000000000000000000" pitchFamily="2" charset="2"/>
              <a:buChar char="§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−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▫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A1600"/>
              </a:buClr>
              <a:buFont typeface="Arial" panose="020B0604020202020204" pitchFamily="34" charset="0"/>
              <a:buChar char="-"/>
              <a:defRPr lang="ru-RU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7E3900"/>
              </a:buClr>
              <a:buNone/>
              <a:defRPr/>
            </a:pPr>
            <a:r>
              <a:rPr lang="ru-RU" sz="1000" dirty="0">
                <a:solidFill>
                  <a:schemeClr val="bg1"/>
                </a:solidFill>
              </a:rPr>
              <a:t>149-79-114</a:t>
            </a:r>
          </a:p>
        </p:txBody>
      </p:sp>
    </p:spTree>
    <p:extLst>
      <p:ext uri="{BB962C8B-B14F-4D97-AF65-F5344CB8AC3E}">
        <p14:creationId xmlns:p14="http://schemas.microsoft.com/office/powerpoint/2010/main" val="216373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806" r:id="rId2"/>
    <p:sldLayoutId id="2147483807" r:id="rId3"/>
  </p:sldLayoutIdLst>
  <p:hf sldNum="0"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1800" b="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Clr>
          <a:schemeClr val="accent5"/>
        </a:buClr>
        <a:buFont typeface="Wingdings" panose="05000000000000000000" pitchFamily="2" charset="2"/>
        <a:buNone/>
        <a:defRPr lang="ru-RU" sz="14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144000" indent="-144000" algn="l" defTabSz="91440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Font typeface="Wingdings" panose="05000000000000000000" pitchFamily="2" charset="2"/>
        <a:buChar char="§"/>
        <a:defRPr lang="ru-RU" sz="14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288000" indent="-144000" algn="l" defTabSz="91440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−"/>
        <a:defRPr lang="ru-RU" sz="14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432000" indent="-144000" algn="l" defTabSz="91440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▫"/>
        <a:defRPr lang="ru-RU" sz="14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576000" indent="-144000" algn="l" defTabSz="91440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-"/>
        <a:defRPr lang="en-US" sz="14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45">
          <p15:clr>
            <a:srgbClr val="F26B43"/>
          </p15:clr>
        </p15:guide>
        <p15:guide id="2" pos="58">
          <p15:clr>
            <a:srgbClr val="F26B43"/>
          </p15:clr>
        </p15:guide>
        <p15:guide id="3" pos="6182">
          <p15:clr>
            <a:srgbClr val="F26B43"/>
          </p15:clr>
        </p15:guide>
        <p15:guide id="4" orient="horz" pos="3997">
          <p15:clr>
            <a:srgbClr val="F26B43"/>
          </p15:clr>
        </p15:guide>
        <p15:guide id="10" orient="horz" pos="98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2597236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Слайд think-cell" r:id="rId16" imgW="425" imgH="426" progId="TCLayout.ActiveDocument.1">
                  <p:embed/>
                </p:oleObj>
              </mc:Choice>
              <mc:Fallback>
                <p:oleObj name="Слайд think-cell" r:id="rId16" imgW="425" imgH="426" progId="TCLayout.ActiveDocument.1">
                  <p:embed/>
                  <p:pic>
                    <p:nvPicPr>
                      <p:cNvPr id="8" name="Объект 7" hidden="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/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ru-RU" sz="440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6EFFF-5D94-426A-88B4-427E2637054F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20F2B-DFD9-43B0-8D2E-3DFA6455F3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33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9.xml"/><Relationship Id="rId7" Type="http://schemas.openxmlformats.org/officeDocument/2006/relationships/image" Target="../media/image5.png"/><Relationship Id="rId2" Type="http://schemas.openxmlformats.org/officeDocument/2006/relationships/tags" Target="../tags/tag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3" Type="http://schemas.openxmlformats.org/officeDocument/2006/relationships/tags" Target="../tags/tag11.xml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tags" Target="../tags/tag10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emf"/><Relationship Id="rId11" Type="http://schemas.openxmlformats.org/officeDocument/2006/relationships/image" Target="../media/image12.svg"/><Relationship Id="rId5" Type="http://schemas.openxmlformats.org/officeDocument/2006/relationships/oleObject" Target="../embeddings/oleObject7.bin"/><Relationship Id="rId15" Type="http://schemas.openxmlformats.org/officeDocument/2006/relationships/image" Target="../media/image16.svg"/><Relationship Id="rId10" Type="http://schemas.openxmlformats.org/officeDocument/2006/relationships/image" Target="../media/image11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10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https/opora.ru/" TargetMode="External"/><Relationship Id="rId3" Type="http://schemas.openxmlformats.org/officeDocument/2006/relationships/hyperlink" Target="https://www.psbank.ru/Business/RSBI" TargetMode="External"/><Relationship Id="rId7" Type="http://schemas.openxmlformats.org/officeDocument/2006/relationships/image" Target="../media/image6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hyperlink" Target="mailto:info@psbank.ru" TargetMode="External"/><Relationship Id="rId4" Type="http://schemas.openxmlformats.org/officeDocument/2006/relationships/hyperlink" Target="https://www.psbank.ru/" TargetMode="External"/><Relationship Id="rId9" Type="http://schemas.openxmlformats.org/officeDocument/2006/relationships/hyperlink" Target="mailto:id@psbank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08474617"/>
              </p:ext>
            </p:extLst>
          </p:nvPr>
        </p:nvGraphicFramePr>
        <p:xfrm>
          <a:off x="1721" y="2120"/>
          <a:ext cx="1720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Слайд think-cell" r:id="rId5" imgW="360" imgH="360" progId="TCLayout.ActiveDocument.1">
                  <p:embed/>
                </p:oleObj>
              </mc:Choice>
              <mc:Fallback>
                <p:oleObj name="Слайд think-cell" r:id="rId5" imgW="360" imgH="360" progId="TCLayout.ActiveDocument.1">
                  <p:embed/>
                  <p:pic>
                    <p:nvPicPr>
                      <p:cNvPr id="6" name="Объект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2120"/>
                        <a:ext cx="1720" cy="21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71979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2900" b="1" dirty="0">
              <a:latin typeface="Roboto Black" panose="02000000000000000000" pitchFamily="2" charset="0"/>
              <a:ea typeface="+mj-ea"/>
              <a:cs typeface="Arial" panose="020B0604020202020204" pitchFamily="34" charset="0"/>
              <a:sym typeface="Roboto Black" panose="02000000000000000000" pitchFamily="2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 flipH="1" flipV="1">
            <a:off x="241483" y="0"/>
            <a:ext cx="4592233" cy="6531428"/>
          </a:xfrm>
          <a:custGeom>
            <a:avLst/>
            <a:gdLst>
              <a:gd name="connsiteX0" fmla="*/ 0 w 4892675"/>
              <a:gd name="connsiteY0" fmla="*/ 6858000 h 6858000"/>
              <a:gd name="connsiteX1" fmla="*/ 2414225 w 4892675"/>
              <a:gd name="connsiteY1" fmla="*/ 6858000 h 6858000"/>
              <a:gd name="connsiteX2" fmla="*/ 4892675 w 4892675"/>
              <a:gd name="connsiteY2" fmla="*/ 6858000 h 6858000"/>
              <a:gd name="connsiteX3" fmla="*/ 4892675 w 4892675"/>
              <a:gd name="connsiteY3" fmla="*/ 0 h 6858000"/>
              <a:gd name="connsiteX4" fmla="*/ 2247901 w 489267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92675" h="6858000">
                <a:moveTo>
                  <a:pt x="0" y="6858000"/>
                </a:moveTo>
                <a:lnTo>
                  <a:pt x="2414225" y="6858000"/>
                </a:lnTo>
                <a:lnTo>
                  <a:pt x="4892675" y="6858000"/>
                </a:lnTo>
                <a:lnTo>
                  <a:pt x="4892675" y="0"/>
                </a:lnTo>
                <a:lnTo>
                  <a:pt x="2247901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78" tIns="84478" rIns="84478" bIns="844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Freeform 116"/>
          <p:cNvSpPr>
            <a:spLocks/>
          </p:cNvSpPr>
          <p:nvPr/>
        </p:nvSpPr>
        <p:spPr bwMode="auto">
          <a:xfrm flipH="1">
            <a:off x="-8473" y="-2007"/>
            <a:ext cx="3900865" cy="6851704"/>
          </a:xfrm>
          <a:custGeom>
            <a:avLst/>
            <a:gdLst>
              <a:gd name="T0" fmla="*/ 2618 w 2618"/>
              <a:gd name="T1" fmla="*/ 0 h 4319"/>
              <a:gd name="T2" fmla="*/ 465 w 2618"/>
              <a:gd name="T3" fmla="*/ 0 h 4319"/>
              <a:gd name="T4" fmla="*/ 0 w 2618"/>
              <a:gd name="T5" fmla="*/ 1419 h 4319"/>
              <a:gd name="T6" fmla="*/ 950 w 2618"/>
              <a:gd name="T7" fmla="*/ 4319 h 4319"/>
              <a:gd name="T8" fmla="*/ 2618 w 2618"/>
              <a:gd name="T9" fmla="*/ 4319 h 4319"/>
              <a:gd name="T10" fmla="*/ 2618 w 2618"/>
              <a:gd name="T11" fmla="*/ 0 h 4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18" h="4319">
                <a:moveTo>
                  <a:pt x="2618" y="0"/>
                </a:moveTo>
                <a:lnTo>
                  <a:pt x="465" y="0"/>
                </a:lnTo>
                <a:lnTo>
                  <a:pt x="0" y="1419"/>
                </a:lnTo>
                <a:lnTo>
                  <a:pt x="950" y="4319"/>
                </a:lnTo>
                <a:lnTo>
                  <a:pt x="2618" y="4319"/>
                </a:lnTo>
                <a:lnTo>
                  <a:pt x="2618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78" tIns="84478" rIns="84478" bIns="844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ru-RU" sz="1400" dirty="0"/>
          </a:p>
        </p:txBody>
      </p:sp>
      <p:sp>
        <p:nvSpPr>
          <p:cNvPr id="14" name="Полилиния 13"/>
          <p:cNvSpPr/>
          <p:nvPr/>
        </p:nvSpPr>
        <p:spPr>
          <a:xfrm flipH="1" flipV="1">
            <a:off x="-8472" y="-2007"/>
            <a:ext cx="5709744" cy="6533436"/>
          </a:xfrm>
          <a:custGeom>
            <a:avLst/>
            <a:gdLst>
              <a:gd name="connsiteX0" fmla="*/ 0 w 6083300"/>
              <a:gd name="connsiteY0" fmla="*/ 6858000 h 6858000"/>
              <a:gd name="connsiteX1" fmla="*/ 2414225 w 6083300"/>
              <a:gd name="connsiteY1" fmla="*/ 6858000 h 6858000"/>
              <a:gd name="connsiteX2" fmla="*/ 6083300 w 6083300"/>
              <a:gd name="connsiteY2" fmla="*/ 6858000 h 6858000"/>
              <a:gd name="connsiteX3" fmla="*/ 6083300 w 6083300"/>
              <a:gd name="connsiteY3" fmla="*/ 0 h 6858000"/>
              <a:gd name="connsiteX4" fmla="*/ 2247901 w 60833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83300" h="6858000">
                <a:moveTo>
                  <a:pt x="0" y="6858000"/>
                </a:moveTo>
                <a:lnTo>
                  <a:pt x="2414225" y="6858000"/>
                </a:lnTo>
                <a:lnTo>
                  <a:pt x="6083300" y="6858000"/>
                </a:lnTo>
                <a:lnTo>
                  <a:pt x="6083300" y="0"/>
                </a:lnTo>
                <a:lnTo>
                  <a:pt x="2247901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78" tIns="84478" rIns="84478" bIns="844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5" name="Полилиния 14"/>
          <p:cNvSpPr/>
          <p:nvPr/>
        </p:nvSpPr>
        <p:spPr>
          <a:xfrm flipH="1">
            <a:off x="-13647" y="-2008"/>
            <a:ext cx="5316379" cy="6876000"/>
          </a:xfrm>
          <a:custGeom>
            <a:avLst/>
            <a:gdLst>
              <a:gd name="connsiteX0" fmla="*/ 2247900 w 5664200"/>
              <a:gd name="connsiteY0" fmla="*/ 0 h 6858000"/>
              <a:gd name="connsiteX1" fmla="*/ 5664200 w 5664200"/>
              <a:gd name="connsiteY1" fmla="*/ 0 h 6858000"/>
              <a:gd name="connsiteX2" fmla="*/ 5664200 w 5664200"/>
              <a:gd name="connsiteY2" fmla="*/ 6858000 h 6858000"/>
              <a:gd name="connsiteX3" fmla="*/ 2247900 w 5664200"/>
              <a:gd name="connsiteY3" fmla="*/ 6858000 h 6858000"/>
              <a:gd name="connsiteX4" fmla="*/ 0 w 56642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4200" h="6858000">
                <a:moveTo>
                  <a:pt x="2247900" y="0"/>
                </a:moveTo>
                <a:lnTo>
                  <a:pt x="5664200" y="0"/>
                </a:lnTo>
                <a:lnTo>
                  <a:pt x="5664200" y="6858000"/>
                </a:lnTo>
                <a:lnTo>
                  <a:pt x="22479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563C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78" tIns="84478" rIns="84478" bIns="844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181644" y="3292419"/>
            <a:ext cx="4198990" cy="1978519"/>
          </a:xfrm>
          <a:prstGeom prst="rect">
            <a:avLst/>
          </a:prstGeom>
        </p:spPr>
        <p:txBody>
          <a:bodyPr lIns="0" tIns="53643" rIns="107287" bIns="53643">
            <a:normAutofit/>
          </a:bodyPr>
          <a:lstStyle>
            <a:lvl1pPr marL="0" indent="0">
              <a:lnSpc>
                <a:spcPts val="3600"/>
              </a:lnSpc>
              <a:buNone/>
              <a:defRPr sz="2500">
                <a:solidFill>
                  <a:schemeClr val="bg2"/>
                </a:solidFill>
                <a:latin typeface="+mj-lt"/>
              </a:defRPr>
            </a:lvl1pPr>
            <a:lvl2pPr marL="389626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779252" indent="0">
              <a:buNone/>
              <a:defRPr>
                <a:latin typeface="+mj-lt"/>
              </a:defRPr>
            </a:lvl3pPr>
            <a:lvl4pPr marL="1168877" indent="0">
              <a:buNone/>
              <a:defRPr>
                <a:latin typeface="+mj-lt"/>
              </a:defRPr>
            </a:lvl4pPr>
            <a:lvl5pPr marL="1558503" indent="0">
              <a:buNone/>
              <a:defRPr>
                <a:latin typeface="+mj-lt"/>
              </a:defRPr>
            </a:lvl5pPr>
          </a:lstStyle>
          <a:p>
            <a:r>
              <a:rPr lang="ru-RU" sz="2800" b="1" dirty="0">
                <a:solidFill>
                  <a:schemeClr val="bg1"/>
                </a:solidFill>
              </a:rPr>
              <a:t>Результаты за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r>
              <a:rPr lang="ru-RU" sz="2800" b="1" dirty="0">
                <a:solidFill>
                  <a:schemeClr val="bg1"/>
                </a:solidFill>
              </a:rPr>
              <a:t>май 2021 года</a:t>
            </a:r>
          </a:p>
        </p:txBody>
      </p:sp>
      <p:sp>
        <p:nvSpPr>
          <p:cNvPr id="18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280918" y="6087981"/>
            <a:ext cx="4302842" cy="289499"/>
          </a:xfrm>
          <a:prstGeom prst="rect">
            <a:avLst/>
          </a:prstGeom>
        </p:spPr>
        <p:txBody>
          <a:bodyPr lIns="0" tIns="53643" rIns="107287" bIns="53643">
            <a:normAutofit/>
          </a:bodyPr>
          <a:lstStyle>
            <a:lvl1pPr marL="0" indent="0">
              <a:buNone/>
              <a:defRPr sz="1000" b="0" baseline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89626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779252" indent="0">
              <a:buNone/>
              <a:defRPr>
                <a:latin typeface="+mj-lt"/>
              </a:defRPr>
            </a:lvl3pPr>
            <a:lvl4pPr marL="1168877" indent="0">
              <a:buNone/>
              <a:defRPr>
                <a:latin typeface="+mj-lt"/>
              </a:defRPr>
            </a:lvl4pPr>
            <a:lvl5pPr marL="1558503" indent="0">
              <a:buNone/>
              <a:defRPr>
                <a:latin typeface="+mj-lt"/>
              </a:defRPr>
            </a:lvl5pPr>
          </a:lstStyle>
          <a:p>
            <a:r>
              <a:rPr lang="ru-RU" sz="1100" b="1" dirty="0">
                <a:solidFill>
                  <a:schemeClr val="bg1"/>
                </a:solidFill>
                <a:latin typeface="Century Gothic" pitchFamily="34" charset="0"/>
                <a:ea typeface="Roboto Thin" panose="02000000000000000000" pitchFamily="2" charset="0"/>
              </a:rPr>
              <a:t>Июнь 2021 г.</a:t>
            </a:r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4979281" y="2789726"/>
            <a:ext cx="4701183" cy="635272"/>
          </a:xfrm>
          <a:prstGeom prst="rect">
            <a:avLst/>
          </a:prstGeom>
        </p:spPr>
        <p:txBody>
          <a:bodyPr lIns="0" tIns="53643" rIns="107287" bIns="53643">
            <a:noAutofit/>
          </a:bodyPr>
          <a:lstStyle>
            <a:lvl1pPr marL="0" indent="0">
              <a:lnSpc>
                <a:spcPts val="3600"/>
              </a:lnSpc>
              <a:buNone/>
              <a:defRPr sz="2500">
                <a:solidFill>
                  <a:schemeClr val="bg2"/>
                </a:solidFill>
                <a:latin typeface="+mj-lt"/>
              </a:defRPr>
            </a:lvl1pPr>
            <a:lvl2pPr marL="389626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779252" indent="0">
              <a:buNone/>
              <a:defRPr>
                <a:latin typeface="+mj-lt"/>
              </a:defRPr>
            </a:lvl3pPr>
            <a:lvl4pPr marL="1168877" indent="0">
              <a:buNone/>
              <a:defRPr>
                <a:latin typeface="+mj-lt"/>
              </a:defRPr>
            </a:lvl4pPr>
            <a:lvl5pPr marL="1558503" indent="0">
              <a:buNone/>
              <a:defRPr>
                <a:latin typeface="+mj-lt"/>
              </a:defRPr>
            </a:lvl5pPr>
          </a:lstStyle>
          <a:p>
            <a:pPr>
              <a:spcAft>
                <a:spcPts val="600"/>
              </a:spcAft>
            </a:pPr>
            <a:r>
              <a:rPr lang="ru-RU" sz="3600" b="1" dirty="0">
                <a:solidFill>
                  <a:srgbClr val="003D7A"/>
                </a:solidFill>
              </a:rPr>
              <a:t>Индекс Опоры </a:t>
            </a:r>
            <a:r>
              <a:rPr lang="en-US" sz="3600" b="1" dirty="0">
                <a:solidFill>
                  <a:srgbClr val="003D7A"/>
                </a:solidFill>
              </a:rPr>
              <a:t>RSBI</a:t>
            </a:r>
            <a:endParaRPr lang="ru-RU" sz="3600" b="1" dirty="0">
              <a:solidFill>
                <a:srgbClr val="003D7A"/>
              </a:solidFill>
            </a:endParaRPr>
          </a:p>
          <a:p>
            <a:r>
              <a:rPr lang="ru-RU" sz="2800" b="1" dirty="0">
                <a:solidFill>
                  <a:srgbClr val="003D7A"/>
                </a:solidFill>
              </a:rPr>
              <a:t>Деловой активности малого и среднего бизнеса</a:t>
            </a:r>
            <a:endParaRPr lang="ru-RU" sz="3200" b="1" dirty="0">
              <a:solidFill>
                <a:srgbClr val="003D7A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18" y="334206"/>
            <a:ext cx="1789925" cy="696082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442" y="322575"/>
            <a:ext cx="3084022" cy="612297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587" y="5859501"/>
            <a:ext cx="2613877" cy="714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44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5164151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Слайд think-cell" r:id="rId5" imgW="425" imgH="426" progId="TCLayout.ActiveDocument.1">
                  <p:embed/>
                </p:oleObj>
              </mc:Choice>
              <mc:Fallback>
                <p:oleObj name="Слайд think-cell" r:id="rId5" imgW="425" imgH="426" progId="TCLayout.ActiveDocument.1">
                  <p:embed/>
                  <p:pic>
                    <p:nvPicPr>
                      <p:cNvPr id="6" name="Объект 5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2400" b="1" dirty="0">
              <a:solidFill>
                <a:schemeClr val="tx1"/>
              </a:solidFill>
              <a:latin typeface="Century Gothic" panose="020B0502020202020204" pitchFamily="34" charset="0"/>
              <a:ea typeface="+mj-ea"/>
              <a:cs typeface="+mj-cs"/>
              <a:sym typeface="Century Gothic" panose="020B0502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1000" y="520825"/>
            <a:ext cx="9612313" cy="369332"/>
          </a:xfrm>
        </p:spPr>
        <p:txBody>
          <a:bodyPr vert="horz"/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Основные итоги Индекса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RSBI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за май 2021</a:t>
            </a:r>
          </a:p>
        </p:txBody>
      </p:sp>
      <p:sp>
        <p:nvSpPr>
          <p:cNvPr id="3" name="TextBox 2"/>
          <p:cNvSpPr txBox="1"/>
          <p:nvPr/>
        </p:nvSpPr>
        <p:spPr bwMode="auto">
          <a:xfrm>
            <a:off x="1288726" y="1444343"/>
            <a:ext cx="8289992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just" defTabSz="914400">
              <a:buClr>
                <a:schemeClr val="accent5"/>
              </a:buClr>
            </a:pPr>
            <a:r>
              <a:rPr lang="ru-RU" sz="1600" dirty="0"/>
              <a:t>Индекс составил</a:t>
            </a:r>
            <a:r>
              <a:rPr lang="ru-RU" sz="1600" b="1" dirty="0"/>
              <a:t> 54,6 пунктов </a:t>
            </a:r>
            <a:r>
              <a:rPr lang="ru-RU" sz="1600" dirty="0"/>
              <a:t>и достиг нового исторического максимума,</a:t>
            </a:r>
            <a:r>
              <a:rPr lang="ru-RU" sz="1600" b="1" dirty="0"/>
              <a:t> </a:t>
            </a:r>
            <a:r>
              <a:rPr lang="ru-RU" sz="1600" dirty="0"/>
              <a:t>побив предыдущий пик 2018 года (53,2 п.)</a:t>
            </a:r>
          </a:p>
          <a:p>
            <a:pPr algn="just" defTabSz="914400">
              <a:buClr>
                <a:schemeClr val="accent5"/>
              </a:buClr>
            </a:pPr>
            <a:endParaRPr lang="ru-RU" sz="1600" dirty="0"/>
          </a:p>
          <a:p>
            <a:pPr algn="just" defTabSz="914400">
              <a:buClr>
                <a:schemeClr val="accent5"/>
              </a:buClr>
            </a:pPr>
            <a:endParaRPr lang="en-GB" sz="1600" dirty="0"/>
          </a:p>
          <a:p>
            <a:pPr algn="just" defTabSz="914400">
              <a:buClr>
                <a:schemeClr val="accent5"/>
              </a:buClr>
            </a:pPr>
            <a:r>
              <a:rPr lang="ru-RU" sz="1600" dirty="0"/>
              <a:t>За улучшение индекса отвечали все компоненты кроме Кредитов, которые чуть снизились с топовых значений</a:t>
            </a:r>
          </a:p>
          <a:p>
            <a:pPr algn="just" defTabSz="914400">
              <a:buClr>
                <a:schemeClr val="accent5"/>
              </a:buClr>
            </a:pPr>
            <a:endParaRPr lang="ru-RU" sz="1600" dirty="0"/>
          </a:p>
          <a:p>
            <a:pPr algn="just" defTabSz="914400">
              <a:buClr>
                <a:schemeClr val="accent5"/>
              </a:buClr>
            </a:pPr>
            <a:endParaRPr lang="ru-RU" sz="1600" dirty="0"/>
          </a:p>
          <a:p>
            <a:pPr algn="just" defTabSz="914400">
              <a:buClr>
                <a:schemeClr val="accent5"/>
              </a:buClr>
            </a:pPr>
            <a:r>
              <a:rPr lang="ru-RU" sz="1600" dirty="0"/>
              <a:t>Компонента Продажи вышла в зону росту впервые с 2019 года за счет улучшения фактических показателей</a:t>
            </a:r>
          </a:p>
          <a:p>
            <a:pPr algn="just" defTabSz="914400">
              <a:buClr>
                <a:schemeClr val="accent5"/>
              </a:buClr>
            </a:pPr>
            <a:endParaRPr lang="ru-RU" sz="1600" dirty="0"/>
          </a:p>
          <a:p>
            <a:pPr algn="just" defTabSz="914400">
              <a:buClr>
                <a:schemeClr val="accent5"/>
              </a:buClr>
            </a:pPr>
            <a:endParaRPr lang="ru-RU" sz="1600" dirty="0"/>
          </a:p>
          <a:p>
            <a:pPr algn="just" defTabSz="914400">
              <a:buClr>
                <a:schemeClr val="accent5"/>
              </a:buClr>
            </a:pPr>
            <a:r>
              <a:rPr lang="ru-RU" sz="1600" dirty="0"/>
              <a:t>Компоненты Кадры и Инвестиции достигли новых исторических максимумов</a:t>
            </a:r>
          </a:p>
          <a:p>
            <a:pPr algn="just" defTabSz="914400">
              <a:buClr>
                <a:schemeClr val="accent5"/>
              </a:buClr>
            </a:pPr>
            <a:endParaRPr lang="ru-RU" sz="1600" dirty="0"/>
          </a:p>
          <a:p>
            <a:pPr algn="just" defTabSz="914400">
              <a:buClr>
                <a:schemeClr val="accent5"/>
              </a:buClr>
            </a:pPr>
            <a:endParaRPr lang="ru-RU" sz="1600" dirty="0"/>
          </a:p>
          <a:p>
            <a:pPr algn="just" defTabSz="914400">
              <a:buClr>
                <a:schemeClr val="accent5"/>
              </a:buClr>
            </a:pPr>
            <a:r>
              <a:rPr lang="ru-RU" sz="1600" dirty="0"/>
              <a:t>45% МСБ имеют потребность в найме новых сотрудников, но четверть из них сейчас не собираются увеличивать штат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210" y="143102"/>
            <a:ext cx="995586" cy="995586"/>
          </a:xfrm>
          <a:prstGeom prst="rect">
            <a:avLst/>
          </a:prstGeom>
        </p:spPr>
      </p:pic>
      <p:pic>
        <p:nvPicPr>
          <p:cNvPr id="7235" name="Picture 67" descr="https://static.thenounproject.com/png/1632442-200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39589" y="1370366"/>
            <a:ext cx="573936" cy="57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rrows Change Icon 1590639">
            <a:extLst>
              <a:ext uri="{FF2B5EF4-FFF2-40B4-BE49-F238E27FC236}">
                <a16:creationId xmlns:a16="http://schemas.microsoft.com/office/drawing/2014/main" id="{6B697473-A2F4-45F8-800E-5B86CA3C3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39589" y="2353299"/>
            <a:ext cx="573936" cy="57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 descr="Расширение бизнеса контур">
            <a:extLst>
              <a:ext uri="{FF2B5EF4-FFF2-40B4-BE49-F238E27FC236}">
                <a16:creationId xmlns:a16="http://schemas.microsoft.com/office/drawing/2014/main" id="{492B5E16-C89D-45E9-A16E-30D0BB769A4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61186" y="3326137"/>
            <a:ext cx="652339" cy="652339"/>
          </a:xfrm>
          <a:prstGeom prst="rect">
            <a:avLst/>
          </a:prstGeom>
        </p:spPr>
      </p:pic>
      <p:pic>
        <p:nvPicPr>
          <p:cNvPr id="9" name="Рисунок 8" descr="Скачать контур">
            <a:extLst>
              <a:ext uri="{FF2B5EF4-FFF2-40B4-BE49-F238E27FC236}">
                <a16:creationId xmlns:a16="http://schemas.microsoft.com/office/drawing/2014/main" id="{668BD83B-E730-4619-A520-FC3D7E51EA5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 rot="10800000">
            <a:off x="327283" y="4201694"/>
            <a:ext cx="720144" cy="720144"/>
          </a:xfrm>
          <a:prstGeom prst="rect">
            <a:avLst/>
          </a:prstGeom>
        </p:spPr>
      </p:pic>
      <p:pic>
        <p:nvPicPr>
          <p:cNvPr id="13" name="Рисунок 12" descr="Подписаться контур">
            <a:extLst>
              <a:ext uri="{FF2B5EF4-FFF2-40B4-BE49-F238E27FC236}">
                <a16:creationId xmlns:a16="http://schemas.microsoft.com/office/drawing/2014/main" id="{CBB0B1A0-D396-4068-9145-361500A897B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439588" y="5105094"/>
            <a:ext cx="513895" cy="51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183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3"/>
          <p:cNvSpPr txBox="1">
            <a:spLocks/>
          </p:cNvSpPr>
          <p:nvPr/>
        </p:nvSpPr>
        <p:spPr>
          <a:xfrm>
            <a:off x="170872" y="303150"/>
            <a:ext cx="9638145" cy="852350"/>
          </a:xfrm>
          <a:prstGeom prst="rect">
            <a:avLst/>
          </a:prstGeom>
        </p:spPr>
        <p:txBody>
          <a:bodyPr/>
          <a:lstStyle/>
          <a:p>
            <a:pPr lvl="0" defTabSz="914400">
              <a:buClr>
                <a:schemeClr val="accent5"/>
              </a:buClr>
            </a:pPr>
            <a:r>
              <a:rPr lang="ru-RU" sz="2300" b="1" dirty="0">
                <a:solidFill>
                  <a:schemeClr val="accent2">
                    <a:lumMod val="75000"/>
                  </a:schemeClr>
                </a:solidFill>
              </a:rPr>
              <a:t>В мае деловая активность в сегменте МСБ продолжила расти, индекс </a:t>
            </a:r>
            <a:r>
              <a:rPr lang="en-US" sz="2300" b="1" dirty="0">
                <a:solidFill>
                  <a:schemeClr val="accent2">
                    <a:lumMod val="75000"/>
                  </a:schemeClr>
                </a:solidFill>
              </a:rPr>
              <a:t>RSBI </a:t>
            </a:r>
            <a:r>
              <a:rPr lang="ru-RU" sz="2300" b="1" dirty="0">
                <a:solidFill>
                  <a:schemeClr val="accent2">
                    <a:lumMod val="75000"/>
                  </a:schemeClr>
                </a:solidFill>
              </a:rPr>
              <a:t>достиг нового исторического максимума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3668683" y="1389128"/>
            <a:ext cx="25664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44000" indent="-144000" algn="ctr" defTabSz="914400">
              <a:buClr>
                <a:schemeClr val="accent5"/>
              </a:buClr>
            </a:pPr>
            <a:r>
              <a:rPr lang="ru-RU" sz="1200" b="1" dirty="0"/>
              <a:t>Динамика индекса </a:t>
            </a:r>
            <a:r>
              <a:rPr lang="en-US" sz="1200" b="1" dirty="0"/>
              <a:t>RSBI</a:t>
            </a:r>
            <a:r>
              <a:rPr lang="ru-RU" sz="1200" b="1" dirty="0"/>
              <a:t> и ВВП РФ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8921" y="6541404"/>
            <a:ext cx="929264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Источник: ПСБ Аналитика &amp; Стратегия, Magram </a:t>
            </a:r>
            <a:r>
              <a:rPr lang="ru-RU" sz="9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Market</a:t>
            </a:r>
            <a:r>
              <a:rPr lang="ru-RU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ru-RU" sz="9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Research</a:t>
            </a:r>
            <a:r>
              <a:rPr lang="ru-RU" sz="900" dirty="0"/>
              <a:t> 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552405" y="5323744"/>
            <a:ext cx="8955025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44000" indent="-144000" algn="just" defTabSz="914400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ru-RU" sz="1600" dirty="0"/>
              <a:t>Индекс RSBI в мае составил 54,6 пунктов, побив предыдущий пик 2018 года (53,2 п.)</a:t>
            </a:r>
          </a:p>
          <a:p>
            <a:pPr marL="144000" indent="-144000" algn="just" defTabSz="914400">
              <a:buClr>
                <a:schemeClr val="accent5"/>
              </a:buClr>
              <a:buFont typeface="Wingdings" panose="05000000000000000000" pitchFamily="2" charset="2"/>
              <a:buChar char="§"/>
            </a:pPr>
            <a:endParaRPr lang="ru-RU" sz="1600" dirty="0"/>
          </a:p>
          <a:p>
            <a:pPr marL="144000" indent="-144000" algn="just" defTabSz="914400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ru-RU" sz="1600" dirty="0"/>
              <a:t>За улучшение индекса отвечали все компоненты кроме Кредитов, которые чуть снизились с пиковых значений</a:t>
            </a:r>
            <a:endParaRPr lang="ru-RU" sz="1600" dirty="0">
              <a:solidFill>
                <a:srgbClr val="004C97"/>
              </a:solidFill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100-00001C000000}"/>
              </a:ext>
            </a:extLst>
          </p:cNvPr>
          <p:cNvGraphicFramePr>
            <a:graphicFrameLocks/>
          </p:cNvGraphicFramePr>
          <p:nvPr/>
        </p:nvGraphicFramePr>
        <p:xfrm>
          <a:off x="552405" y="1644831"/>
          <a:ext cx="8801190" cy="3568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154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3"/>
          <p:cNvSpPr txBox="1">
            <a:spLocks/>
          </p:cNvSpPr>
          <p:nvPr/>
        </p:nvSpPr>
        <p:spPr>
          <a:xfrm>
            <a:off x="170873" y="303150"/>
            <a:ext cx="9471892" cy="852350"/>
          </a:xfrm>
          <a:prstGeom prst="rect">
            <a:avLst/>
          </a:prstGeom>
        </p:spPr>
        <p:txBody>
          <a:bodyPr/>
          <a:lstStyle/>
          <a:p>
            <a:pPr defTabSz="914400">
              <a:buClr>
                <a:schemeClr val="accent5"/>
              </a:buClr>
            </a:pPr>
            <a:r>
              <a:rPr lang="ru-RU" sz="2300" b="1" dirty="0">
                <a:solidFill>
                  <a:srgbClr val="002060"/>
                </a:solidFill>
              </a:rPr>
              <a:t>Компонента Продажи вышла в зону роста, а Кадры достигла максимального исторического значения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08627" y="6496792"/>
            <a:ext cx="4953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Источник: ПСБ Аналитика &amp; Стратегия, </a:t>
            </a:r>
            <a:r>
              <a:rPr lang="ru-RU" sz="9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Magram</a:t>
            </a:r>
            <a:r>
              <a:rPr lang="ru-RU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ru-RU" sz="9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Market</a:t>
            </a:r>
            <a:r>
              <a:rPr lang="ru-RU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ru-RU" sz="9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Research</a:t>
            </a:r>
            <a:r>
              <a:rPr lang="ru-RU" sz="900" dirty="0"/>
              <a:t> </a:t>
            </a:r>
          </a:p>
        </p:txBody>
      </p:sp>
      <p:sp>
        <p:nvSpPr>
          <p:cNvPr id="18" name="TextBox 17"/>
          <p:cNvSpPr txBox="1"/>
          <p:nvPr/>
        </p:nvSpPr>
        <p:spPr bwMode="auto">
          <a:xfrm>
            <a:off x="7048817" y="1531105"/>
            <a:ext cx="8624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44000" indent="-144000" defTabSz="914400">
              <a:buClr>
                <a:schemeClr val="accent5"/>
              </a:buClr>
            </a:pPr>
            <a:r>
              <a:rPr lang="en-US" sz="1200" b="1" dirty="0"/>
              <a:t>RSBI</a:t>
            </a:r>
            <a:r>
              <a:rPr lang="ru-RU" sz="1200" b="1" dirty="0"/>
              <a:t> Кадры</a:t>
            </a:r>
          </a:p>
        </p:txBody>
      </p:sp>
      <p:sp>
        <p:nvSpPr>
          <p:cNvPr id="22" name="TextBox 21"/>
          <p:cNvSpPr txBox="1"/>
          <p:nvPr/>
        </p:nvSpPr>
        <p:spPr bwMode="auto">
          <a:xfrm>
            <a:off x="5302664" y="4420657"/>
            <a:ext cx="4317884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71450" indent="-171450" algn="just" defTabSz="914400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Компонента Кадры достигла максимального исторического значения</a:t>
            </a:r>
          </a:p>
          <a:p>
            <a:pPr marL="171450" indent="-171450" algn="just" defTabSz="914400">
              <a:buClr>
                <a:schemeClr val="accent5"/>
              </a:buClr>
              <a:buFont typeface="Wingdings" panose="05000000000000000000" pitchFamily="2" charset="2"/>
              <a:buChar char="§"/>
            </a:pPr>
            <a:endParaRPr lang="ru-RU" sz="1400" dirty="0"/>
          </a:p>
          <a:p>
            <a:pPr marL="171450" indent="-171450" algn="just" defTabSz="914400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Рост обусловлен улучшением фактических и прогнозных показателей: 13% МСБ увеличивали штат, а 25% планирует в ближайшее время</a:t>
            </a:r>
          </a:p>
          <a:p>
            <a:pPr marL="171450" indent="-171450" defTabSz="914400">
              <a:buClr>
                <a:schemeClr val="accent5"/>
              </a:buClr>
              <a:buFont typeface="Wingdings" panose="05000000000000000000" pitchFamily="2" charset="2"/>
              <a:buChar char="§"/>
            </a:pPr>
            <a:endParaRPr lang="ru-RU" sz="14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903" y="1385838"/>
            <a:ext cx="447357" cy="475200"/>
          </a:xfrm>
          <a:prstGeom prst="rect">
            <a:avLst/>
          </a:prstGeom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950620" y="1385838"/>
            <a:ext cx="0" cy="4722042"/>
          </a:xfrm>
          <a:prstGeom prst="line">
            <a:avLst/>
          </a:prstGeom>
          <a:ln w="12700">
            <a:solidFill>
              <a:srgbClr val="003D7A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B72A1EC-3AC3-4269-B541-51F496DAA1D1}"/>
              </a:ext>
            </a:extLst>
          </p:cNvPr>
          <p:cNvSpPr txBox="1"/>
          <p:nvPr/>
        </p:nvSpPr>
        <p:spPr bwMode="auto">
          <a:xfrm>
            <a:off x="1743721" y="1533982"/>
            <a:ext cx="11525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44000" indent="-144000" defTabSz="914400">
              <a:buClr>
                <a:schemeClr val="accent5"/>
              </a:buClr>
            </a:pPr>
            <a:r>
              <a:rPr lang="en-US" sz="1200" b="1" dirty="0"/>
              <a:t>RSBI</a:t>
            </a:r>
            <a:r>
              <a:rPr lang="ru-RU" sz="1200" b="1" dirty="0"/>
              <a:t> Продажи 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0CD8D1E-F3E0-47B7-8671-6D18059E2B5C}"/>
              </a:ext>
            </a:extLst>
          </p:cNvPr>
          <p:cNvSpPr txBox="1"/>
          <p:nvPr/>
        </p:nvSpPr>
        <p:spPr bwMode="auto">
          <a:xfrm>
            <a:off x="390632" y="4421706"/>
            <a:ext cx="4317883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71450" indent="-171450" algn="just" defTabSz="914400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Компонента Продажи вышла в зону росту за счет улучшения фактических показателей и сохранения неизменными прогнозных величин</a:t>
            </a:r>
          </a:p>
          <a:p>
            <a:pPr algn="just" defTabSz="914400">
              <a:buClr>
                <a:schemeClr val="accent5"/>
              </a:buClr>
            </a:pPr>
            <a:r>
              <a:rPr lang="ru-RU" sz="1400" dirty="0"/>
              <a:t> </a:t>
            </a:r>
          </a:p>
          <a:p>
            <a:pPr marL="171450" indent="-171450" algn="just" defTabSz="914400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Рост выручки отметили 21% МСБ, а снижение 36%, это лучшие показатели с января 2020 года</a:t>
            </a: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C36F00CF-1C46-43EB-969D-47C117988D5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14" y="1336974"/>
            <a:ext cx="453981" cy="475200"/>
          </a:xfrm>
          <a:prstGeom prst="rect">
            <a:avLst/>
          </a:prstGeom>
        </p:spPr>
      </p:pic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274977"/>
              </p:ext>
            </p:extLst>
          </p:nvPr>
        </p:nvGraphicFramePr>
        <p:xfrm>
          <a:off x="5009781" y="1845386"/>
          <a:ext cx="4646930" cy="2572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1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007947"/>
              </p:ext>
            </p:extLst>
          </p:nvPr>
        </p:nvGraphicFramePr>
        <p:xfrm>
          <a:off x="243540" y="1944274"/>
          <a:ext cx="4673078" cy="2473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02083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 bwMode="auto">
          <a:xfrm>
            <a:off x="1439425" y="1608166"/>
            <a:ext cx="10339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44000" indent="-144000" defTabSz="914400">
              <a:buClr>
                <a:schemeClr val="accent5"/>
              </a:buClr>
            </a:pPr>
            <a:r>
              <a:rPr lang="en-US" sz="1200" b="1" dirty="0"/>
              <a:t>RSBI</a:t>
            </a:r>
            <a:r>
              <a:rPr lang="ru-RU" sz="1200" b="1" dirty="0"/>
              <a:t> Кредиты</a:t>
            </a:r>
          </a:p>
        </p:txBody>
      </p:sp>
      <p:sp>
        <p:nvSpPr>
          <p:cNvPr id="3" name="Текст 3"/>
          <p:cNvSpPr txBox="1">
            <a:spLocks/>
          </p:cNvSpPr>
          <p:nvPr/>
        </p:nvSpPr>
        <p:spPr>
          <a:xfrm>
            <a:off x="158922" y="273256"/>
            <a:ext cx="9637156" cy="852350"/>
          </a:xfrm>
          <a:prstGeom prst="rect">
            <a:avLst/>
          </a:prstGeom>
        </p:spPr>
        <p:txBody>
          <a:bodyPr/>
          <a:lstStyle/>
          <a:p>
            <a:pPr defTabSz="914400">
              <a:buClr>
                <a:schemeClr val="accent5"/>
              </a:buClr>
            </a:pPr>
            <a:r>
              <a:rPr lang="ru-RU" sz="2300" b="1" dirty="0">
                <a:solidFill>
                  <a:srgbClr val="002060"/>
                </a:solidFill>
              </a:rPr>
              <a:t>Кредиты отступили от пиков, зато Инвестиции достигли максимальных исторических значений</a:t>
            </a:r>
          </a:p>
          <a:p>
            <a:pPr defTabSz="914400">
              <a:buClr>
                <a:schemeClr val="accent5"/>
              </a:buClr>
            </a:pPr>
            <a:endParaRPr lang="ru-RU" sz="2300" b="1" dirty="0">
              <a:solidFill>
                <a:srgbClr val="00206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8922" y="6542150"/>
            <a:ext cx="4953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Источник: ПСБ Аналитика &amp; Стратегия, </a:t>
            </a:r>
            <a:r>
              <a:rPr lang="ru-RU" sz="9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Magram</a:t>
            </a:r>
            <a:r>
              <a:rPr lang="ru-RU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ru-RU" sz="9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Market</a:t>
            </a:r>
            <a:r>
              <a:rPr lang="ru-RU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ru-RU" sz="9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Research</a:t>
            </a:r>
            <a:r>
              <a:rPr lang="ru-RU" sz="900" dirty="0"/>
              <a:t> 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4802683" y="1443610"/>
            <a:ext cx="0" cy="4722042"/>
          </a:xfrm>
          <a:prstGeom prst="line">
            <a:avLst/>
          </a:prstGeom>
          <a:ln w="12700">
            <a:solidFill>
              <a:srgbClr val="003D7A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 bwMode="auto">
          <a:xfrm>
            <a:off x="401364" y="4551980"/>
            <a:ext cx="407104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indent="-285750" algn="just" defTabSz="914400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Компонента Кредиты немного снизилась от максимальных исторических значений по причине сокращения числа МСБ, у которых уже есть кредит: их доля уменьшилась с 16% до 14%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09" y="1443610"/>
            <a:ext cx="475200" cy="4752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55D705E-FD95-481A-9EAD-620BA16F17D7}"/>
              </a:ext>
            </a:extLst>
          </p:cNvPr>
          <p:cNvSpPr txBox="1"/>
          <p:nvPr/>
        </p:nvSpPr>
        <p:spPr bwMode="auto">
          <a:xfrm>
            <a:off x="6502384" y="1608166"/>
            <a:ext cx="12872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44000" indent="-144000" defTabSz="914400">
              <a:buClr>
                <a:schemeClr val="accent5"/>
              </a:buClr>
            </a:pPr>
            <a:r>
              <a:rPr lang="en-US" sz="1200" b="1" dirty="0"/>
              <a:t>RSBI</a:t>
            </a:r>
            <a:r>
              <a:rPr lang="ru-RU" sz="1200" b="1" dirty="0"/>
              <a:t> Инвестиции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E271A01-01D1-40F0-9F73-8543DDE34D05}"/>
              </a:ext>
            </a:extLst>
          </p:cNvPr>
          <p:cNvSpPr txBox="1"/>
          <p:nvPr/>
        </p:nvSpPr>
        <p:spPr bwMode="auto">
          <a:xfrm>
            <a:off x="5111921" y="4551980"/>
            <a:ext cx="428965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4400" indent="-171450" algn="just" defTabSz="91440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Компонента Инвестиций выросла сразу на 3,3  пункта и достигла максимальных исторических значений</a:t>
            </a:r>
          </a:p>
          <a:p>
            <a:pPr marL="284400" indent="-171450" algn="just" defTabSz="914400">
              <a:buClr>
                <a:schemeClr val="accent5"/>
              </a:buClr>
              <a:buFont typeface="Wingdings" panose="05000000000000000000" pitchFamily="2" charset="2"/>
              <a:buChar char="§"/>
            </a:pPr>
            <a:endParaRPr lang="ru-RU" sz="1400" dirty="0"/>
          </a:p>
          <a:p>
            <a:pPr marL="284400" indent="-171450" algn="just" defTabSz="914400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Рост связан с улучшением как фактических, так и прогнозных показателей: увеличивали инвестиции в отчетном периоде 20% МСБ, против 15% в апреле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F6E16738-0F13-4195-9B35-FB0B200644B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816" y="1425517"/>
            <a:ext cx="476679" cy="476679"/>
          </a:xfrm>
          <a:prstGeom prst="rect">
            <a:avLst/>
          </a:prstGeom>
        </p:spPr>
      </p:pic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395535"/>
              </p:ext>
            </p:extLst>
          </p:nvPr>
        </p:nvGraphicFramePr>
        <p:xfrm>
          <a:off x="23995" y="2009675"/>
          <a:ext cx="4624070" cy="2577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100-00000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5190840"/>
              </p:ext>
            </p:extLst>
          </p:nvPr>
        </p:nvGraphicFramePr>
        <p:xfrm>
          <a:off x="4886441" y="2113949"/>
          <a:ext cx="4740611" cy="2368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14638" y="-19207163"/>
          <a:ext cx="4267200" cy="312674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3142124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1711302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4414117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875364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425996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1337457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1554886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RSBI продажи (фактический и сезонно очищенный (SA))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34444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11508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97584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90706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29854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93123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292828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3884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35052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0145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57929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16891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06483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56898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55479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358389"/>
                  </a:ext>
                </a:extLst>
              </a:tr>
              <a:tr h="154940"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Источник: ПСБ Аналитика&amp;Стратегия, Magram Market Research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117528"/>
                  </a:ext>
                </a:extLst>
              </a:tr>
            </a:tbl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2833688" y="23836313"/>
          <a:ext cx="4257675" cy="222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14638" y="-19207163"/>
          <a:ext cx="4267200" cy="312674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5722427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711134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5246838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004629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8395864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3259227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03922983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RSBI продажи (фактический и сезонно очищенный (SA))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50559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46917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65953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79191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15126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03806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71989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5299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0535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56963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5586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17889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18704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86318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31897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79613"/>
                  </a:ext>
                </a:extLst>
              </a:tr>
              <a:tr h="154940"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Источник: ПСБ Аналитика&amp;Стратегия, Magram Market Research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865933"/>
                  </a:ext>
                </a:extLst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38100" y="247650"/>
            <a:ext cx="342900" cy="9334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465564" y="5860542"/>
            <a:ext cx="342900" cy="9334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4873880" y="4580111"/>
            <a:ext cx="38313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>
                <a:schemeClr val="accent5"/>
              </a:buClr>
            </a:pPr>
            <a:r>
              <a:rPr lang="ru-RU" sz="2400" dirty="0"/>
              <a:t>ПАО Промсвязьбанк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557784" y="2393702"/>
            <a:ext cx="925068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>
                <a:schemeClr val="accent5"/>
              </a:buClr>
            </a:pPr>
            <a:r>
              <a:rPr lang="ru-RU" sz="1400" dirty="0"/>
              <a:t>С материалами по индексу </a:t>
            </a:r>
            <a:r>
              <a:rPr lang="en-US" sz="1400" dirty="0"/>
              <a:t>RSBI </a:t>
            </a:r>
            <a:r>
              <a:rPr lang="ru-RU" sz="1400" dirty="0"/>
              <a:t>можно также  ознакомится на </a:t>
            </a:r>
            <a:r>
              <a:rPr lang="en-US" sz="1400" dirty="0">
                <a:hlinkClick r:id="rId3"/>
              </a:rPr>
              <a:t>https://www.psbank.ru/Business/RSBI</a:t>
            </a:r>
            <a:endParaRPr lang="ru-RU" sz="1200" dirty="0">
              <a:solidFill>
                <a:srgbClr val="F57B20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73880" y="5046836"/>
            <a:ext cx="4953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ru-RU" sz="1200" b="1" dirty="0">
                <a:solidFill>
                  <a:srgbClr val="2A4D92"/>
                </a:solidFill>
                <a:latin typeface="+mj-lt"/>
              </a:rPr>
              <a:t>Контактная информация</a:t>
            </a:r>
          </a:p>
          <a:p>
            <a:pPr>
              <a:spcBef>
                <a:spcPts val="600"/>
              </a:spcBef>
            </a:pPr>
            <a:r>
              <a:rPr lang="ru-RU" sz="1200" b="1" dirty="0">
                <a:solidFill>
                  <a:srgbClr val="555555"/>
                </a:solidFill>
                <a:latin typeface="+mj-lt"/>
              </a:rPr>
              <a:t>Интернет-сайт: </a:t>
            </a:r>
            <a:r>
              <a:rPr lang="en-US" sz="1200" dirty="0">
                <a:solidFill>
                  <a:srgbClr val="F57B20"/>
                </a:solidFill>
                <a:latin typeface="+mj-lt"/>
                <a:hlinkClick r:id="rId4"/>
              </a:rPr>
              <a:t>https://www.psbank.ru</a:t>
            </a:r>
            <a:r>
              <a:rPr lang="ru-RU" sz="1200" dirty="0">
                <a:solidFill>
                  <a:srgbClr val="F57B20"/>
                </a:solidFill>
                <a:latin typeface="+mj-lt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ru-RU" sz="1200" b="1" dirty="0">
                <a:solidFill>
                  <a:srgbClr val="555555"/>
                </a:solidFill>
                <a:latin typeface="+mj-lt"/>
              </a:rPr>
              <a:t>Адрес электронной почты:</a:t>
            </a:r>
            <a:r>
              <a:rPr lang="ru-RU" sz="1200" dirty="0">
                <a:solidFill>
                  <a:srgbClr val="555555"/>
                </a:solidFill>
                <a:latin typeface="+mj-lt"/>
              </a:rPr>
              <a:t> </a:t>
            </a:r>
            <a:r>
              <a:rPr lang="ru-RU" sz="1200" dirty="0">
                <a:solidFill>
                  <a:srgbClr val="F57B20"/>
                </a:solidFill>
                <a:latin typeface="+mj-lt"/>
                <a:hlinkClick r:id="rId5"/>
              </a:rPr>
              <a:t>info@psbank.ru</a:t>
            </a:r>
            <a:endParaRPr lang="ru-RU" sz="1200" b="0" i="0" dirty="0">
              <a:solidFill>
                <a:srgbClr val="555555"/>
              </a:solidFill>
              <a:effectLst/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 bwMode="auto">
          <a:xfrm>
            <a:off x="557784" y="1475160"/>
            <a:ext cx="909694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>
                <a:schemeClr val="accent5"/>
              </a:buClr>
            </a:pPr>
            <a:r>
              <a:rPr lang="ru-RU" sz="3600" dirty="0"/>
              <a:t>Спасибо за внимание!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61" y="133915"/>
            <a:ext cx="2613877" cy="71446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442" y="322575"/>
            <a:ext cx="3084022" cy="61229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 bwMode="auto">
          <a:xfrm>
            <a:off x="381000" y="4580111"/>
            <a:ext cx="38313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>
                <a:schemeClr val="accent5"/>
              </a:buClr>
            </a:pPr>
            <a:r>
              <a:rPr lang="ru-RU" sz="2400" dirty="0"/>
              <a:t>Опора России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81000" y="5046835"/>
            <a:ext cx="4953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ru-RU" sz="1200" b="1" dirty="0">
                <a:solidFill>
                  <a:srgbClr val="2A4D92"/>
                </a:solidFill>
                <a:latin typeface="+mj-lt"/>
              </a:rPr>
              <a:t>Контактная информация</a:t>
            </a:r>
            <a:endParaRPr lang="ru-RU" sz="1200" b="1" dirty="0">
              <a:solidFill>
                <a:srgbClr val="555555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ru-RU" sz="1200" b="1" dirty="0">
                <a:solidFill>
                  <a:srgbClr val="555555"/>
                </a:solidFill>
                <a:latin typeface="+mj-lt"/>
              </a:rPr>
              <a:t>Интернет-сайт: </a:t>
            </a:r>
            <a:r>
              <a:rPr lang="en-US" sz="1200" dirty="0">
                <a:solidFill>
                  <a:srgbClr val="F57B20"/>
                </a:solidFill>
                <a:latin typeface="+mj-lt"/>
                <a:hlinkClick r:id="rId8"/>
              </a:rPr>
              <a:t>https://https://opora.ru/</a:t>
            </a:r>
            <a:endParaRPr lang="ru-RU" sz="1200" dirty="0">
              <a:solidFill>
                <a:srgbClr val="F57B20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ru-RU" sz="1200" b="1" dirty="0">
                <a:solidFill>
                  <a:srgbClr val="555555"/>
                </a:solidFill>
                <a:latin typeface="+mj-lt"/>
              </a:rPr>
              <a:t>Адрес электронной почты:</a:t>
            </a:r>
            <a:r>
              <a:rPr lang="ru-RU" sz="1200" dirty="0">
                <a:solidFill>
                  <a:srgbClr val="555555"/>
                </a:solidFill>
                <a:latin typeface="+mj-lt"/>
              </a:rPr>
              <a:t> </a:t>
            </a:r>
            <a:r>
              <a:rPr lang="ru-RU" sz="1200" dirty="0">
                <a:solidFill>
                  <a:srgbClr val="F57B20"/>
                </a:solidFill>
                <a:latin typeface="+mj-lt"/>
                <a:hlinkClick r:id="rId9"/>
              </a:rPr>
              <a:t>i</a:t>
            </a:r>
            <a:r>
              <a:rPr lang="en-US" sz="1200" dirty="0">
                <a:solidFill>
                  <a:srgbClr val="F57B20"/>
                </a:solidFill>
                <a:latin typeface="+mj-lt"/>
                <a:hlinkClick r:id="rId9"/>
              </a:rPr>
              <a:t>d</a:t>
            </a:r>
            <a:r>
              <a:rPr lang="ru-RU" sz="1200" dirty="0">
                <a:solidFill>
                  <a:srgbClr val="F57B20"/>
                </a:solidFill>
                <a:latin typeface="+mj-lt"/>
                <a:hlinkClick r:id="rId9"/>
              </a:rPr>
              <a:t>@</a:t>
            </a:r>
            <a:r>
              <a:rPr lang="en-US" sz="1200" dirty="0" err="1">
                <a:solidFill>
                  <a:srgbClr val="F57B20"/>
                </a:solidFill>
                <a:latin typeface="+mj-lt"/>
                <a:hlinkClick r:id="rId9"/>
              </a:rPr>
              <a:t>opora</a:t>
            </a:r>
            <a:r>
              <a:rPr lang="ru-RU" sz="1200" dirty="0">
                <a:solidFill>
                  <a:srgbClr val="F57B20"/>
                </a:solidFill>
                <a:latin typeface="+mj-lt"/>
                <a:hlinkClick r:id="rId9"/>
              </a:rPr>
              <a:t>.</a:t>
            </a:r>
            <a:r>
              <a:rPr lang="ru-RU" sz="1200" dirty="0" err="1">
                <a:solidFill>
                  <a:srgbClr val="F57B20"/>
                </a:solidFill>
                <a:latin typeface="+mj-lt"/>
                <a:hlinkClick r:id="rId9"/>
              </a:rPr>
              <a:t>ru</a:t>
            </a:r>
            <a:endParaRPr lang="ru-RU" sz="1200" b="0" i="0" dirty="0">
              <a:solidFill>
                <a:srgbClr val="555555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42902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&lt;?xml version=&quot;1.0&quot; encoding=&quot;utf-16&quot;?&gt;&#10;&lt;ArrayOfColorCatalogItem xmlns:xsi=&quot;http://www.w3.org/2001/XMLSchema-instance&quot; xmlns:xsd=&quot;http://www.w3.org/2001/XMLSchema&quot;&gt;&#10;  &lt;ColorCatalogItem&gt;&#10;    &lt;Argb&gt;-16777216&lt;/Argb&gt;&#10;    &lt;ColorType&gt;Text&lt;/ColorType&gt;&#10;    &lt;Index&gt;0&lt;/Index&gt;&#10;  &lt;/ColorCatalogItem&gt;&#10;  &lt;ColorCatalogItem&gt;&#10;    &lt;Argb&gt;-16777216&lt;/Argb&gt;&#10;    &lt;ColorType&gt;Border&lt;/ColorType&gt;&#10;    &lt;Index&gt;0&lt;/Index&gt;&#10;  &lt;/ColorCatalogItem&gt;&#10;  &lt;ColorCatalogItem&gt;&#10;    &lt;Argb&gt;-16777216&lt;/Argb&gt;&#10;    &lt;ColorType&gt;Fill&lt;/ColorType&gt;&#10;    &lt;Index&gt;0&lt;/Index&gt;&#10;  &lt;/ColorCatalogItem&gt;&#10;  &lt;ColorCatalogItem&gt;&#10;    &lt;Argb&gt;-1&lt;/Argb&gt;&#10;    &lt;ColorType&gt;Text&lt;/ColorType&gt;&#10;    &lt;Index&gt;1&lt;/Index&gt;&#10;  &lt;/ColorCatalogItem&gt;&#10;  &lt;ColorCatalogItem&gt;&#10;    &lt;Argb&gt;-1&lt;/Argb&gt;&#10;    &lt;ColorType&gt;Border&lt;/ColorType&gt;&#10;    &lt;Index&gt;1&lt;/Index&gt;&#10;  &lt;/ColorCatalogItem&gt;&#10;  &lt;ColorCatalogItem&gt;&#10;    &lt;Argb&gt;-1&lt;/Argb&gt;&#10;    &lt;ColorType&gt;Fill&lt;/ColorType&gt;&#10;    &lt;Index&gt;1&lt;/Index&gt;&#10;  &lt;/ColorCatalogItem&gt;&#10;  &lt;ColorCatalogItem&gt;&#10;    &lt;Argb&gt;-16745326&lt;/Argb&gt;&#10;    &lt;ColorType&gt;Text&lt;/ColorType&gt;&#10;    &lt;Index&gt;2&lt;/Index&gt;&#10;  &lt;/ColorCatalogItem&gt;&#10;  &lt;ColorCatalogItem&gt;&#10;    &lt;Argb&gt;-16745326&lt;/Argb&gt;&#10;    &lt;ColorType&gt;Border&lt;/ColorType&gt;&#10;    &lt;Index&gt;2&lt;/Index&gt;&#10;  &lt;/ColorCatalogItem&gt;&#10;  &lt;ColorCatalogItem&gt;&#10;    &lt;Argb&gt;-16745326&lt;/Argb&gt;&#10;    &lt;ColorType&gt;Fill&lt;/ColorType&gt;&#10;    &lt;Index&gt;2&lt;/Index&gt;&#10;  &lt;/ColorCatalogItem&gt;&#10;  &lt;ColorCatalogItem&gt;&#10;    &lt;Argb&gt;-12542547&lt;/Argb&gt;&#10;    &lt;ColorType&gt;Text&lt;/ColorType&gt;&#10;    &lt;Index&gt;3&lt;/Index&gt;&#10;  &lt;/ColorCatalogItem&gt;&#10;  &lt;ColorCatalogItem&gt;&#10;    &lt;Argb&gt;-12542547&lt;/Argb&gt;&#10;    &lt;ColorType&gt;Border&lt;/ColorType&gt;&#10;    &lt;Index&gt;3&lt;/Index&gt;&#10;  &lt;/ColorCatalogItem&gt;&#10;  &lt;ColorCatalogItem&gt;&#10;    &lt;Argb&gt;-12542547&lt;/Argb&gt;&#10;    &lt;ColorType&gt;Fill&lt;/ColorType&gt;&#10;    &lt;Index&gt;3&lt;/Index&gt;&#10;  &lt;/ColorCatalogItem&gt;&#10;  &lt;ColorCatalogItem&gt;&#10;    &lt;Argb&gt;-8339767&lt;/Argb&gt;&#10;    &lt;ColorType&gt;Text&lt;/ColorType&gt;&#10;    &lt;Index&gt;4&lt;/Index&gt;&#10;  &lt;/ColorCatalogItem&gt;&#10;  &lt;ColorCatalogItem&gt;&#10;    &lt;Argb&gt;-8339767&lt;/Argb&gt;&#10;    &lt;ColorType&gt;Border&lt;/ColorType&gt;&#10;    &lt;Index&gt;4&lt;/Index&gt;&#10;  &lt;/ColorCatalogItem&gt;&#10;  &lt;ColorCatalogItem&gt;&#10;    &lt;Argb&gt;-8339767&lt;/Argb&gt;&#10;    &lt;ColorType&gt;Fill&lt;/ColorType&gt;&#10;    &lt;Index&gt;4&lt;/Index&gt;&#10;  &lt;/ColorCatalogItem&gt;&#10;  &lt;ColorCatalogItem&gt;&#10;    &lt;Argb&gt;-4202780&lt;/Argb&gt;&#10;    &lt;ColorType&gt;Text&lt;/ColorType&gt;&#10;    &lt;Index&gt;5&lt;/Index&gt;&#10;  &lt;/ColorCatalogItem&gt;&#10;  &lt;ColorCatalogItem&gt;&#10;    &lt;Argb&gt;-4202780&lt;/Argb&gt;&#10;    &lt;ColorType&gt;Border&lt;/ColorType&gt;&#10;    &lt;Index&gt;5&lt;/Index&gt;&#10;  &lt;/ColorCatalogItem&gt;&#10;  &lt;ColorCatalogItem&gt;&#10;    &lt;Argb&gt;-4202780&lt;/Argb&gt;&#10;    &lt;ColorType&gt;Fill&lt;/ColorType&gt;&#10;    &lt;Index&gt;5&lt;/Index&gt;&#10;  &lt;/ColorCatalogItem&gt;&#10;  &lt;ColorCatalogItem&gt;&#10;    &lt;Argb&gt;-1707276&lt;/Argb&gt;&#10;    &lt;ColorType&gt;Text&lt;/ColorType&gt;&#10;    &lt;Index&gt;6&lt;/Index&gt;&#10;  &lt;/ColorCatalogItem&gt;&#10;  &lt;ColorCatalogItem&gt;&#10;    &lt;Argb&gt;-1707276&lt;/Argb&gt;&#10;    &lt;ColorType&gt;Border&lt;/ColorType&gt;&#10;    &lt;Index&gt;6&lt;/Index&gt;&#10;  &lt;/ColorCatalogItem&gt;&#10;  &lt;ColorCatalogItem&gt;&#10;    &lt;Argb&gt;-1707276&lt;/Argb&gt;&#10;    &lt;ColorType&gt;Fill&lt;/ColorType&gt;&#10;    &lt;Index&gt;6&lt;/Index&gt;&#10;  &lt;/ColorCatalogItem&gt;&#10;  &lt;ColorCatalogItem&gt;&#10;    &lt;Argb&gt;-16764019&lt;/Argb&gt;&#10;    &lt;ColorType&gt;Text&lt;/ColorType&gt;&#10;    &lt;Index&gt;7&lt;/Index&gt;&#10;  &lt;/ColorCatalogItem&gt;&#10;  &lt;ColorCatalogItem&gt;&#10;    &lt;Argb&gt;-16764019&lt;/Argb&gt;&#10;    &lt;ColorType&gt;Border&lt;/ColorType&gt;&#10;    &lt;Index&gt;7&lt;/Index&gt;&#10;  &lt;/ColorCatalogItem&gt;&#10;  &lt;ColorCatalogItem&gt;&#10;    &lt;Argb&gt;-16764019&lt;/Argb&gt;&#10;    &lt;ColorType&gt;Fill&lt;/ColorType&gt;&#10;    &lt;Index&gt;7&lt;/Index&gt;&#10;  &lt;/ColorCatalogItem&gt;&#10;  &lt;ColorCatalogItem&gt;&#10;    &lt;Argb&gt;-12556630&lt;/Argb&gt;&#10;    &lt;ColorType&gt;Text&lt;/ColorType&gt;&#10;    &lt;Index&gt;8&lt;/Index&gt;&#10;  &lt;/ColorCatalogItem&gt;&#10;  &lt;ColorCatalogItem&gt;&#10;    &lt;Argb&gt;-12556630&lt;/Argb&gt;&#10;    &lt;ColorType&gt;Border&lt;/ColorType&gt;&#10;    &lt;Index&gt;8&lt;/Index&gt;&#10;  &lt;/ColorCatalogItem&gt;&#10;  &lt;ColorCatalogItem&gt;&#10;    &lt;Argb&gt;-12556630&lt;/Argb&gt;&#10;    &lt;ColorType&gt;Fill&lt;/ColorType&gt;&#10;    &lt;Index&gt;8&lt;/Index&gt;&#10;  &lt;/ColorCatalogItem&gt;&#10;  &lt;ColorCatalogItem&gt;&#10;    &lt;Argb&gt;-8349242&lt;/Argb&gt;&#10;    &lt;ColorType&gt;Text&lt;/ColorType&gt;&#10;    &lt;Index&gt;9&lt;/Index&gt;&#10;  &lt;/ColorCatalogItem&gt;&#10;  &lt;ColorCatalogItem&gt;&#10;    &lt;Argb&gt;-8349242&lt;/Argb&gt;&#10;    &lt;ColorType&gt;Border&lt;/ColorType&gt;&#10;    &lt;Index&gt;9&lt;/Index&gt;&#10;  &lt;/ColorCatalogItem&gt;&#10;  &lt;ColorCatalogItem&gt;&#10;    &lt;Argb&gt;-8349242&lt;/Argb&gt;&#10;    &lt;ColorType&gt;Fill&lt;/ColorType&gt;&#10;    &lt;Index&gt;9&lt;/Index&gt;&#10;  &lt;/ColorCatalogItem&gt;&#10;  &lt;ColorCatalogItem&gt;&#10;    &lt;Argb&gt;-4207389&lt;/Argb&gt;&#10;    &lt;ColorType&gt;Text&lt;/ColorType&gt;&#10;    &lt;Index&gt;10&lt;/Index&gt;&#10;  &lt;/ColorCatalogItem&gt;&#10;  &lt;ColorCatalogItem&gt;&#10;    &lt;Argb&gt;-4207389&lt;/Argb&gt;&#10;    &lt;ColorType&gt;Border&lt;/ColorType&gt;&#10;    &lt;Index&gt;10&lt;/Index&gt;&#10;  &lt;/ColorCatalogItem&gt;&#10;  &lt;ColorCatalogItem&gt;&#10;    &lt;Argb&gt;-4207389&lt;/Argb&gt;&#10;    &lt;ColorType&gt;Fill&lt;/ColorType&gt;&#10;    &lt;Index&gt;10&lt;/Index&gt;&#10;  &lt;/ColorCatalogItem&gt;&#10;  &lt;ColorCatalogItem&gt;&#10;    &lt;Argb&gt;-1709325&lt;/Argb&gt;&#10;    &lt;ColorType&gt;Text&lt;/ColorType&gt;&#10;    &lt;Index&gt;11&lt;/Index&gt;&#10;  &lt;/ColorCatalogItem&gt;&#10;  &lt;ColorCatalogItem&gt;&#10;    &lt;Argb&gt;-1709325&lt;/Argb&gt;&#10;    &lt;ColorType&gt;Border&lt;/ColorType&gt;&#10;    &lt;Index&gt;11&lt;/Index&gt;&#10;  &lt;/ColorCatalogItem&gt;&#10;  &lt;ColorCatalogItem&gt;&#10;    &lt;Argb&gt;-1709325&lt;/Argb&gt;&#10;    &lt;ColorType&gt;Fill&lt;/ColorType&gt;&#10;    &lt;Index&gt;11&lt;/Index&gt;&#10;  &lt;/ColorCatalogItem&gt;&#10;  &lt;ColorCatalogItem&gt;&#10;    &lt;Argb&gt;-9144712&lt;/Argb&gt;&#10;    &lt;ColorType&gt;Text&lt;/ColorType&gt;&#10;    &lt;Index&gt;12&lt;/Index&gt;&#10;  &lt;/ColorCatalogItem&gt;&#10;  &lt;ColorCatalogItem&gt;&#10;    &lt;Argb&gt;-9144712&lt;/Argb&gt;&#10;    &lt;ColorType&gt;Border&lt;/ColorType&gt;&#10;    &lt;Index&gt;12&lt;/Index&gt;&#10;  &lt;/ColorCatalogItem&gt;&#10;  &lt;ColorCatalogItem&gt;&#10;    &lt;Argb&gt;-9144712&lt;/Argb&gt;&#10;    &lt;ColorType&gt;Fill&lt;/ColorType&gt;&#10;    &lt;Index&gt;12&lt;/Index&gt;&#10;  &lt;/ColorCatalogItem&gt;&#10;  &lt;ColorCatalogItem&gt;&#10;    &lt;Argb&gt;-6842214&lt;/Argb&gt;&#10;    &lt;ColorType&gt;Text&lt;/ColorType&gt;&#10;    &lt;Index&gt;13&lt;/Index&gt;&#10;  &lt;/ColorCatalogItem&gt;&#10;  &lt;ColorCatalogItem&gt;&#10;    &lt;Argb&gt;-6842214&lt;/Argb&gt;&#10;    &lt;ColorType&gt;Border&lt;/ColorType&gt;&#10;    &lt;Index&gt;13&lt;/Index&gt;&#10;  &lt;/ColorCatalogItem&gt;&#10;  &lt;ColorCatalogItem&gt;&#10;    &lt;Argb&gt;-6842214&lt;/Argb&gt;&#10;    &lt;ColorType&gt;Fill&lt;/ColorType&gt;&#10;    &lt;Index&gt;13&lt;/Index&gt;&#10;  &lt;/ColorCatalogItem&gt;&#10;  &lt;ColorCatalogItem&gt;&#10;    &lt;Argb&gt;-4539460&lt;/Argb&gt;&#10;    &lt;ColorType&gt;Text&lt;/ColorType&gt;&#10;    &lt;Index&gt;14&lt;/Index&gt;&#10;  &lt;/ColorCatalogItem&gt;&#10;  &lt;ColorCatalogItem&gt;&#10;    &lt;Argb&gt;-4539460&lt;/Argb&gt;&#10;    &lt;ColorType&gt;Border&lt;/ColorType&gt;&#10;    &lt;Index&gt;14&lt;/Index&gt;&#10;  &lt;/ColorCatalogItem&gt;&#10;  &lt;ColorCatalogItem&gt;&#10;    &lt;Argb&gt;-4539460&lt;/Argb&gt;&#10;    &lt;ColorType&gt;Fill&lt;/ColorType&gt;&#10;    &lt;Index&gt;14&lt;/Index&gt;&#10;  &lt;/ColorCatalogItem&gt;&#10;  &lt;ColorCatalogItem&gt;&#10;    &lt;Argb&gt;-2302499&lt;/Argb&gt;&#10;    &lt;ColorType&gt;Text&lt;/ColorType&gt;&#10;    &lt;Index&gt;15&lt;/Index&gt;&#10;  &lt;/ColorCatalogItem&gt;&#10;  &lt;ColorCatalogItem&gt;&#10;    &lt;Argb&gt;-2302499&lt;/Argb&gt;&#10;    &lt;ColorType&gt;Border&lt;/ColorType&gt;&#10;    &lt;Index&gt;15&lt;/Index&gt;&#10;  &lt;/ColorCatalogItem&gt;&#10;  &lt;ColorCatalogItem&gt;&#10;    &lt;Argb&gt;-2302499&lt;/Argb&gt;&#10;    &lt;ColorType&gt;Fill&lt;/ColorType&gt;&#10;    &lt;Index&gt;15&lt;/Index&gt;&#10;  &lt;/ColorCatalogItem&gt;&#10;  &lt;ColorCatalogItem&gt;&#10;    &lt;Argb&gt;-921103&lt;/Argb&gt;&#10;    &lt;ColorType&gt;Text&lt;/ColorType&gt;&#10;    &lt;Index&gt;16&lt;/Index&gt;&#10;  &lt;/ColorCatalogItem&gt;&#10;  &lt;ColorCatalogItem&gt;&#10;    &lt;Argb&gt;-921103&lt;/Argb&gt;&#10;    &lt;ColorType&gt;Border&lt;/ColorType&gt;&#10;    &lt;Index&gt;16&lt;/Index&gt;&#10;  &lt;/ColorCatalogItem&gt;&#10;  &lt;ColorCatalogItem&gt;&#10;    &lt;Argb&gt;-921103&lt;/Argb&gt;&#10;    &lt;ColorType&gt;Fill&lt;/ColorType&gt;&#10;    &lt;Index&gt;16&lt;/Index&gt;&#10;  &lt;/ColorCatalogItem&gt;&#10;  &lt;ColorCatalogItem&gt;&#10;    &lt;Argb&gt;-6764822&lt;/Argb&gt;&#10;    &lt;ColorType&gt;Text&lt;/ColorType&gt;&#10;    &lt;Index&gt;17&lt;/Index&gt;&#10;  &lt;/ColorCatalogItem&gt;&#10;  &lt;ColorCatalogItem&gt;&#10;    &lt;Argb&gt;-6764822&lt;/Argb&gt;&#10;    &lt;ColorType&gt;Border&lt;/ColorType&gt;&#10;    &lt;Index&gt;17&lt;/Index&gt;&#10;  &lt;/ColorCatalogItem&gt;&#10;  &lt;ColorCatalogItem&gt;&#10;    &lt;Argb&gt;-6764822&lt;/Argb&gt;&#10;    &lt;ColorType&gt;Fill&lt;/ColorType&gt;&#10;    &lt;Index&gt;17&lt;/Index&gt;&#10;  &lt;/ColorCatalogItem&gt;&#10;  &lt;ColorCatalogItem&gt;&#10;    &lt;Argb&gt;-5057297&lt;/Argb&gt;&#10;    &lt;ColorType&gt;Text&lt;/ColorType&gt;&#10;    &lt;Index&gt;18&lt;/Index&gt;&#10;  &lt;/ColorCatalogItem&gt;&#10;  &lt;ColorCatalogItem&gt;&#10;    &lt;Argb&gt;-5057297&lt;/Argb&gt;&#10;    &lt;ColorType&gt;Border&lt;/ColorType&gt;&#10;    &lt;Index&gt;18&lt;/Index&gt;&#10;  &lt;/ColorCatalogItem&gt;&#10;  &lt;ColorCatalogItem&gt;&#10;    &lt;Argb&gt;-5057297&lt;/Argb&gt;&#10;    &lt;ColorType&gt;Fill&lt;/ColorType&gt;&#10;    &lt;Index&gt;18&lt;/Index&gt;&#10;  &lt;/ColorCatalogItem&gt;&#10;  &lt;ColorCatalogItem&gt;&#10;    &lt;Argb&gt;-3349516&lt;/Argb&gt;&#10;    &lt;ColorType&gt;Text&lt;/ColorType&gt;&#10;    &lt;Index&gt;19&lt;/Index&gt;&#10;  &lt;/ColorCatalogItem&gt;&#10;  &lt;ColorCatalogItem&gt;&#10;    &lt;Argb&gt;-3349516&lt;/Argb&gt;&#10;    &lt;ColorType&gt;Border&lt;/ColorType&gt;&#10;    &lt;Index&gt;19&lt;/Index&gt;&#10;  &lt;/ColorCatalogItem&gt;&#10;  &lt;ColorCatalogItem&gt;&#10;    &lt;Argb&gt;-3349516&lt;/Argb&gt;&#10;    &lt;ColorType&gt;Fill&lt;/ColorType&gt;&#10;    &lt;Index&gt;19&lt;/Index&gt;&#10;  &lt;/ColorCatalogItem&gt;&#10;  &lt;ColorCatalogItem&gt;&#10;    &lt;Argb&gt;-1707526&lt;/Argb&gt;&#10;    &lt;ColorType&gt;Text&lt;/ColorType&gt;&#10;    &lt;Index&gt;20&lt;/Index&gt;&#10;  &lt;/ColorCatalogItem&gt;&#10;  &lt;ColorCatalogItem&gt;&#10;    &lt;Argb&gt;-1707526&lt;/Argb&gt;&#10;    &lt;ColorType&gt;Border&lt;/ColorType&gt;&#10;    &lt;Index&gt;20&lt;/Index&gt;&#10;  &lt;/ColorCatalogItem&gt;&#10;  &lt;ColorCatalogItem&gt;&#10;    &lt;Argb&gt;-1707526&lt;/Argb&gt;&#10;    &lt;ColorType&gt;Fill&lt;/ColorType&gt;&#10;    &lt;Index&gt;20&lt;/Index&gt;&#10;  &lt;/ColorCatalogItem&gt;&#10;  &lt;ColorCatalogItem&gt;&#10;    &lt;Argb&gt;-722435&lt;/Argb&gt;&#10;    &lt;ColorType&gt;Text&lt;/ColorType&gt;&#10;    &lt;Index&gt;21&lt;/Index&gt;&#10;  &lt;/ColorCatalogItem&gt;&#10;  &lt;ColorCatalogItem&gt;&#10;    &lt;Argb&gt;-722435&lt;/Argb&gt;&#10;    &lt;ColorType&gt;Border&lt;/ColorType&gt;&#10;    &lt;Index&gt;21&lt;/Index&gt;&#10;  &lt;/ColorCatalogItem&gt;&#10;  &lt;ColorCatalogItem&gt;&#10;    &lt;Argb&gt;-722435&lt;/Argb&gt;&#10;    &lt;ColorType&gt;Fill&lt;/ColorType&gt;&#10;    &lt;Index&gt;21&lt;/Index&gt;&#10;  &lt;/ColorCatalogItem&gt;&#10;  &lt;ColorCatalogItem&gt;&#10;    &lt;Argb&gt;-6410183&lt;/Argb&gt;&#10;    &lt;ColorType&gt;Text&lt;/ColorType&gt;&#10;    &lt;Index&gt;22&lt;/Index&gt;&#10;  &lt;/ColorCatalogItem&gt;&#10;  &lt;ColorCatalogItem&gt;&#10;    &lt;Argb&gt;-6410183&lt;/Argb&gt;&#10;    &lt;ColorType&gt;Border&lt;/ColorType&gt;&#10;    &lt;Index&gt;22&lt;/Index&gt;&#10;  &lt;/ColorCatalogItem&gt;&#10;  &lt;ColorCatalogItem&gt;&#10;    &lt;Argb&gt;-6410183&lt;/Argb&gt;&#10;    &lt;ColorType&gt;Fill&lt;/ColorType&gt;&#10;    &lt;Index&gt;22&lt;/Index&gt;&#10;  &lt;/ColorCatalogItem&gt;&#10;  &lt;ColorCatalogItem&gt;&#10;    &lt;Argb&gt;-4823957&lt;/Argb&gt;&#10;    &lt;ColorType&gt;Text&lt;/ColorType&gt;&#10;    &lt;Index&gt;23&lt;/Index&gt;&#10;  &lt;/ColorCatalogItem&gt;&#10;  &lt;ColorCatalogItem&gt;&#10;    &lt;Argb&gt;-4823957&lt;/Argb&gt;&#10;    &lt;ColorType&gt;Border&lt;/ColorType&gt;&#10;    &lt;Index&gt;23&lt;/Index&gt;&#10;  &lt;/ColorCatalogItem&gt;&#10;  &lt;ColorCatalogItem&gt;&#10;    &lt;Argb&gt;-4823957&lt;/Argb&gt;&#10;    &lt;ColorType&gt;Fill&lt;/ColorType&gt;&#10;    &lt;Index&gt;23&lt;/Index&gt;&#10;  &lt;/ColorCatalogItem&gt;&#10;  &lt;ColorCatalogItem&gt;&#10;    &lt;Argb&gt;-3172196&lt;/Argb&gt;&#10;    &lt;ColorType&gt;Text&lt;/ColorType&gt;&#10;    &lt;Index&gt;24&lt;/Index&gt;&#10;  &lt;/ColorCatalogItem&gt;&#10;  &lt;ColorCatalogItem&gt;&#10;    &lt;Argb&gt;-3172196&lt;/Argb&gt;&#10;    &lt;ColorType&gt;Border&lt;/ColorType&gt;&#10;    &lt;Index&gt;24&lt;/Index&gt;&#10;  &lt;/ColorCatalogItem&gt;&#10;  &lt;ColorCatalogItem&gt;&#10;    &lt;Argb&gt;-3172196&lt;/Argb&gt;&#10;    &lt;ColorType&gt;Fill&lt;/ColorType&gt;&#10;    &lt;Index&gt;24&lt;/Index&gt;&#10;  &lt;/ColorCatalogItem&gt;&#10;  &lt;ColorCatalogItem&gt;&#10;    &lt;Argb&gt;-1586226&lt;/Argb&gt;&#10;    &lt;ColorType&gt;Text&lt;/ColorType&gt;&#10;    &lt;Index&gt;25&lt;/Index&gt;&#10;  &lt;/ColorCatalogItem&gt;&#10;  &lt;ColorCatalogItem&gt;&#10;    &lt;Argb&gt;-1586226&lt;/Argb&gt;&#10;    &lt;ColorType&gt;Border&lt;/ColorType&gt;&#10;    &lt;Index&gt;25&lt;/Index&gt;&#10;  &lt;/ColorCatalogItem&gt;&#10;  &lt;ColorCatalogItem&gt;&#10;    &lt;Argb&gt;-1586226&lt;/Argb&gt;&#10;    &lt;ColorType&gt;Fill&lt;/ColorType&gt;&#10;    &lt;Index&gt;25&lt;/Index&gt;&#10;  &lt;/ColorCatalogItem&gt;&#10;  &lt;ColorCatalogItem&gt;&#10;    &lt;Argb&gt;-660757&lt;/Argb&gt;&#10;    &lt;ColorType&gt;Text&lt;/ColorType&gt;&#10;    &lt;Index&gt;26&lt;/Index&gt;&#10;  &lt;/ColorCatalogItem&gt;&#10;  &lt;ColorCatalogItem&gt;&#10;    &lt;Argb&gt;-660757&lt;/Argb&gt;&#10;    &lt;ColorType&gt;Border&lt;/ColorType&gt;&#10;    &lt;Index&gt;26&lt;/Index&gt;&#10;  &lt;/ColorCatalogItem&gt;&#10;  &lt;ColorCatalogItem&gt;&#10;    &lt;Argb&gt;-660757&lt;/Argb&gt;&#10;    &lt;ColorType&gt;Fill&lt;/ColorType&gt;&#10;    &lt;Index&gt;26&lt;/Index&gt;&#10;  &lt;/ColorCatalogItem&gt;&#10;&lt;/ArrayOfColorCatalogItem&gt;"/>
  <p:tag name="THINKCELLPRESENTATIONDONOTDELETE" val="&lt;?xml version=&quot;1.0&quot; encoding=&quot;UTF-16&quot; standalone=&quot;yes&quot;?&gt;&lt;root reqver=&quot;27037&quot;&gt;&lt;version val=&quot;30844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5&quot;&gt;&lt;elem m_fUsage=&quot;2.75473565010000021047E+00&quot;&gt;&lt;m_msothmcolidx val=&quot;0&quot;/&gt;&lt;m_rgb r=&quot;95&quot; g=&quot;4F&quot; b=&quot;72&quot;/&gt;&lt;/elem&gt;&lt;elem m_fUsage=&quot;1.81973790000000046341E+00&quot;&gt;&lt;m_msothmcolidx val=&quot;10&quot;/&gt;&lt;/elem&gt;&lt;elem m_fUsage=&quot;1.38742048900000014555E+00&quot;&gt;&lt;m_msothmcolidx val=&quot;0&quot;/&gt;&lt;m_rgb r=&quot;D3&quot; g=&quot;D3&quot; b=&quot;D3&quot;/&gt;&lt;/elem&gt;&lt;elem m_fUsage=&quot;1.21381059609000008237E+00&quot;&gt;&lt;m_msothmcolidx val=&quot;0&quot;/&gt;&lt;m_rgb r=&quot;C8&quot; g=&quot;C8&quot; b=&quot;C8&quot;/&gt;&lt;/elem&gt;&lt;elem m_fUsage=&quot;2.82429536481000165171E-01&quot;&gt;&lt;m_msothmcolidx val=&quot;0&quot;/&gt;&lt;m_rgb r=&quot;A6&quot; g=&quot;A6&quot; b=&quot;A6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mNmTTwAJGAYMfyWZgM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cmPOG7.waWzz9Wlr6zbJ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b0siEOSSIWTYoJL3rdg0g"/>
</p:tagLst>
</file>

<file path=ppt/theme/theme1.xml><?xml version="1.0" encoding="utf-8"?>
<a:theme xmlns:a="http://schemas.openxmlformats.org/drawingml/2006/main" name="Тема Office">
  <a:themeElements>
    <a:clrScheme name="PSB_SP">
      <a:dk1>
        <a:srgbClr val="000000"/>
      </a:dk1>
      <a:lt1>
        <a:srgbClr val="FFFFFF"/>
      </a:lt1>
      <a:dk2>
        <a:srgbClr val="3C3C3C"/>
      </a:dk2>
      <a:lt2>
        <a:srgbClr val="FFFFFF"/>
      </a:lt2>
      <a:accent1>
        <a:srgbClr val="005EB8"/>
      </a:accent1>
      <a:accent2>
        <a:srgbClr val="003D7A"/>
      </a:accent2>
      <a:accent3>
        <a:srgbClr val="4DA2D7"/>
      </a:accent3>
      <a:accent4>
        <a:srgbClr val="A9D4EA"/>
      </a:accent4>
      <a:accent5>
        <a:srgbClr val="740000"/>
      </a:accent5>
      <a:accent6>
        <a:srgbClr val="954F72"/>
      </a:accent6>
      <a:hlink>
        <a:srgbClr val="0563C1"/>
      </a:hlink>
      <a:folHlink>
        <a:srgbClr val="954F72"/>
      </a:folHlink>
    </a:clrScheme>
    <a:fontScheme name="PSB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9525">
          <a:solidFill>
            <a:schemeClr val="bg1">
              <a:lumMod val="50000"/>
            </a:schemeClr>
          </a:solidFill>
        </a:ln>
      </a:spPr>
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1">
              <a:lumMod val="50000"/>
            </a:schemeClr>
          </a:solidFill>
          <a:prstDash val="sysDot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none" lIns="0" tIns="0" rIns="0" bIns="0" numCol="1" rtlCol="0" anchor="t" anchorCtr="0" compatLnSpc="1">
        <a:prstTxWarp prst="textNoShape">
          <a:avLst/>
        </a:prstTxWarp>
        <a:spAutoFit/>
      </a:bodyPr>
      <a:lstStyle>
        <a:defPPr marL="144000" indent="-144000" defTabSz="914400">
          <a:buClr>
            <a:schemeClr val="accent5"/>
          </a:buClr>
          <a:buFont typeface="Wingdings" panose="05000000000000000000" pitchFamily="2" charset="2"/>
          <a:buChar char="§"/>
          <a:defRPr sz="12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81112</TotalTime>
  <Words>686</Words>
  <Application>Microsoft Office PowerPoint</Application>
  <PresentationFormat>Лист A4 (210x297 мм)</PresentationFormat>
  <Paragraphs>289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7" baseType="lpstr">
      <vt:lpstr>Arial</vt:lpstr>
      <vt:lpstr>Arial Narrow</vt:lpstr>
      <vt:lpstr>Calibri</vt:lpstr>
      <vt:lpstr>Century Gothic</vt:lpstr>
      <vt:lpstr>Corbel</vt:lpstr>
      <vt:lpstr>Roboto Black</vt:lpstr>
      <vt:lpstr>Roboto Thin</vt:lpstr>
      <vt:lpstr>Wingdings</vt:lpstr>
      <vt:lpstr>Тема Office</vt:lpstr>
      <vt:lpstr>Специальное оформление</vt:lpstr>
      <vt:lpstr>Слайд think-cell</vt:lpstr>
      <vt:lpstr>Презентация PowerPoint</vt:lpstr>
      <vt:lpstr>Основные итоги Индекса RSBI за май 2021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Pogrebnyak Sergey Aleksandrovich</dc:creator>
  <cp:lastModifiedBy>Motornaya Marina Vladimirovna</cp:lastModifiedBy>
  <cp:revision>2792</cp:revision>
  <cp:lastPrinted>2020-03-25T16:43:14Z</cp:lastPrinted>
  <dcterms:modified xsi:type="dcterms:W3CDTF">2021-06-16T07:05:04Z</dcterms:modified>
</cp:coreProperties>
</file>