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0DA03D-9CD3-4FC5-BE37-A3AB4827C82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DEC4130-F5B5-4A4A-B815-23B455945904}">
      <dgm:prSet phldrT="[Текст]" custT="1"/>
      <dgm:spPr/>
      <dgm:t>
        <a:bodyPr/>
        <a:lstStyle/>
        <a:p>
          <a:r>
            <a:rPr lang="ru-RU" sz="1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Алгоритм работы с регионами и МСП</a:t>
          </a:r>
          <a:endParaRPr lang="ru-RU" sz="1700" dirty="0">
            <a:solidFill>
              <a:schemeClr val="bg1">
                <a:lumMod val="50000"/>
              </a:schemeClr>
            </a:solidFill>
          </a:endParaRPr>
        </a:p>
      </dgm:t>
    </dgm:pt>
    <dgm:pt modelId="{3CDA3616-8B10-4CF9-85A2-3046C71B7C04}" type="parTrans" cxnId="{DE469D4B-0E04-4EB9-8278-95578F2BDF15}">
      <dgm:prSet/>
      <dgm:spPr/>
      <dgm:t>
        <a:bodyPr/>
        <a:lstStyle/>
        <a:p>
          <a:endParaRPr lang="ru-RU"/>
        </a:p>
      </dgm:t>
    </dgm:pt>
    <dgm:pt modelId="{7BCF3627-3CC1-4774-8DA0-622D21594129}" type="sibTrans" cxnId="{DE469D4B-0E04-4EB9-8278-95578F2BDF15}">
      <dgm:prSet/>
      <dgm:spPr/>
      <dgm:t>
        <a:bodyPr/>
        <a:lstStyle/>
        <a:p>
          <a:endParaRPr lang="ru-RU"/>
        </a:p>
      </dgm:t>
    </dgm:pt>
    <dgm:pt modelId="{DEE95264-1CD5-41D9-8916-73CCE3B02F50}">
      <dgm:prSet custT="1"/>
      <dgm:spPr/>
      <dgm:t>
        <a:bodyPr/>
        <a:lstStyle/>
        <a:p>
          <a:r>
            <a:rPr lang="ru-RU" sz="1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обучающего курса</a:t>
          </a:r>
        </a:p>
      </dgm:t>
    </dgm:pt>
    <dgm:pt modelId="{514C985E-8504-4A38-9383-2942E2237558}" type="parTrans" cxnId="{8A3B33F2-9F85-4DE1-B94B-7CB5C86D4ECD}">
      <dgm:prSet/>
      <dgm:spPr/>
      <dgm:t>
        <a:bodyPr/>
        <a:lstStyle/>
        <a:p>
          <a:endParaRPr lang="ru-RU"/>
        </a:p>
      </dgm:t>
    </dgm:pt>
    <dgm:pt modelId="{6860271B-477C-4442-9BA1-CE55CA841687}" type="sibTrans" cxnId="{8A3B33F2-9F85-4DE1-B94B-7CB5C86D4ECD}">
      <dgm:prSet/>
      <dgm:spPr/>
      <dgm:t>
        <a:bodyPr/>
        <a:lstStyle/>
        <a:p>
          <a:endParaRPr lang="ru-RU"/>
        </a:p>
      </dgm:t>
    </dgm:pt>
    <dgm:pt modelId="{4EA5ACE9-98E9-4C77-9439-106AE291C639}">
      <dgm:prSet custT="1"/>
      <dgm:spPr/>
      <dgm:t>
        <a:bodyPr/>
        <a:lstStyle/>
        <a:p>
          <a:r>
            <a:rPr lang="ru-RU" sz="1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Решение проблем аутсорсинга в сфере регулирования</a:t>
          </a:r>
        </a:p>
      </dgm:t>
    </dgm:pt>
    <dgm:pt modelId="{1FF7D982-8D86-456A-96DA-5E660962348A}" type="parTrans" cxnId="{8573C650-A050-4759-B8D4-9C4C13DFAF7A}">
      <dgm:prSet/>
      <dgm:spPr/>
      <dgm:t>
        <a:bodyPr/>
        <a:lstStyle/>
        <a:p>
          <a:endParaRPr lang="ru-RU"/>
        </a:p>
      </dgm:t>
    </dgm:pt>
    <dgm:pt modelId="{97500BCD-F699-40CC-B043-7B8AB04E00BE}" type="sibTrans" cxnId="{8573C650-A050-4759-B8D4-9C4C13DFAF7A}">
      <dgm:prSet/>
      <dgm:spPr/>
      <dgm:t>
        <a:bodyPr/>
        <a:lstStyle/>
        <a:p>
          <a:endParaRPr lang="ru-RU"/>
        </a:p>
      </dgm:t>
    </dgm:pt>
    <dgm:pt modelId="{EF66C301-D685-4201-81E3-E2344743D78B}">
      <dgm:prSet custT="1"/>
      <dgm:spPr/>
      <dgm:t>
        <a:bodyPr/>
        <a:lstStyle/>
        <a:p>
          <a:r>
            <a:rPr lang="ru-RU" sz="17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проектов</a:t>
          </a:r>
        </a:p>
      </dgm:t>
    </dgm:pt>
    <dgm:pt modelId="{55E8F3D3-20DD-4919-9887-027D08AF334F}" type="parTrans" cxnId="{631E14B4-1146-4D2B-BA4F-F32E31CDB3DE}">
      <dgm:prSet/>
      <dgm:spPr/>
      <dgm:t>
        <a:bodyPr/>
        <a:lstStyle/>
        <a:p>
          <a:endParaRPr lang="ru-RU"/>
        </a:p>
      </dgm:t>
    </dgm:pt>
    <dgm:pt modelId="{54FF9D25-04EC-4A2B-9D41-668AB0D63C82}" type="sibTrans" cxnId="{631E14B4-1146-4D2B-BA4F-F32E31CDB3DE}">
      <dgm:prSet/>
      <dgm:spPr/>
      <dgm:t>
        <a:bodyPr/>
        <a:lstStyle/>
        <a:p>
          <a:endParaRPr lang="ru-RU"/>
        </a:p>
      </dgm:t>
    </dgm:pt>
    <dgm:pt modelId="{E7FCC625-FCE1-4D9C-93D2-65DED0315B45}">
      <dgm:prSet custT="1"/>
      <dgm:spPr/>
      <dgm:t>
        <a:bodyPr/>
        <a:lstStyle/>
        <a:p>
          <a:r>
            <a:rPr lang="ru-RU" sz="17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форума по аутсорсингу в 2020 году </a:t>
          </a:r>
        </a:p>
      </dgm:t>
    </dgm:pt>
    <dgm:pt modelId="{CBD6B582-B2A9-43FB-9A6C-9A23CAA8CFF5}" type="parTrans" cxnId="{5F42BBD3-626C-4050-8696-026294E6F856}">
      <dgm:prSet/>
      <dgm:spPr/>
      <dgm:t>
        <a:bodyPr/>
        <a:lstStyle/>
        <a:p>
          <a:endParaRPr lang="ru-RU"/>
        </a:p>
      </dgm:t>
    </dgm:pt>
    <dgm:pt modelId="{396DF95F-71B8-48E1-88F9-E93970BCAB2E}" type="sibTrans" cxnId="{5F42BBD3-626C-4050-8696-026294E6F856}">
      <dgm:prSet/>
      <dgm:spPr/>
      <dgm:t>
        <a:bodyPr/>
        <a:lstStyle/>
        <a:p>
          <a:endParaRPr lang="ru-RU"/>
        </a:p>
      </dgm:t>
    </dgm:pt>
    <dgm:pt modelId="{3B56D747-85DC-401D-98C0-43417B19A14A}" type="pres">
      <dgm:prSet presAssocID="{330DA03D-9CD3-4FC5-BE37-A3AB4827C826}" presName="arrowDiagram" presStyleCnt="0">
        <dgm:presLayoutVars>
          <dgm:chMax val="5"/>
          <dgm:dir/>
          <dgm:resizeHandles val="exact"/>
        </dgm:presLayoutVars>
      </dgm:prSet>
      <dgm:spPr/>
    </dgm:pt>
    <dgm:pt modelId="{BC40DCF7-C60C-4AF6-89C1-AD8A6006BAAF}" type="pres">
      <dgm:prSet presAssocID="{330DA03D-9CD3-4FC5-BE37-A3AB4827C826}" presName="arrow" presStyleLbl="bgShp" presStyleIdx="0" presStyleCnt="1" custLinFactNeighborX="-14570" custLinFactNeighborY="-75836"/>
      <dgm:spPr>
        <a:solidFill>
          <a:srgbClr val="C00000"/>
        </a:solidFill>
      </dgm:spPr>
    </dgm:pt>
    <dgm:pt modelId="{597DB132-0CF7-4077-A445-AE5147B9A7CB}" type="pres">
      <dgm:prSet presAssocID="{330DA03D-9CD3-4FC5-BE37-A3AB4827C826}" presName="arrowDiagram5" presStyleCnt="0"/>
      <dgm:spPr/>
    </dgm:pt>
    <dgm:pt modelId="{126A3720-515D-4A65-AACA-731FEC97F99B}" type="pres">
      <dgm:prSet presAssocID="{DDEC4130-F5B5-4A4A-B815-23B455945904}" presName="bullet5a" presStyleLbl="node1" presStyleIdx="0" presStyleCnt="5" custLinFactY="-27795" custLinFactNeighborX="-82691" custLinFactNeighborY="-100000"/>
      <dgm:spPr>
        <a:solidFill>
          <a:schemeClr val="bg1"/>
        </a:solidFill>
      </dgm:spPr>
    </dgm:pt>
    <dgm:pt modelId="{8F9093CE-49B5-4B61-9208-CF7D458D8855}" type="pres">
      <dgm:prSet presAssocID="{DDEC4130-F5B5-4A4A-B815-23B455945904}" presName="textBox5a" presStyleLbl="revTx" presStyleIdx="0" presStyleCnt="5" custScaleX="137166" custScaleY="80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8C1C3-E253-4A7F-AB4A-569F09DF9E68}" type="pres">
      <dgm:prSet presAssocID="{DEE95264-1CD5-41D9-8916-73CCE3B02F50}" presName="bullet5b" presStyleLbl="node1" presStyleIdx="1" presStyleCnt="5" custLinFactNeighborX="-33619" custLinFactNeighborY="-57633"/>
      <dgm:spPr>
        <a:solidFill>
          <a:schemeClr val="bg1"/>
        </a:solidFill>
      </dgm:spPr>
    </dgm:pt>
    <dgm:pt modelId="{81D60505-6938-4F33-A076-33EA9599CD58}" type="pres">
      <dgm:prSet presAssocID="{DEE95264-1CD5-41D9-8916-73CCE3B02F50}" presName="textBox5b" presStyleLbl="revTx" presStyleIdx="1" presStyleCnt="5" custScaleX="106272" custScaleY="924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9F670-A258-40B3-AE10-692DA3DB2785}" type="pres">
      <dgm:prSet presAssocID="{4EA5ACE9-98E9-4C77-9439-106AE291C639}" presName="bullet5c" presStyleLbl="node1" presStyleIdx="2" presStyleCnt="5" custLinFactNeighborX="-7204" custLinFactNeighborY="-28817"/>
      <dgm:spPr>
        <a:solidFill>
          <a:schemeClr val="bg1"/>
        </a:solidFill>
      </dgm:spPr>
    </dgm:pt>
    <dgm:pt modelId="{39EC7474-DD74-4F1D-9CCA-3F9A5796898C}" type="pres">
      <dgm:prSet presAssocID="{4EA5ACE9-98E9-4C77-9439-106AE291C639}" presName="textBox5c" presStyleLbl="revTx" presStyleIdx="2" presStyleCnt="5" custScaleX="113232" custScaleY="7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1E1EA-E34A-48A3-88FF-6230DD673604}" type="pres">
      <dgm:prSet presAssocID="{EF66C301-D685-4201-81E3-E2344743D78B}" presName="bullet5d" presStyleLbl="node1" presStyleIdx="3" presStyleCnt="5"/>
      <dgm:spPr>
        <a:solidFill>
          <a:schemeClr val="bg1"/>
        </a:solidFill>
      </dgm:spPr>
    </dgm:pt>
    <dgm:pt modelId="{793BB007-926F-477D-A775-4991BF59A86D}" type="pres">
      <dgm:prSet presAssocID="{EF66C301-D685-4201-81E3-E2344743D78B}" presName="textBox5d" presStyleLbl="revTx" presStyleIdx="3" presStyleCnt="5" custScaleX="83197" custScaleY="75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E59A0-25AE-40C5-A00D-94C6569E8EC5}" type="pres">
      <dgm:prSet presAssocID="{E7FCC625-FCE1-4D9C-93D2-65DED0315B45}" presName="bullet5e" presStyleLbl="node1" presStyleIdx="4" presStyleCnt="5"/>
      <dgm:spPr>
        <a:solidFill>
          <a:schemeClr val="bg1"/>
        </a:solidFill>
      </dgm:spPr>
    </dgm:pt>
    <dgm:pt modelId="{F89C6EDA-C73F-4106-8BE7-2F5A08C0578E}" type="pres">
      <dgm:prSet presAssocID="{E7FCC625-FCE1-4D9C-93D2-65DED0315B45}" presName="textBox5e" presStyleLbl="revTx" presStyleIdx="4" presStyleCnt="5" custScaleX="93237" custScaleY="52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5DB541-3830-4838-BE24-56301C5896C5}" type="presOf" srcId="{DDEC4130-F5B5-4A4A-B815-23B455945904}" destId="{8F9093CE-49B5-4B61-9208-CF7D458D8855}" srcOrd="0" destOrd="0" presId="urn:microsoft.com/office/officeart/2005/8/layout/arrow2"/>
    <dgm:cxn modelId="{DC3429EA-18B3-4AA9-94BC-9B464511D3D6}" type="presOf" srcId="{E7FCC625-FCE1-4D9C-93D2-65DED0315B45}" destId="{F89C6EDA-C73F-4106-8BE7-2F5A08C0578E}" srcOrd="0" destOrd="0" presId="urn:microsoft.com/office/officeart/2005/8/layout/arrow2"/>
    <dgm:cxn modelId="{42C89B90-C413-49F4-ADAC-4967AD3FB7EF}" type="presOf" srcId="{DEE95264-1CD5-41D9-8916-73CCE3B02F50}" destId="{81D60505-6938-4F33-A076-33EA9599CD58}" srcOrd="0" destOrd="0" presId="urn:microsoft.com/office/officeart/2005/8/layout/arrow2"/>
    <dgm:cxn modelId="{8A3B33F2-9F85-4DE1-B94B-7CB5C86D4ECD}" srcId="{330DA03D-9CD3-4FC5-BE37-A3AB4827C826}" destId="{DEE95264-1CD5-41D9-8916-73CCE3B02F50}" srcOrd="1" destOrd="0" parTransId="{514C985E-8504-4A38-9383-2942E2237558}" sibTransId="{6860271B-477C-4442-9BA1-CE55CA841687}"/>
    <dgm:cxn modelId="{A2F2F57D-4A10-4C74-9E54-905DD4493E65}" type="presOf" srcId="{EF66C301-D685-4201-81E3-E2344743D78B}" destId="{793BB007-926F-477D-A775-4991BF59A86D}" srcOrd="0" destOrd="0" presId="urn:microsoft.com/office/officeart/2005/8/layout/arrow2"/>
    <dgm:cxn modelId="{631E14B4-1146-4D2B-BA4F-F32E31CDB3DE}" srcId="{330DA03D-9CD3-4FC5-BE37-A3AB4827C826}" destId="{EF66C301-D685-4201-81E3-E2344743D78B}" srcOrd="3" destOrd="0" parTransId="{55E8F3D3-20DD-4919-9887-027D08AF334F}" sibTransId="{54FF9D25-04EC-4A2B-9D41-668AB0D63C82}"/>
    <dgm:cxn modelId="{8573C650-A050-4759-B8D4-9C4C13DFAF7A}" srcId="{330DA03D-9CD3-4FC5-BE37-A3AB4827C826}" destId="{4EA5ACE9-98E9-4C77-9439-106AE291C639}" srcOrd="2" destOrd="0" parTransId="{1FF7D982-8D86-456A-96DA-5E660962348A}" sibTransId="{97500BCD-F699-40CC-B043-7B8AB04E00BE}"/>
    <dgm:cxn modelId="{802D15CC-91F9-48CC-B944-C6FA3C07A9EC}" type="presOf" srcId="{4EA5ACE9-98E9-4C77-9439-106AE291C639}" destId="{39EC7474-DD74-4F1D-9CCA-3F9A5796898C}" srcOrd="0" destOrd="0" presId="urn:microsoft.com/office/officeart/2005/8/layout/arrow2"/>
    <dgm:cxn modelId="{DE469D4B-0E04-4EB9-8278-95578F2BDF15}" srcId="{330DA03D-9CD3-4FC5-BE37-A3AB4827C826}" destId="{DDEC4130-F5B5-4A4A-B815-23B455945904}" srcOrd="0" destOrd="0" parTransId="{3CDA3616-8B10-4CF9-85A2-3046C71B7C04}" sibTransId="{7BCF3627-3CC1-4774-8DA0-622D21594129}"/>
    <dgm:cxn modelId="{5F42BBD3-626C-4050-8696-026294E6F856}" srcId="{330DA03D-9CD3-4FC5-BE37-A3AB4827C826}" destId="{E7FCC625-FCE1-4D9C-93D2-65DED0315B45}" srcOrd="4" destOrd="0" parTransId="{CBD6B582-B2A9-43FB-9A6C-9A23CAA8CFF5}" sibTransId="{396DF95F-71B8-48E1-88F9-E93970BCAB2E}"/>
    <dgm:cxn modelId="{9675C171-D0EA-4B3A-81C0-B4B3CD7AA9E3}" type="presOf" srcId="{330DA03D-9CD3-4FC5-BE37-A3AB4827C826}" destId="{3B56D747-85DC-401D-98C0-43417B19A14A}" srcOrd="0" destOrd="0" presId="urn:microsoft.com/office/officeart/2005/8/layout/arrow2"/>
    <dgm:cxn modelId="{93464D24-FEA4-46D8-A810-41494CD587D1}" type="presParOf" srcId="{3B56D747-85DC-401D-98C0-43417B19A14A}" destId="{BC40DCF7-C60C-4AF6-89C1-AD8A6006BAAF}" srcOrd="0" destOrd="0" presId="urn:microsoft.com/office/officeart/2005/8/layout/arrow2"/>
    <dgm:cxn modelId="{43C7EBD3-2138-49B5-943E-1ADD145F879C}" type="presParOf" srcId="{3B56D747-85DC-401D-98C0-43417B19A14A}" destId="{597DB132-0CF7-4077-A445-AE5147B9A7CB}" srcOrd="1" destOrd="0" presId="urn:microsoft.com/office/officeart/2005/8/layout/arrow2"/>
    <dgm:cxn modelId="{78CE78A7-CE30-4715-B29D-A798BE43AC39}" type="presParOf" srcId="{597DB132-0CF7-4077-A445-AE5147B9A7CB}" destId="{126A3720-515D-4A65-AACA-731FEC97F99B}" srcOrd="0" destOrd="0" presId="urn:microsoft.com/office/officeart/2005/8/layout/arrow2"/>
    <dgm:cxn modelId="{A03481B5-766E-486A-87D4-4CC6D56C5495}" type="presParOf" srcId="{597DB132-0CF7-4077-A445-AE5147B9A7CB}" destId="{8F9093CE-49B5-4B61-9208-CF7D458D8855}" srcOrd="1" destOrd="0" presId="urn:microsoft.com/office/officeart/2005/8/layout/arrow2"/>
    <dgm:cxn modelId="{4470C528-7724-42B0-A3C4-88FCB399FF2B}" type="presParOf" srcId="{597DB132-0CF7-4077-A445-AE5147B9A7CB}" destId="{CF18C1C3-E253-4A7F-AB4A-569F09DF9E68}" srcOrd="2" destOrd="0" presId="urn:microsoft.com/office/officeart/2005/8/layout/arrow2"/>
    <dgm:cxn modelId="{8BFEBA8A-A6DB-4D42-B6A8-ED132080BB90}" type="presParOf" srcId="{597DB132-0CF7-4077-A445-AE5147B9A7CB}" destId="{81D60505-6938-4F33-A076-33EA9599CD58}" srcOrd="3" destOrd="0" presId="urn:microsoft.com/office/officeart/2005/8/layout/arrow2"/>
    <dgm:cxn modelId="{B1A7169C-69A1-440A-A61B-7BC07F7ADD58}" type="presParOf" srcId="{597DB132-0CF7-4077-A445-AE5147B9A7CB}" destId="{7F99F670-A258-40B3-AE10-692DA3DB2785}" srcOrd="4" destOrd="0" presId="urn:microsoft.com/office/officeart/2005/8/layout/arrow2"/>
    <dgm:cxn modelId="{589CA700-E451-4CE7-A256-E413EA3145C7}" type="presParOf" srcId="{597DB132-0CF7-4077-A445-AE5147B9A7CB}" destId="{39EC7474-DD74-4F1D-9CCA-3F9A5796898C}" srcOrd="5" destOrd="0" presId="urn:microsoft.com/office/officeart/2005/8/layout/arrow2"/>
    <dgm:cxn modelId="{CC15988C-D083-4041-99ED-8AD4C5879982}" type="presParOf" srcId="{597DB132-0CF7-4077-A445-AE5147B9A7CB}" destId="{D8A1E1EA-E34A-48A3-88FF-6230DD673604}" srcOrd="6" destOrd="0" presId="urn:microsoft.com/office/officeart/2005/8/layout/arrow2"/>
    <dgm:cxn modelId="{8852D74E-913F-447F-B4A3-E0F76A5ABD8D}" type="presParOf" srcId="{597DB132-0CF7-4077-A445-AE5147B9A7CB}" destId="{793BB007-926F-477D-A775-4991BF59A86D}" srcOrd="7" destOrd="0" presId="urn:microsoft.com/office/officeart/2005/8/layout/arrow2"/>
    <dgm:cxn modelId="{099CDEE1-C258-467F-B407-33C799F0CDA2}" type="presParOf" srcId="{597DB132-0CF7-4077-A445-AE5147B9A7CB}" destId="{A7CE59A0-25AE-40C5-A00D-94C6569E8EC5}" srcOrd="8" destOrd="0" presId="urn:microsoft.com/office/officeart/2005/8/layout/arrow2"/>
    <dgm:cxn modelId="{69A35694-DB48-41FA-B043-BDF71E661475}" type="presParOf" srcId="{597DB132-0CF7-4077-A445-AE5147B9A7CB}" destId="{F89C6EDA-C73F-4106-8BE7-2F5A08C0578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40DCF7-C60C-4AF6-89C1-AD8A6006BAAF}">
      <dsp:nvSpPr>
        <dsp:cNvPr id="0" name=""/>
        <dsp:cNvSpPr/>
      </dsp:nvSpPr>
      <dsp:spPr>
        <a:xfrm>
          <a:off x="0" y="0"/>
          <a:ext cx="8669867" cy="5418667"/>
        </a:xfrm>
        <a:prstGeom prst="swooshArrow">
          <a:avLst>
            <a:gd name="adj1" fmla="val 25000"/>
            <a:gd name="adj2" fmla="val 25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A3720-515D-4A65-AACA-731FEC97F99B}">
      <dsp:nvSpPr>
        <dsp:cNvPr id="0" name=""/>
        <dsp:cNvSpPr/>
      </dsp:nvSpPr>
      <dsp:spPr>
        <a:xfrm>
          <a:off x="1184321" y="3774488"/>
          <a:ext cx="199406" cy="199406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093CE-49B5-4B61-9208-CF7D458D8855}">
      <dsp:nvSpPr>
        <dsp:cNvPr id="0" name=""/>
        <dsp:cNvSpPr/>
      </dsp:nvSpPr>
      <dsp:spPr>
        <a:xfrm>
          <a:off x="1237859" y="4255312"/>
          <a:ext cx="1557866" cy="1037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662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Алгоритм работы с регионами и МСП</a:t>
          </a:r>
          <a:endParaRPr lang="ru-RU" sz="17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1237859" y="4255312"/>
        <a:ext cx="1557866" cy="1037066"/>
      </dsp:txXfrm>
    </dsp:sp>
    <dsp:sp modelId="{CF18C1C3-E253-4A7F-AB4A-569F09DF9E68}">
      <dsp:nvSpPr>
        <dsp:cNvPr id="0" name=""/>
        <dsp:cNvSpPr/>
      </dsp:nvSpPr>
      <dsp:spPr>
        <a:xfrm>
          <a:off x="2323681" y="2812306"/>
          <a:ext cx="312115" cy="312115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D60505-6938-4F33-A076-33EA9599CD58}">
      <dsp:nvSpPr>
        <dsp:cNvPr id="0" name=""/>
        <dsp:cNvSpPr/>
      </dsp:nvSpPr>
      <dsp:spPr>
        <a:xfrm>
          <a:off x="2539536" y="3233976"/>
          <a:ext cx="1529464" cy="2098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83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Создание обучающего курса</a:t>
          </a:r>
        </a:p>
      </dsp:txBody>
      <dsp:txXfrm>
        <a:off x="2539536" y="3233976"/>
        <a:ext cx="1529464" cy="2098959"/>
      </dsp:txXfrm>
    </dsp:sp>
    <dsp:sp modelId="{7F99F670-A258-40B3-AE10-692DA3DB2785}">
      <dsp:nvSpPr>
        <dsp:cNvPr id="0" name=""/>
        <dsp:cNvSpPr/>
      </dsp:nvSpPr>
      <dsp:spPr>
        <a:xfrm>
          <a:off x="3785810" y="2045376"/>
          <a:ext cx="416153" cy="416153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C7474-DD74-4F1D-9CCA-3F9A5796898C}">
      <dsp:nvSpPr>
        <dsp:cNvPr id="0" name=""/>
        <dsp:cNvSpPr/>
      </dsp:nvSpPr>
      <dsp:spPr>
        <a:xfrm>
          <a:off x="3913162" y="2814258"/>
          <a:ext cx="1894693" cy="21635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511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Решение проблем аутсорсинга в сфере регулирования</a:t>
          </a:r>
        </a:p>
      </dsp:txBody>
      <dsp:txXfrm>
        <a:off x="3913162" y="2814258"/>
        <a:ext cx="1894693" cy="2163526"/>
      </dsp:txXfrm>
    </dsp:sp>
    <dsp:sp modelId="{D8A1E1EA-E34A-48A3-88FF-6230DD673604}">
      <dsp:nvSpPr>
        <dsp:cNvPr id="0" name=""/>
        <dsp:cNvSpPr/>
      </dsp:nvSpPr>
      <dsp:spPr>
        <a:xfrm>
          <a:off x="5428385" y="1519394"/>
          <a:ext cx="537531" cy="537531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BB007-926F-477D-A775-4991BF59A86D}">
      <dsp:nvSpPr>
        <dsp:cNvPr id="0" name=""/>
        <dsp:cNvSpPr/>
      </dsp:nvSpPr>
      <dsp:spPr>
        <a:xfrm>
          <a:off x="5842831" y="2229629"/>
          <a:ext cx="1442613" cy="2747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27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Поддержка проектов</a:t>
          </a:r>
        </a:p>
      </dsp:txBody>
      <dsp:txXfrm>
        <a:off x="5842831" y="2229629"/>
        <a:ext cx="1442613" cy="2747567"/>
      </dsp:txXfrm>
    </dsp:sp>
    <dsp:sp modelId="{A7CE59A0-25AE-40C5-A00D-94C6569E8EC5}">
      <dsp:nvSpPr>
        <dsp:cNvPr id="0" name=""/>
        <dsp:cNvSpPr/>
      </dsp:nvSpPr>
      <dsp:spPr>
        <a:xfrm>
          <a:off x="7088665" y="1088068"/>
          <a:ext cx="684919" cy="684919"/>
        </a:xfrm>
        <a:prstGeom prst="ellipse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C6EDA-C73F-4106-8BE7-2F5A08C0578E}">
      <dsp:nvSpPr>
        <dsp:cNvPr id="0" name=""/>
        <dsp:cNvSpPr/>
      </dsp:nvSpPr>
      <dsp:spPr>
        <a:xfrm>
          <a:off x="7489759" y="2379545"/>
          <a:ext cx="1616704" cy="209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925" tIns="0" rIns="0" bIns="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Проведение форума по аутсорсингу в 2020 году </a:t>
          </a:r>
        </a:p>
      </dsp:txBody>
      <dsp:txXfrm>
        <a:off x="7489759" y="2379545"/>
        <a:ext cx="1616704" cy="209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06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921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69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78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70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548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50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951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53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65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506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EF4BE-0070-4B82-BD4D-039B5ED22A1D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C2F40-CD23-43D2-A8CE-CA3C2393C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49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sz="3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КОМИССИЯ ПО РАЗВИТИЮ АУТСОРСИНГА</a:t>
            </a:r>
            <a:br>
              <a:rPr lang="ru-RU" sz="3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ru-RU" sz="3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3180" y="3987453"/>
            <a:ext cx="4529721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88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АКТУАЛЬНОСТЬ АУТСОРСИНГА БИЗНЕС-ПРОЦЕССОВ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30379" y="3890895"/>
            <a:ext cx="3057099" cy="196527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ru-RU" sz="35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1 трлн. рублей</a:t>
            </a:r>
            <a:r>
              <a:rPr lang="en-US" sz="35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/</a:t>
            </a:r>
            <a:r>
              <a:rPr lang="ru-RU" sz="3500" dirty="0" smtClean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год </a:t>
            </a:r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–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экспертная оценка рынка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аутсорсинга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только учетных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функций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9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госсекторе </a:t>
            </a:r>
            <a:r>
              <a:rPr lang="ru-RU" sz="19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России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endParaRPr lang="ru-RU" sz="18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5285" y="1933903"/>
            <a:ext cx="3311857" cy="932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ru-RU" sz="35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$203,8 млрд. </a:t>
            </a:r>
            <a:endParaRPr lang="en-US" sz="3500" dirty="0" smtClean="0">
              <a:solidFill>
                <a:srgbClr val="C00000"/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 algn="just">
              <a:lnSpc>
                <a:spcPct val="107000"/>
              </a:lnSpc>
            </a:pP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глобальный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рынок </a:t>
            </a:r>
            <a:r>
              <a:rPr lang="en-US" sz="16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BPO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30379" y="1933903"/>
            <a:ext cx="2783363" cy="1459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sz="35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8,1%</a:t>
            </a:r>
            <a:r>
              <a:rPr lang="ru-RU" sz="3500" dirty="0">
                <a:solidFill>
                  <a:prstClr val="white">
                    <a:lumMod val="50000"/>
                  </a:prst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прогнозируемый </a:t>
            </a:r>
            <a:r>
              <a:rPr lang="ru-RU" sz="16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глобальный среднегодовой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 с 2018 по 2026 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45284" y="3890895"/>
            <a:ext cx="3311857" cy="1176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sz="3500" dirty="0">
                <a:solidFill>
                  <a:srgbClr val="C00000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$360,76 млрд. </a:t>
            </a:r>
            <a:r>
              <a:rPr lang="ru-RU" sz="16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прогнозируемые глобальные продажи в 2026 г.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39" y="2126244"/>
            <a:ext cx="4159845" cy="3729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5814" y="176099"/>
            <a:ext cx="1886489" cy="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386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ПРЕИМУЩЕСТВА ДЛЯ БИЗНЕСА И РЕГИОНОВ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838199" y="1726148"/>
            <a:ext cx="1998022" cy="1304597"/>
            <a:chOff x="2083" y="502045"/>
            <a:chExt cx="1652790" cy="9916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083" y="502045"/>
              <a:ext cx="1652790" cy="991674"/>
            </a:xfrm>
            <a:prstGeom prst="rect">
              <a:avLst/>
            </a:prstGeom>
            <a:solidFill>
              <a:srgbClr val="B0173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1" name="TextBox 20"/>
            <p:cNvSpPr txBox="1"/>
            <p:nvPr/>
          </p:nvSpPr>
          <p:spPr>
            <a:xfrm>
              <a:off x="208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Привлечение компетентных специалистов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190216" y="1726148"/>
            <a:ext cx="1910527" cy="1325562"/>
            <a:chOff x="1820153" y="502045"/>
            <a:chExt cx="1652790" cy="99167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1820153" y="502045"/>
              <a:ext cx="1652790" cy="991674"/>
            </a:xfrm>
            <a:prstGeom prst="rect">
              <a:avLst/>
            </a:prstGeom>
            <a:solidFill>
              <a:srgbClr val="0070C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4" name="TextBox 23"/>
            <p:cNvSpPr txBox="1"/>
            <p:nvPr/>
          </p:nvSpPr>
          <p:spPr>
            <a:xfrm>
              <a:off x="182015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Экономия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денежных ресурсов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5454738" y="1726148"/>
            <a:ext cx="1942248" cy="1322320"/>
            <a:chOff x="3638223" y="502045"/>
            <a:chExt cx="1652790" cy="991674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638223" y="502045"/>
              <a:ext cx="1652790" cy="991674"/>
            </a:xfrm>
            <a:prstGeom prst="rect">
              <a:avLst/>
            </a:prstGeom>
            <a:solidFill>
              <a:srgbClr val="FBB034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7" name="TextBox 26"/>
            <p:cNvSpPr txBox="1"/>
            <p:nvPr/>
          </p:nvSpPr>
          <p:spPr>
            <a:xfrm>
              <a:off x="363822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Экономия трудовых ресурсов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7750981" y="1726148"/>
            <a:ext cx="1995193" cy="1325563"/>
            <a:chOff x="5456293" y="502045"/>
            <a:chExt cx="1677609" cy="99404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456293" y="502045"/>
              <a:ext cx="1652790" cy="991674"/>
            </a:xfrm>
            <a:prstGeom prst="rect">
              <a:avLst/>
            </a:prstGeom>
            <a:solidFill>
              <a:srgbClr val="0093D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0" name="TextBox 29"/>
            <p:cNvSpPr txBox="1"/>
            <p:nvPr/>
          </p:nvSpPr>
          <p:spPr>
            <a:xfrm>
              <a:off x="5481112" y="504413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Рост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>
                  <a:solidFill>
                    <a:sysClr val="window" lastClr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э</a:t>
              </a:r>
              <a:r>
                <a:rPr lang="ru-RU" sz="1400" noProof="0" dirty="0" err="1" smtClean="0">
                  <a:solidFill>
                    <a:sysClr val="window" lastClr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ффективности</a:t>
              </a:r>
              <a:r>
                <a:rPr lang="ru-RU" sz="1400" noProof="0" dirty="0" smtClean="0">
                  <a:solidFill>
                    <a:sysClr val="window" lastClr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 основной деятельности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838199" y="3243344"/>
            <a:ext cx="1998022" cy="1219486"/>
            <a:chOff x="2083" y="502045"/>
            <a:chExt cx="1652790" cy="991674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2083" y="502045"/>
              <a:ext cx="1652790" cy="991674"/>
            </a:xfrm>
            <a:prstGeom prst="rect">
              <a:avLst/>
            </a:prstGeom>
            <a:solidFill>
              <a:srgbClr val="0093D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3" name="TextBox 32"/>
            <p:cNvSpPr txBox="1"/>
            <p:nvPr/>
          </p:nvSpPr>
          <p:spPr>
            <a:xfrm>
              <a:off x="208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Оплата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</a:t>
              </a:r>
            </a:p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за результат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190216" y="3243344"/>
            <a:ext cx="1882976" cy="1219486"/>
            <a:chOff x="2275822" y="487053"/>
            <a:chExt cx="1652790" cy="99167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2275822" y="487053"/>
              <a:ext cx="1652790" cy="991674"/>
            </a:xfrm>
            <a:prstGeom prst="rect">
              <a:avLst/>
            </a:prstGeom>
            <a:solidFill>
              <a:srgbClr val="FBB034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6" name="TextBox 35"/>
            <p:cNvSpPr txBox="1"/>
            <p:nvPr/>
          </p:nvSpPr>
          <p:spPr>
            <a:xfrm>
              <a:off x="2275822" y="553470"/>
              <a:ext cx="1652790" cy="8730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Исключение споров и разногласий с персоналом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5448606" y="3243343"/>
            <a:ext cx="1948381" cy="1219487"/>
            <a:chOff x="4549562" y="450620"/>
            <a:chExt cx="1652790" cy="991674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549562" y="450620"/>
              <a:ext cx="1652790" cy="991674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39" name="TextBox 38"/>
            <p:cNvSpPr txBox="1"/>
            <p:nvPr/>
          </p:nvSpPr>
          <p:spPr>
            <a:xfrm>
              <a:off x="4549562" y="514665"/>
              <a:ext cx="1652790" cy="9276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>
                  <a:solidFill>
                    <a:schemeClr val="bg1">
                      <a:lumMod val="95000"/>
                    </a:schemeClr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Исключение проблем с государственными службами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38200" y="4693151"/>
            <a:ext cx="1998021" cy="1322334"/>
            <a:chOff x="2083" y="502045"/>
            <a:chExt cx="1652790" cy="991674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083" y="502045"/>
              <a:ext cx="1652790" cy="991674"/>
            </a:xfrm>
            <a:prstGeom prst="rect">
              <a:avLst/>
            </a:prstGeom>
            <a:solidFill>
              <a:srgbClr val="FBB034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3" name="TextBox 42"/>
            <p:cNvSpPr txBox="1"/>
            <p:nvPr/>
          </p:nvSpPr>
          <p:spPr>
            <a:xfrm>
              <a:off x="208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Прямая экономия бюджетных средств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190216" y="4693151"/>
            <a:ext cx="1882976" cy="1297716"/>
            <a:chOff x="1820153" y="502045"/>
            <a:chExt cx="1652790" cy="991674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1820153" y="502045"/>
              <a:ext cx="1652790" cy="991674"/>
            </a:xfrm>
            <a:prstGeom prst="rect">
              <a:avLst/>
            </a:prstGeom>
            <a:solidFill>
              <a:srgbClr val="0070C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6" name="TextBox 45"/>
            <p:cNvSpPr txBox="1"/>
            <p:nvPr/>
          </p:nvSpPr>
          <p:spPr>
            <a:xfrm>
              <a:off x="182015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Инструмент сводной аналитики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448605" y="4717769"/>
            <a:ext cx="1948381" cy="1297716"/>
            <a:chOff x="3638223" y="502045"/>
            <a:chExt cx="1652790" cy="991674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638223" y="502045"/>
              <a:ext cx="1652790" cy="991674"/>
            </a:xfrm>
            <a:prstGeom prst="rect">
              <a:avLst/>
            </a:prstGeom>
            <a:solidFill>
              <a:srgbClr val="B0173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49" name="TextBox 48"/>
            <p:cNvSpPr txBox="1"/>
            <p:nvPr/>
          </p:nvSpPr>
          <p:spPr>
            <a:xfrm>
              <a:off x="363822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Реальная </a:t>
              </a:r>
              <a:r>
                <a:rPr kumimoji="0" lang="ru-RU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цифровизвция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750981" y="3243343"/>
            <a:ext cx="1995192" cy="1219487"/>
            <a:chOff x="5456293" y="502045"/>
            <a:chExt cx="1652790" cy="99167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456293" y="502045"/>
              <a:ext cx="1652790" cy="991674"/>
            </a:xfrm>
            <a:prstGeom prst="rect">
              <a:avLst/>
            </a:prstGeom>
            <a:solidFill>
              <a:srgbClr val="B01736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52" name="TextBox 51"/>
            <p:cNvSpPr txBox="1"/>
            <p:nvPr/>
          </p:nvSpPr>
          <p:spPr>
            <a:xfrm>
              <a:off x="545629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Рост уровня доверия</a:t>
              </a:r>
              <a:r>
                <a:rPr kumimoji="0" lang="ru-RU" sz="1400" b="0" i="0" u="none" strike="noStrike" kern="1200" cap="none" spc="0" normalizeH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Segoe UI Light" panose="020B0502040204020203" pitchFamily="34" charset="0"/>
                  <a:ea typeface="+mn-ea"/>
                  <a:cs typeface="Segoe UI Light" panose="020B0502040204020203" pitchFamily="34" charset="0"/>
                </a:rPr>
                <a:t> к власти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7750981" y="4717769"/>
            <a:ext cx="1995192" cy="1297716"/>
            <a:chOff x="5456293" y="502045"/>
            <a:chExt cx="1652790" cy="991674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456293" y="502045"/>
              <a:ext cx="1652790" cy="991674"/>
            </a:xfrm>
            <a:prstGeom prst="rect">
              <a:avLst/>
            </a:prstGeom>
            <a:solidFill>
              <a:srgbClr val="0093D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55" name="TextBox 54"/>
            <p:cNvSpPr txBox="1"/>
            <p:nvPr/>
          </p:nvSpPr>
          <p:spPr>
            <a:xfrm>
              <a:off x="5456293" y="502045"/>
              <a:ext cx="1652790" cy="99167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marR="0" lvl="0" indent="0" algn="ctr" defTabSz="6223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dirty="0" smtClean="0">
                  <a:solidFill>
                    <a:sysClr val="window" lastClr="FFFFFF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Легкое внедрение новых технологий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endParaRPr>
            </a:p>
          </p:txBody>
        </p:sp>
      </p:grp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814" y="176099"/>
            <a:ext cx="1886489" cy="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4118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ПРОБЛЕМЫ В СФЕРЕ АУТСОРСИНГА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3593" y="1690688"/>
            <a:ext cx="9413823" cy="4659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Передача части государственных функций бизнесу на сегодняшний день решается, главным образом, на основе системы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госзакупок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передачи полномочий подведомственным казённым учреждениям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Законодательство нуждается в уточнении норм, касающихся делегирования полномочий от государства бизнесу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Ключевая проблема – недоверие власти к бизнесу, нежелание передавать часть своего функционала через открытые механизмы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госзакупок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региональных властей нет четкого понимания и знаний о механизмах работы с рынком аутсорсинга.</a:t>
            </a: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endParaRPr lang="ru-RU" sz="1600" dirty="0" smtClean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Малый и средний бизнес также не обладает знаниями и навыками продвижения идей аутсорсинга на региональные рынки и для работы с этим инструментом</a:t>
            </a:r>
            <a:endParaRPr lang="ru-RU" sz="1600" dirty="0"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721170"/>
            <a:ext cx="731583" cy="7132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9537" y="2682682"/>
            <a:ext cx="688908" cy="76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861" y="3699063"/>
            <a:ext cx="774259" cy="749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0019" y="4697154"/>
            <a:ext cx="701101" cy="7620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03690" y="5707438"/>
            <a:ext cx="707197" cy="731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05814" y="176099"/>
            <a:ext cx="1886489" cy="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741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9685" y="365125"/>
            <a:ext cx="10874115" cy="132556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НАПРАВЛЕНИЯ ДЕЯТЕЛЬНОСТИ КОМИССИИ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9685" y="2491802"/>
            <a:ext cx="3286518" cy="306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 smtClean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69807" y="1973795"/>
            <a:ext cx="7540051" cy="35394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Образование и просвещение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обучающий курс</a:t>
            </a:r>
          </a:p>
          <a:p>
            <a:endParaRPr lang="ru-RU" sz="1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Экспертиза и аналитика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синтез и анализ данных по теме аутсорсинга</a:t>
            </a:r>
          </a:p>
          <a:p>
            <a:endParaRPr lang="ru-RU" sz="1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Изменение норм регулирования сферы аутсорсинга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- работа с НПА, взаимодействия с органами власти</a:t>
            </a:r>
          </a:p>
          <a:p>
            <a:endParaRPr lang="ru-RU" sz="1600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Поддержка проектов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поиск и продвижение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аутсорс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-проектов</a:t>
            </a:r>
          </a:p>
          <a:p>
            <a:endParaRPr lang="ru-RU" sz="1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Популяризация и продвижение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Инструменты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</a:t>
            </a:r>
            <a:endParaRPr lang="ru-RU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FD97A02-FABE-6349-8129-B83F0C05D44C}"/>
              </a:ext>
            </a:extLst>
          </p:cNvPr>
          <p:cNvSpPr/>
          <p:nvPr/>
        </p:nvSpPr>
        <p:spPr>
          <a:xfrm>
            <a:off x="479685" y="3336173"/>
            <a:ext cx="2330036" cy="1371581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lIns="85714" tIns="85714" rIns="85714" bIns="85714">
            <a:noAutofit/>
          </a:bodyPr>
          <a:lstStyle/>
          <a:p>
            <a:pPr marL="7143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Light" panose="020B0402020204020303" pitchFamily="34" charset="0"/>
              </a:rPr>
              <a:t>РЕГИОНАЛЬНЫЕ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Light" panose="020B0402020204020303" pitchFamily="34" charset="0"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Light" panose="020B0402020204020303" pitchFamily="34" charset="0"/>
              </a:rPr>
              <a:t>ВЛАСТИ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Light" panose="020B04020202040203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FD97A02-FABE-6349-8129-B83F0C05D44C}"/>
              </a:ext>
            </a:extLst>
          </p:cNvPr>
          <p:cNvSpPr/>
          <p:nvPr/>
        </p:nvSpPr>
        <p:spPr>
          <a:xfrm>
            <a:off x="479685" y="4933685"/>
            <a:ext cx="2330036" cy="1371581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lIns="85714" tIns="85714" rIns="85714" bIns="85714">
            <a:noAutofit/>
          </a:bodyPr>
          <a:lstStyle/>
          <a:p>
            <a:pPr marL="7143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Light" panose="020B0402020204020303" pitchFamily="34" charset="0"/>
              </a:rPr>
              <a:t>МАЛЫЙ И СРЕДНИЙ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Light" panose="020B0402020204020303" pitchFamily="34" charset="0"/>
              </a:rPr>
              <a:t> БИЗНЕС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Light" panose="020B0402020204020303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EFD97A02-FABE-6349-8129-B83F0C05D44C}"/>
              </a:ext>
            </a:extLst>
          </p:cNvPr>
          <p:cNvSpPr/>
          <p:nvPr/>
        </p:nvSpPr>
        <p:spPr>
          <a:xfrm>
            <a:off x="479685" y="1738663"/>
            <a:ext cx="2330036" cy="1371581"/>
          </a:xfrm>
          <a:prstGeom prst="rect">
            <a:avLst/>
          </a:prstGeom>
          <a:solidFill>
            <a:srgbClr val="C00000">
              <a:alpha val="70000"/>
            </a:srgbClr>
          </a:solidFill>
        </p:spPr>
        <p:txBody>
          <a:bodyPr lIns="85714" tIns="85714" rIns="85714" bIns="85714">
            <a:noAutofit/>
          </a:bodyPr>
          <a:lstStyle/>
          <a:p>
            <a:pPr marL="71433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Light" panose="020B0402020204020303" pitchFamily="34" charset="0"/>
              </a:rPr>
              <a:t>СУЬЪЕКТЫ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utura PT Light" panose="020B0402020204020303" pitchFamily="34" charset="0"/>
              </a:rPr>
              <a:t> НОРМОТВОРЧЕСКОЙ ИНИЦИАТИВЫ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Futura PT Light" panose="020B0402020204020303" pitchFamily="34" charset="0"/>
            </a:endParaRPr>
          </a:p>
        </p:txBody>
      </p:sp>
      <p:sp>
        <p:nvSpPr>
          <p:cNvPr id="3" name="Левая круглая скобка 2"/>
          <p:cNvSpPr/>
          <p:nvPr/>
        </p:nvSpPr>
        <p:spPr>
          <a:xfrm>
            <a:off x="3370217" y="1973795"/>
            <a:ext cx="182880" cy="3891428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ая круглая скобка 3"/>
          <p:cNvSpPr/>
          <p:nvPr/>
        </p:nvSpPr>
        <p:spPr>
          <a:xfrm>
            <a:off x="10047263" y="1973795"/>
            <a:ext cx="116710" cy="3891428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05814" y="176099"/>
            <a:ext cx="1886489" cy="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7309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ПЛАН ДЕЙСТВИЙ КОМИССИИ</a:t>
            </a:r>
            <a:endParaRPr lang="ru-RU" sz="32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311850803"/>
              </p:ext>
            </p:extLst>
          </p:nvPr>
        </p:nvGraphicFramePr>
        <p:xfrm>
          <a:off x="1582293" y="1027906"/>
          <a:ext cx="96603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05814" y="176099"/>
            <a:ext cx="1886489" cy="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2209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76465" y="840184"/>
            <a:ext cx="7410733" cy="5865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ЕЛЕНА ВОЛОТОВСКАЯ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Член Президиума Правления «ОПОРЫ РОССИИ», Руководитель комитета «ОПОРЫ РОССИИ» по информационным 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технологиям</a:t>
            </a:r>
            <a:endParaRPr lang="ru-RU" sz="1600" b="1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Вице-президент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 инвестициям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Softline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руководитель фонда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Softline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Venture Partners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Возглавляет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корпоративный фонд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Softline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Venture Partners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с 2008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года. 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2014 году под руководством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Е. </a:t>
            </a:r>
            <a:r>
              <a:rPr kumimoji="0" lang="ru-RU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Волотовской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запущен также совместный фонд с Фондом посевных инвестиций РВК, из которого финансируются технологические проекты посевной стадии. 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Инвестиционный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профессионал с многолетним опытом в области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&amp;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Победитель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Venture Awards 2013 в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номинации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Venture Lady of the Year.</a:t>
            </a:r>
            <a:endParaRPr lang="ru-RU" sz="16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0" algn="just">
              <a:spcAft>
                <a:spcPts val="600"/>
              </a:spcAft>
            </a:pP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Эксперт в области цифровой трансформации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МСП,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развития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BPO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в России,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кибербезопасности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, интернета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вещей и др.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 отличием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окончила факультет мировой экономики Государственного университета управления. В 2006 году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стала кандидатом экономических наук и продолжила свое образование в государственном университете Калифорнии (восточное побережье), получив степень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MBA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в 2008 году.</a:t>
            </a: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7421" y="1160059"/>
            <a:ext cx="4099149" cy="47683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РУКОВОДИТЕЛЬ КОМИССИИ ПО РАЗВИТИЮ АУТСОРСИНГА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5814" y="134059"/>
            <a:ext cx="1886489" cy="34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632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293</Words>
  <Application>Microsoft Office PowerPoint</Application>
  <PresentationFormat>Произвольный</PresentationFormat>
  <Paragraphs>72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КОМИССИЯ ПО РАЗВИТИЮ АУТСОРСИНГА </vt:lpstr>
      <vt:lpstr>АКТУАЛЬНОСТЬ АУТСОРСИНГА БИЗНЕС-ПРОЦЕССОВ</vt:lpstr>
      <vt:lpstr>ПРЕИМУЩЕСТВА ДЛЯ БИЗНЕСА И РЕГИОНОВ</vt:lpstr>
      <vt:lpstr>ПРОБЛЕМЫ В СФЕРЕ АУТСОРСИНГА</vt:lpstr>
      <vt:lpstr>НАПРАВЛЕНИЯ ДЕЯТЕЛЬНОСТИ КОМИССИИ</vt:lpstr>
      <vt:lpstr>ПЛАН ДЕЙСТВИЙ КОМИССИИ</vt:lpstr>
      <vt:lpstr>РУКОВОДИТЕЛЬ КОМИССИИ ПО РАЗВИТИЮ АУТСОРСИНГА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КОМИССИЯ ПО РАЗВИТИЮ АУТСОРСИНГА </dc:title>
  <dc:creator>Nugumanova, Svetlana</dc:creator>
  <cp:lastModifiedBy>v.roschina</cp:lastModifiedBy>
  <cp:revision>34</cp:revision>
  <dcterms:created xsi:type="dcterms:W3CDTF">2019-12-02T13:31:47Z</dcterms:created>
  <dcterms:modified xsi:type="dcterms:W3CDTF">2019-12-10T15:27:38Z</dcterms:modified>
</cp:coreProperties>
</file>