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73" r:id="rId2"/>
    <p:sldId id="281" r:id="rId3"/>
    <p:sldId id="282" r:id="rId4"/>
    <p:sldId id="283" r:id="rId5"/>
    <p:sldId id="284" r:id="rId6"/>
    <p:sldId id="277" r:id="rId7"/>
  </p:sldIdLst>
  <p:sldSz cx="50630138" cy="28482925"/>
  <p:notesSz cx="28482925" cy="50630138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seniya Arkhipova" initials="KA" lastIdx="1" clrIdx="0">
    <p:extLst>
      <p:ext uri="{19B8F6BF-5375-455C-9EA6-DF929625EA0E}">
        <p15:presenceInfo xmlns:p15="http://schemas.microsoft.com/office/powerpoint/2012/main" userId="S-1-5-21-851973153-1017077793-347745105-513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73"/>
    <a:srgbClr val="F4A6AB"/>
    <a:srgbClr val="E62D37"/>
    <a:srgbClr val="2890EB"/>
    <a:srgbClr val="FF3300"/>
    <a:srgbClr val="E6313B"/>
    <a:srgbClr val="FFFFFF"/>
    <a:srgbClr val="C5E0B4"/>
    <a:srgbClr val="92C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10"/>
  </p:normalViewPr>
  <p:slideViewPr>
    <p:cSldViewPr snapToGrid="0" snapToObjects="1">
      <p:cViewPr varScale="1">
        <p:scale>
          <a:sx n="21" d="100"/>
          <a:sy n="21" d="100"/>
        </p:scale>
        <p:origin x="5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B49AF-11D7-42EC-800B-94AA558C5D05}" type="doc">
      <dgm:prSet loTypeId="urn:microsoft.com/office/officeart/2005/8/layout/vList3" loCatId="list" qsTypeId="urn:microsoft.com/office/officeart/2005/8/quickstyle/simple3" qsCatId="simple" csTypeId="urn:microsoft.com/office/officeart/2005/8/colors/accent1_1" csCatId="accent1" phldr="1"/>
      <dgm:spPr/>
    </dgm:pt>
    <dgm:pt modelId="{DF83F75D-94B0-42C6-AEF3-CDEDFDC66907}">
      <dgm:prSet phldrT="[Текст]" custT="1"/>
      <dgm:spPr>
        <a:xfrm rot="10800000">
          <a:off x="1571689" y="3638"/>
          <a:ext cx="5738299" cy="656672"/>
        </a:xfrm>
        <a:prstGeom prst="homePlate">
          <a:avLst/>
        </a:prstGeom>
      </dgm:spPr>
      <dgm:t>
        <a:bodyPr/>
        <a:lstStyle/>
        <a:p>
          <a:pPr algn="l">
            <a:buNone/>
          </a:pPr>
          <a:r>
            <a:rPr lang="ru-RU" sz="60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Контрольно-надзорная деятельность: ветеринарный, фитосанитарный, таможенный и налоговый контроль</a:t>
          </a:r>
          <a:endParaRPr lang="ru-RU" sz="60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E5BFC3D-693B-42A3-837E-9184DB36CD01}" type="parTrans" cxnId="{224BBB1F-FA17-4B54-8131-5BDBCD061D7A}">
      <dgm:prSet/>
      <dgm:spPr/>
      <dgm:t>
        <a:bodyPr/>
        <a:lstStyle/>
        <a:p>
          <a:pPr algn="l"/>
          <a:endParaRPr lang="ru-RU" sz="6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3B42ED-1477-4714-9F6B-84BA5495C522}" type="sibTrans" cxnId="{224BBB1F-FA17-4B54-8131-5BDBCD061D7A}">
      <dgm:prSet/>
      <dgm:spPr/>
      <dgm:t>
        <a:bodyPr/>
        <a:lstStyle/>
        <a:p>
          <a:pPr algn="l"/>
          <a:endParaRPr lang="ru-RU" sz="6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74275C-DF8E-4370-8769-B26986EEC655}">
      <dgm:prSet phldrT="[Текст]" custT="1"/>
      <dgm:spPr>
        <a:xfrm rot="10800000">
          <a:off x="1571689" y="811150"/>
          <a:ext cx="5738299" cy="620856"/>
        </a:xfrm>
        <a:prstGeom prst="homePlate">
          <a:avLst/>
        </a:prstGeom>
      </dgm:spPr>
      <dgm:t>
        <a:bodyPr/>
        <a:lstStyle/>
        <a:p>
          <a:pPr algn="l">
            <a:buNone/>
          </a:pPr>
          <a:r>
            <a:rPr lang="ru-RU" sz="60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Господдержка сельского хозяйства: актуализация мер федерального и регионального уровней</a:t>
          </a:r>
          <a:endParaRPr lang="ru-RU" sz="60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FBE6102-1799-4024-9F11-29B9C0BA8AA8}" type="parTrans" cxnId="{455DDDF8-CCCD-4EA5-922B-300CC65C901D}">
      <dgm:prSet/>
      <dgm:spPr/>
      <dgm:t>
        <a:bodyPr/>
        <a:lstStyle/>
        <a:p>
          <a:pPr algn="l"/>
          <a:endParaRPr lang="ru-RU" sz="6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E98402-B5CB-4A84-9698-E81CD1B7845F}" type="sibTrans" cxnId="{455DDDF8-CCCD-4EA5-922B-300CC65C901D}">
      <dgm:prSet/>
      <dgm:spPr/>
      <dgm:t>
        <a:bodyPr/>
        <a:lstStyle/>
        <a:p>
          <a:pPr algn="l"/>
          <a:endParaRPr lang="ru-RU" sz="6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24C116-A89D-4243-A842-D97CD0EA2277}">
      <dgm:prSet phldrT="[Текст]" custT="1"/>
      <dgm:spPr>
        <a:xfrm rot="10800000">
          <a:off x="1571689" y="1582846"/>
          <a:ext cx="5738299" cy="505311"/>
        </a:xfrm>
        <a:prstGeom prst="homePlate">
          <a:avLst/>
        </a:prstGeom>
      </dgm:spPr>
      <dgm:t>
        <a:bodyPr/>
        <a:lstStyle/>
        <a:p>
          <a:pPr algn="l">
            <a:buNone/>
          </a:pPr>
          <a:r>
            <a:rPr lang="ru-RU" sz="60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Агрологистика: доступ к транспортной инфраструктуре и тарифное регулирование</a:t>
          </a:r>
          <a:endParaRPr lang="ru-RU" sz="60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8B94819-8FE8-4EA0-97CE-C8A6C86104D5}" type="parTrans" cxnId="{01C2C83D-7DF8-4699-8D61-206733D238CC}">
      <dgm:prSet/>
      <dgm:spPr/>
      <dgm:t>
        <a:bodyPr/>
        <a:lstStyle/>
        <a:p>
          <a:pPr algn="l"/>
          <a:endParaRPr lang="ru-RU" sz="6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C5F8CB-9CF7-4407-B989-F2639EC594C4}" type="sibTrans" cxnId="{01C2C83D-7DF8-4699-8D61-206733D238CC}">
      <dgm:prSet/>
      <dgm:spPr/>
      <dgm:t>
        <a:bodyPr/>
        <a:lstStyle/>
        <a:p>
          <a:pPr algn="l"/>
          <a:endParaRPr lang="ru-RU" sz="6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28E6A6-4E8E-41FD-A09C-B9DF9C01B107}">
      <dgm:prSet custT="1"/>
      <dgm:spPr>
        <a:xfrm rot="10800000">
          <a:off x="1571689" y="2238997"/>
          <a:ext cx="5738299" cy="654848"/>
        </a:xfrm>
        <a:prstGeom prst="homePlate">
          <a:avLst/>
        </a:prstGeom>
      </dgm:spPr>
      <dgm:t>
        <a:bodyPr/>
        <a:lstStyle/>
        <a:p>
          <a:pPr algn="l">
            <a:buNone/>
          </a:pPr>
          <a:endParaRPr lang="ru-RU" sz="600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l">
            <a:buNone/>
          </a:pPr>
          <a:r>
            <a:rPr lang="ru-RU" sz="60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Земли сельскохозяйственного назначения: вовлечение земель в оборот, формирование базы с/х земель</a:t>
          </a:r>
        </a:p>
        <a:p>
          <a:pPr algn="l">
            <a:buNone/>
          </a:pPr>
          <a:endParaRPr lang="ru-RU" sz="60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36A0728-4F00-4A76-8F17-70E2577F4510}" type="parTrans" cxnId="{CE93BA4D-ECE3-4A2D-A3B0-D2AA540FF599}">
      <dgm:prSet/>
      <dgm:spPr/>
      <dgm:t>
        <a:bodyPr/>
        <a:lstStyle/>
        <a:p>
          <a:pPr algn="l"/>
          <a:endParaRPr lang="ru-RU" sz="6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9A74A9-5DA9-4BF8-B83C-6340585A786C}" type="sibTrans" cxnId="{CE93BA4D-ECE3-4A2D-A3B0-D2AA540FF599}">
      <dgm:prSet/>
      <dgm:spPr/>
      <dgm:t>
        <a:bodyPr/>
        <a:lstStyle/>
        <a:p>
          <a:pPr algn="l"/>
          <a:endParaRPr lang="ru-RU" sz="6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CD04C2-888D-4E27-8778-386BF2F9549B}">
      <dgm:prSet custT="1"/>
      <dgm:spPr>
        <a:xfrm rot="10800000">
          <a:off x="1571689" y="3044685"/>
          <a:ext cx="5738299" cy="653686"/>
        </a:xfrm>
        <a:prstGeom prst="homePlate">
          <a:avLst/>
        </a:prstGeom>
      </dgm:spPr>
      <dgm:t>
        <a:bodyPr/>
        <a:lstStyle/>
        <a:p>
          <a:pPr algn="l">
            <a:buNone/>
          </a:pPr>
          <a:r>
            <a:rPr lang="ru-RU" sz="60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Экспорт продукции АПК: рынки, биржа контактов, торговые компетенции</a:t>
          </a:r>
          <a:endParaRPr lang="ru-RU" sz="60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76E092D-5164-4B7A-9CCC-41202CBF3CE1}" type="parTrans" cxnId="{ECE71C76-D887-48F9-A7D2-1E7C48C15FC3}">
      <dgm:prSet/>
      <dgm:spPr/>
      <dgm:t>
        <a:bodyPr/>
        <a:lstStyle/>
        <a:p>
          <a:pPr algn="l"/>
          <a:endParaRPr lang="ru-RU" sz="6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C20B31-7A41-4150-ACA7-187C26031A80}" type="sibTrans" cxnId="{ECE71C76-D887-48F9-A7D2-1E7C48C15FC3}">
      <dgm:prSet/>
      <dgm:spPr/>
      <dgm:t>
        <a:bodyPr/>
        <a:lstStyle/>
        <a:p>
          <a:pPr algn="l"/>
          <a:endParaRPr lang="ru-RU" sz="6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50FA35-1EF2-476A-A926-26941A584481}">
      <dgm:prSet custT="1"/>
      <dgm:spPr>
        <a:xfrm rot="10800000">
          <a:off x="1571689" y="3849211"/>
          <a:ext cx="5738299" cy="635212"/>
        </a:xfrm>
        <a:prstGeom prst="homePlate">
          <a:avLst/>
        </a:prstGeom>
      </dgm:spPr>
      <dgm:t>
        <a:bodyPr/>
        <a:lstStyle/>
        <a:p>
          <a:pPr algn="l">
            <a:buNone/>
          </a:pPr>
          <a:r>
            <a:rPr lang="ru-RU" sz="60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Животноводство и птицеводство: технологии, ветеринария, рынки сбыта и логистика</a:t>
          </a:r>
          <a:endParaRPr lang="ru-RU" sz="60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09CBDC8-B43B-446B-9EAC-C5E44D3440AB}" type="parTrans" cxnId="{FF4A5241-DF4D-42FE-B8F8-F10E42E1D43E}">
      <dgm:prSet/>
      <dgm:spPr/>
      <dgm:t>
        <a:bodyPr/>
        <a:lstStyle/>
        <a:p>
          <a:pPr algn="l"/>
          <a:endParaRPr lang="ru-RU" sz="6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15D8C3-EE2D-48BC-849A-4B3A5A5CA269}" type="sibTrans" cxnId="{FF4A5241-DF4D-42FE-B8F8-F10E42E1D43E}">
      <dgm:prSet/>
      <dgm:spPr/>
      <dgm:t>
        <a:bodyPr/>
        <a:lstStyle/>
        <a:p>
          <a:pPr algn="l"/>
          <a:endParaRPr lang="ru-RU" sz="6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299565-1701-44A4-9E54-24CF5F8C574A}">
      <dgm:prSet custT="1"/>
      <dgm:spPr>
        <a:xfrm rot="10800000">
          <a:off x="1571689" y="4635263"/>
          <a:ext cx="5738299" cy="696314"/>
        </a:xfrm>
        <a:prstGeom prst="homePlate">
          <a:avLst/>
        </a:prstGeom>
      </dgm:spPr>
      <dgm:t>
        <a:bodyPr/>
        <a:lstStyle/>
        <a:p>
          <a:pPr algn="l">
            <a:buNone/>
          </a:pPr>
          <a:r>
            <a:rPr lang="ru-RU" sz="60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Растениеводство: технологии, транспорт, органическое,  земледелие, фитосанитария, рынки сбыта и логистика </a:t>
          </a:r>
          <a:endParaRPr lang="ru-RU" sz="60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2E7B98C-9FBA-415E-85F2-31AEA870BEA6}" type="parTrans" cxnId="{C6493C03-7912-41BA-B989-FD4DC4D2E6B2}">
      <dgm:prSet/>
      <dgm:spPr/>
      <dgm:t>
        <a:bodyPr/>
        <a:lstStyle/>
        <a:p>
          <a:pPr algn="l"/>
          <a:endParaRPr lang="ru-RU" sz="6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A69A20-E258-407B-9F32-AA16DD475715}" type="sibTrans" cxnId="{C6493C03-7912-41BA-B989-FD4DC4D2E6B2}">
      <dgm:prSet/>
      <dgm:spPr/>
      <dgm:t>
        <a:bodyPr/>
        <a:lstStyle/>
        <a:p>
          <a:pPr algn="l"/>
          <a:endParaRPr lang="ru-RU" sz="6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952B71-B40E-4E59-B546-57414325D518}">
      <dgm:prSet custT="1"/>
      <dgm:spPr>
        <a:xfrm rot="10800000">
          <a:off x="1571689" y="5482417"/>
          <a:ext cx="5738299" cy="505311"/>
        </a:xfrm>
        <a:prstGeom prst="homePlate">
          <a:avLst/>
        </a:prstGeom>
      </dgm:spPr>
      <dgm:t>
        <a:bodyPr/>
        <a:lstStyle/>
        <a:p>
          <a:pPr algn="l">
            <a:buNone/>
          </a:pPr>
          <a:r>
            <a:rPr lang="ru-RU" sz="60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Кадры для АПК: актуализация программ обучения, корпоративные центры подготовки кадров</a:t>
          </a:r>
          <a:endParaRPr lang="ru-RU" sz="60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3BFF14D-8349-4FB9-96D6-75E013384EA5}" type="parTrans" cxnId="{D5FB867F-EB37-46E4-96EB-A4E065799E5A}">
      <dgm:prSet/>
      <dgm:spPr/>
      <dgm:t>
        <a:bodyPr/>
        <a:lstStyle/>
        <a:p>
          <a:pPr algn="l"/>
          <a:endParaRPr lang="ru-RU" sz="6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23D212-5A74-4331-A956-D48010D82B17}" type="sibTrans" cxnId="{D5FB867F-EB37-46E4-96EB-A4E065799E5A}">
      <dgm:prSet/>
      <dgm:spPr/>
      <dgm:t>
        <a:bodyPr/>
        <a:lstStyle/>
        <a:p>
          <a:pPr algn="l"/>
          <a:endParaRPr lang="ru-RU" sz="6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4E1767-9B94-4630-9B71-30A80A34C30F}" type="pres">
      <dgm:prSet presAssocID="{0FDB49AF-11D7-42EC-800B-94AA558C5D05}" presName="linearFlow" presStyleCnt="0">
        <dgm:presLayoutVars>
          <dgm:dir/>
          <dgm:resizeHandles val="exact"/>
        </dgm:presLayoutVars>
      </dgm:prSet>
      <dgm:spPr/>
    </dgm:pt>
    <dgm:pt modelId="{0C547703-9A38-4656-9EA7-8A7E75A622BD}" type="pres">
      <dgm:prSet presAssocID="{DF83F75D-94B0-42C6-AEF3-CDEDFDC66907}" presName="composite" presStyleCnt="0"/>
      <dgm:spPr/>
    </dgm:pt>
    <dgm:pt modelId="{98F23D9C-F795-4E88-A443-F204A25EB25B}" type="pres">
      <dgm:prSet presAssocID="{DF83F75D-94B0-42C6-AEF3-CDEDFDC66907}" presName="imgShp" presStyleLbl="fgImgPlace1" presStyleIdx="0" presStyleCnt="8"/>
      <dgm:spPr>
        <a:xfrm>
          <a:off x="1319033" y="79318"/>
          <a:ext cx="505311" cy="505311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</dgm:pt>
    <dgm:pt modelId="{91BC25AE-91D4-44F5-B8E7-1809238B78A2}" type="pres">
      <dgm:prSet presAssocID="{DF83F75D-94B0-42C6-AEF3-CDEDFDC66907}" presName="txShp" presStyleLbl="node1" presStyleIdx="0" presStyleCnt="8" custScaleY="129954">
        <dgm:presLayoutVars>
          <dgm:bulletEnabled val="1"/>
        </dgm:presLayoutVars>
      </dgm:prSet>
      <dgm:spPr/>
    </dgm:pt>
    <dgm:pt modelId="{7F010FF4-2598-4FE1-AF09-72E9097F1EC2}" type="pres">
      <dgm:prSet presAssocID="{AB3B42ED-1477-4714-9F6B-84BA5495C522}" presName="spacing" presStyleCnt="0"/>
      <dgm:spPr/>
    </dgm:pt>
    <dgm:pt modelId="{DB35FD08-CD88-4F6C-A0F9-8D46F792F039}" type="pres">
      <dgm:prSet presAssocID="{BE74275C-DF8E-4370-8769-B26986EEC655}" presName="composite" presStyleCnt="0"/>
      <dgm:spPr/>
    </dgm:pt>
    <dgm:pt modelId="{B2E59AEC-26B4-42E0-A541-FD538FCF3950}" type="pres">
      <dgm:prSet presAssocID="{BE74275C-DF8E-4370-8769-B26986EEC655}" presName="imgShp" presStyleLbl="fgImgPlace1" presStyleIdx="1" presStyleCnt="8"/>
      <dgm:spPr>
        <a:xfrm>
          <a:off x="1319033" y="868922"/>
          <a:ext cx="505311" cy="505311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</dgm:pt>
    <dgm:pt modelId="{BE39B058-A836-4449-82D5-A1ED8AFF6D24}" type="pres">
      <dgm:prSet presAssocID="{BE74275C-DF8E-4370-8769-B26986EEC655}" presName="txShp" presStyleLbl="node1" presStyleIdx="1" presStyleCnt="8" custScaleY="122866">
        <dgm:presLayoutVars>
          <dgm:bulletEnabled val="1"/>
        </dgm:presLayoutVars>
      </dgm:prSet>
      <dgm:spPr/>
    </dgm:pt>
    <dgm:pt modelId="{AFDD36AD-BDE2-4325-A2B2-F4C529F85F08}" type="pres">
      <dgm:prSet presAssocID="{96E98402-B5CB-4A84-9698-E81CD1B7845F}" presName="spacing" presStyleCnt="0"/>
      <dgm:spPr/>
    </dgm:pt>
    <dgm:pt modelId="{397F0263-DF97-4093-A4BE-50BF355FBB0F}" type="pres">
      <dgm:prSet presAssocID="{E424C116-A89D-4243-A842-D97CD0EA2277}" presName="composite" presStyleCnt="0"/>
      <dgm:spPr/>
    </dgm:pt>
    <dgm:pt modelId="{EB98344C-FE59-4E96-82A2-BBDF3CBA00AF}" type="pres">
      <dgm:prSet presAssocID="{E424C116-A89D-4243-A842-D97CD0EA2277}" presName="imgShp" presStyleLbl="fgImgPlace1" presStyleIdx="2" presStyleCnt="8"/>
      <dgm:spPr>
        <a:xfrm>
          <a:off x="1319033" y="1582846"/>
          <a:ext cx="505311" cy="505311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</dgm:pt>
    <dgm:pt modelId="{1CA0C102-93C4-4357-A162-75C24D3A34F5}" type="pres">
      <dgm:prSet presAssocID="{E424C116-A89D-4243-A842-D97CD0EA2277}" presName="txShp" presStyleLbl="node1" presStyleIdx="2" presStyleCnt="8">
        <dgm:presLayoutVars>
          <dgm:bulletEnabled val="1"/>
        </dgm:presLayoutVars>
      </dgm:prSet>
      <dgm:spPr/>
    </dgm:pt>
    <dgm:pt modelId="{6DD85BDA-AA1D-44DA-A551-1BB21D530B6F}" type="pres">
      <dgm:prSet presAssocID="{5AC5F8CB-9CF7-4407-B989-F2639EC594C4}" presName="spacing" presStyleCnt="0"/>
      <dgm:spPr/>
    </dgm:pt>
    <dgm:pt modelId="{C1B0895E-F8D8-4C38-89D5-17B8E505B1D6}" type="pres">
      <dgm:prSet presAssocID="{4528E6A6-4E8E-41FD-A09C-B9DF9C01B107}" presName="composite" presStyleCnt="0"/>
      <dgm:spPr/>
    </dgm:pt>
    <dgm:pt modelId="{6027DAB2-D368-4807-801C-753D1E1954C3}" type="pres">
      <dgm:prSet presAssocID="{4528E6A6-4E8E-41FD-A09C-B9DF9C01B107}" presName="imgShp" presStyleLbl="fgImgPlace1" presStyleIdx="3" presStyleCnt="8"/>
      <dgm:spPr>
        <a:xfrm>
          <a:off x="1319033" y="2313765"/>
          <a:ext cx="505311" cy="505311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</dgm:pt>
    <dgm:pt modelId="{FE47710D-E354-4406-8FB3-66788310AA20}" type="pres">
      <dgm:prSet presAssocID="{4528E6A6-4E8E-41FD-A09C-B9DF9C01B107}" presName="txShp" presStyleLbl="node1" presStyleIdx="3" presStyleCnt="8" custScaleY="129593">
        <dgm:presLayoutVars>
          <dgm:bulletEnabled val="1"/>
        </dgm:presLayoutVars>
      </dgm:prSet>
      <dgm:spPr/>
    </dgm:pt>
    <dgm:pt modelId="{A8DDDCCE-CE8A-4A23-A35E-B0B6563B15A0}" type="pres">
      <dgm:prSet presAssocID="{D79A74A9-5DA9-4BF8-B83C-6340585A786C}" presName="spacing" presStyleCnt="0"/>
      <dgm:spPr/>
    </dgm:pt>
    <dgm:pt modelId="{AEE3BD6A-3761-40C3-8DB9-1C0062CFAFBF}" type="pres">
      <dgm:prSet presAssocID="{8ACD04C2-888D-4E27-8778-386BF2F9549B}" presName="composite" presStyleCnt="0"/>
      <dgm:spPr/>
    </dgm:pt>
    <dgm:pt modelId="{9A81B3F2-ACA0-4D64-9AC4-4BB27ED09F5D}" type="pres">
      <dgm:prSet presAssocID="{8ACD04C2-888D-4E27-8778-386BF2F9549B}" presName="imgShp" presStyleLbl="fgImgPlace1" presStyleIdx="4" presStyleCnt="8"/>
      <dgm:spPr>
        <a:xfrm>
          <a:off x="1319033" y="3118872"/>
          <a:ext cx="505311" cy="505311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</dgm:pt>
    <dgm:pt modelId="{72EE11D5-035F-489D-BB18-EEC16836BC43}" type="pres">
      <dgm:prSet presAssocID="{8ACD04C2-888D-4E27-8778-386BF2F9549B}" presName="txShp" presStyleLbl="node1" presStyleIdx="4" presStyleCnt="8" custScaleY="129363">
        <dgm:presLayoutVars>
          <dgm:bulletEnabled val="1"/>
        </dgm:presLayoutVars>
      </dgm:prSet>
      <dgm:spPr/>
    </dgm:pt>
    <dgm:pt modelId="{1D51F380-A524-49FC-A4C6-6FC2082D0457}" type="pres">
      <dgm:prSet presAssocID="{62C20B31-7A41-4150-ACA7-187C26031A80}" presName="spacing" presStyleCnt="0"/>
      <dgm:spPr/>
    </dgm:pt>
    <dgm:pt modelId="{14CE0C3B-3A80-4189-ACA9-795E0D87B390}" type="pres">
      <dgm:prSet presAssocID="{A550FA35-1EF2-476A-A926-26941A584481}" presName="composite" presStyleCnt="0"/>
      <dgm:spPr/>
    </dgm:pt>
    <dgm:pt modelId="{DA10E11C-D68C-4BFA-B91B-7B65846C152B}" type="pres">
      <dgm:prSet presAssocID="{A550FA35-1EF2-476A-A926-26941A584481}" presName="imgShp" presStyleLbl="fgImgPlace1" presStyleIdx="5" presStyleCnt="8"/>
      <dgm:spPr>
        <a:xfrm>
          <a:off x="1319033" y="3914161"/>
          <a:ext cx="505311" cy="505311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</dgm:pt>
    <dgm:pt modelId="{92B4761B-1043-411D-80F4-948E35DC197C}" type="pres">
      <dgm:prSet presAssocID="{A550FA35-1EF2-476A-A926-26941A584481}" presName="txShp" presStyleLbl="node1" presStyleIdx="5" presStyleCnt="8" custScaleY="125707">
        <dgm:presLayoutVars>
          <dgm:bulletEnabled val="1"/>
        </dgm:presLayoutVars>
      </dgm:prSet>
      <dgm:spPr/>
    </dgm:pt>
    <dgm:pt modelId="{080440DD-6462-49DD-8B41-A5077E25A186}" type="pres">
      <dgm:prSet presAssocID="{B315D8C3-EE2D-48BC-849A-4B3A5A5CA269}" presName="spacing" presStyleCnt="0"/>
      <dgm:spPr/>
    </dgm:pt>
    <dgm:pt modelId="{B037231B-3651-4AFE-B7C2-BFF2EFC63DD9}" type="pres">
      <dgm:prSet presAssocID="{FC299565-1701-44A4-9E54-24CF5F8C574A}" presName="composite" presStyleCnt="0"/>
      <dgm:spPr/>
    </dgm:pt>
    <dgm:pt modelId="{FFF7CFE3-A1AC-4F98-81F7-A738424B558F}" type="pres">
      <dgm:prSet presAssocID="{FC299565-1701-44A4-9E54-24CF5F8C574A}" presName="imgShp" presStyleLbl="fgImgPlace1" presStyleIdx="6" presStyleCnt="8"/>
      <dgm:spPr>
        <a:xfrm>
          <a:off x="1319033" y="4730764"/>
          <a:ext cx="505311" cy="505311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</dgm:pt>
    <dgm:pt modelId="{894D7FDB-64AE-44E7-AB7B-890DB0023435}" type="pres">
      <dgm:prSet presAssocID="{FC299565-1701-44A4-9E54-24CF5F8C574A}" presName="txShp" presStyleLbl="node1" presStyleIdx="6" presStyleCnt="8" custScaleY="137799">
        <dgm:presLayoutVars>
          <dgm:bulletEnabled val="1"/>
        </dgm:presLayoutVars>
      </dgm:prSet>
      <dgm:spPr/>
    </dgm:pt>
    <dgm:pt modelId="{83B07033-5671-48EC-AF4F-A232417F6D7E}" type="pres">
      <dgm:prSet presAssocID="{F7A69A20-E258-407B-9F32-AA16DD475715}" presName="spacing" presStyleCnt="0"/>
      <dgm:spPr/>
    </dgm:pt>
    <dgm:pt modelId="{CF3DEAC7-68AA-4FE2-A81E-1F1D50A24C17}" type="pres">
      <dgm:prSet presAssocID="{02952B71-B40E-4E59-B546-57414325D518}" presName="composite" presStyleCnt="0"/>
      <dgm:spPr/>
    </dgm:pt>
    <dgm:pt modelId="{2A4E868B-55A6-4C2B-9A56-6C4420B24855}" type="pres">
      <dgm:prSet presAssocID="{02952B71-B40E-4E59-B546-57414325D518}" presName="imgShp" presStyleLbl="fgImgPlace1" presStyleIdx="7" presStyleCnt="8"/>
      <dgm:spPr>
        <a:xfrm>
          <a:off x="1319033" y="5482417"/>
          <a:ext cx="505311" cy="505311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</dgm:pt>
    <dgm:pt modelId="{54D0467A-2DB1-4A84-8185-2E3DD2EDD799}" type="pres">
      <dgm:prSet presAssocID="{02952B71-B40E-4E59-B546-57414325D518}" presName="txShp" presStyleLbl="node1" presStyleIdx="7" presStyleCnt="8">
        <dgm:presLayoutVars>
          <dgm:bulletEnabled val="1"/>
        </dgm:presLayoutVars>
      </dgm:prSet>
      <dgm:spPr/>
    </dgm:pt>
  </dgm:ptLst>
  <dgm:cxnLst>
    <dgm:cxn modelId="{C6493C03-7912-41BA-B989-FD4DC4D2E6B2}" srcId="{0FDB49AF-11D7-42EC-800B-94AA558C5D05}" destId="{FC299565-1701-44A4-9E54-24CF5F8C574A}" srcOrd="6" destOrd="0" parTransId="{F2E7B98C-9FBA-415E-85F2-31AEA870BEA6}" sibTransId="{F7A69A20-E258-407B-9F32-AA16DD475715}"/>
    <dgm:cxn modelId="{A53E511C-7F90-496C-8445-F63AFA728E40}" type="presOf" srcId="{FC299565-1701-44A4-9E54-24CF5F8C574A}" destId="{894D7FDB-64AE-44E7-AB7B-890DB0023435}" srcOrd="0" destOrd="0" presId="urn:microsoft.com/office/officeart/2005/8/layout/vList3"/>
    <dgm:cxn modelId="{224BBB1F-FA17-4B54-8131-5BDBCD061D7A}" srcId="{0FDB49AF-11D7-42EC-800B-94AA558C5D05}" destId="{DF83F75D-94B0-42C6-AEF3-CDEDFDC66907}" srcOrd="0" destOrd="0" parTransId="{3E5BFC3D-693B-42A3-837E-9184DB36CD01}" sibTransId="{AB3B42ED-1477-4714-9F6B-84BA5495C522}"/>
    <dgm:cxn modelId="{210F702B-004C-4961-AD0B-BD859C360BBE}" type="presOf" srcId="{02952B71-B40E-4E59-B546-57414325D518}" destId="{54D0467A-2DB1-4A84-8185-2E3DD2EDD799}" srcOrd="0" destOrd="0" presId="urn:microsoft.com/office/officeart/2005/8/layout/vList3"/>
    <dgm:cxn modelId="{01C2C83D-7DF8-4699-8D61-206733D238CC}" srcId="{0FDB49AF-11D7-42EC-800B-94AA558C5D05}" destId="{E424C116-A89D-4243-A842-D97CD0EA2277}" srcOrd="2" destOrd="0" parTransId="{98B94819-8FE8-4EA0-97CE-C8A6C86104D5}" sibTransId="{5AC5F8CB-9CF7-4407-B989-F2639EC594C4}"/>
    <dgm:cxn modelId="{FF4A5241-DF4D-42FE-B8F8-F10E42E1D43E}" srcId="{0FDB49AF-11D7-42EC-800B-94AA558C5D05}" destId="{A550FA35-1EF2-476A-A926-26941A584481}" srcOrd="5" destOrd="0" parTransId="{D09CBDC8-B43B-446B-9EAC-C5E44D3440AB}" sibTransId="{B315D8C3-EE2D-48BC-849A-4B3A5A5CA269}"/>
    <dgm:cxn modelId="{7F8A444D-252C-4859-B079-AB679FE3D133}" type="presOf" srcId="{4528E6A6-4E8E-41FD-A09C-B9DF9C01B107}" destId="{FE47710D-E354-4406-8FB3-66788310AA20}" srcOrd="0" destOrd="0" presId="urn:microsoft.com/office/officeart/2005/8/layout/vList3"/>
    <dgm:cxn modelId="{CE93BA4D-ECE3-4A2D-A3B0-D2AA540FF599}" srcId="{0FDB49AF-11D7-42EC-800B-94AA558C5D05}" destId="{4528E6A6-4E8E-41FD-A09C-B9DF9C01B107}" srcOrd="3" destOrd="0" parTransId="{B36A0728-4F00-4A76-8F17-70E2577F4510}" sibTransId="{D79A74A9-5DA9-4BF8-B83C-6340585A786C}"/>
    <dgm:cxn modelId="{5016D46D-8A83-4EFB-9FC1-EF85D903B98D}" type="presOf" srcId="{BE74275C-DF8E-4370-8769-B26986EEC655}" destId="{BE39B058-A836-4449-82D5-A1ED8AFF6D24}" srcOrd="0" destOrd="0" presId="urn:microsoft.com/office/officeart/2005/8/layout/vList3"/>
    <dgm:cxn modelId="{DC970975-714D-4021-A590-9399344BA34F}" type="presOf" srcId="{E424C116-A89D-4243-A842-D97CD0EA2277}" destId="{1CA0C102-93C4-4357-A162-75C24D3A34F5}" srcOrd="0" destOrd="0" presId="urn:microsoft.com/office/officeart/2005/8/layout/vList3"/>
    <dgm:cxn modelId="{ECE71C76-D887-48F9-A7D2-1E7C48C15FC3}" srcId="{0FDB49AF-11D7-42EC-800B-94AA558C5D05}" destId="{8ACD04C2-888D-4E27-8778-386BF2F9549B}" srcOrd="4" destOrd="0" parTransId="{476E092D-5164-4B7A-9CCC-41202CBF3CE1}" sibTransId="{62C20B31-7A41-4150-ACA7-187C26031A80}"/>
    <dgm:cxn modelId="{D5FB867F-EB37-46E4-96EB-A4E065799E5A}" srcId="{0FDB49AF-11D7-42EC-800B-94AA558C5D05}" destId="{02952B71-B40E-4E59-B546-57414325D518}" srcOrd="7" destOrd="0" parTransId="{D3BFF14D-8349-4FB9-96D6-75E013384EA5}" sibTransId="{5723D212-5A74-4331-A956-D48010D82B17}"/>
    <dgm:cxn modelId="{8D28CF81-86EF-4E2E-A311-4D3CBDCD604A}" type="presOf" srcId="{A550FA35-1EF2-476A-A926-26941A584481}" destId="{92B4761B-1043-411D-80F4-948E35DC197C}" srcOrd="0" destOrd="0" presId="urn:microsoft.com/office/officeart/2005/8/layout/vList3"/>
    <dgm:cxn modelId="{4DB5F587-B824-4F1C-A952-F99F6D4E829C}" type="presOf" srcId="{DF83F75D-94B0-42C6-AEF3-CDEDFDC66907}" destId="{91BC25AE-91D4-44F5-B8E7-1809238B78A2}" srcOrd="0" destOrd="0" presId="urn:microsoft.com/office/officeart/2005/8/layout/vList3"/>
    <dgm:cxn modelId="{144FBDB8-8F72-4254-830D-E4924E547B23}" type="presOf" srcId="{8ACD04C2-888D-4E27-8778-386BF2F9549B}" destId="{72EE11D5-035F-489D-BB18-EEC16836BC43}" srcOrd="0" destOrd="0" presId="urn:microsoft.com/office/officeart/2005/8/layout/vList3"/>
    <dgm:cxn modelId="{E7ABE3ED-196B-4C33-96F2-854F24DDF25C}" type="presOf" srcId="{0FDB49AF-11D7-42EC-800B-94AA558C5D05}" destId="{944E1767-9B94-4630-9B71-30A80A34C30F}" srcOrd="0" destOrd="0" presId="urn:microsoft.com/office/officeart/2005/8/layout/vList3"/>
    <dgm:cxn modelId="{455DDDF8-CCCD-4EA5-922B-300CC65C901D}" srcId="{0FDB49AF-11D7-42EC-800B-94AA558C5D05}" destId="{BE74275C-DF8E-4370-8769-B26986EEC655}" srcOrd="1" destOrd="0" parTransId="{9FBE6102-1799-4024-9F11-29B9C0BA8AA8}" sibTransId="{96E98402-B5CB-4A84-9698-E81CD1B7845F}"/>
    <dgm:cxn modelId="{CAB0793F-B69A-4CDE-9484-15F976CFBF95}" type="presParOf" srcId="{944E1767-9B94-4630-9B71-30A80A34C30F}" destId="{0C547703-9A38-4656-9EA7-8A7E75A622BD}" srcOrd="0" destOrd="0" presId="urn:microsoft.com/office/officeart/2005/8/layout/vList3"/>
    <dgm:cxn modelId="{04623914-B5E3-4A2E-B3F6-6A010A4F27C8}" type="presParOf" srcId="{0C547703-9A38-4656-9EA7-8A7E75A622BD}" destId="{98F23D9C-F795-4E88-A443-F204A25EB25B}" srcOrd="0" destOrd="0" presId="urn:microsoft.com/office/officeart/2005/8/layout/vList3"/>
    <dgm:cxn modelId="{8FFF8004-F5A8-4E10-8A9A-91E1FF7C0BD9}" type="presParOf" srcId="{0C547703-9A38-4656-9EA7-8A7E75A622BD}" destId="{91BC25AE-91D4-44F5-B8E7-1809238B78A2}" srcOrd="1" destOrd="0" presId="urn:microsoft.com/office/officeart/2005/8/layout/vList3"/>
    <dgm:cxn modelId="{2B199868-5606-47DE-8D60-CFB96B8C4ADF}" type="presParOf" srcId="{944E1767-9B94-4630-9B71-30A80A34C30F}" destId="{7F010FF4-2598-4FE1-AF09-72E9097F1EC2}" srcOrd="1" destOrd="0" presId="urn:microsoft.com/office/officeart/2005/8/layout/vList3"/>
    <dgm:cxn modelId="{46A414FC-0F55-4003-8E7A-BBEC8DC9029A}" type="presParOf" srcId="{944E1767-9B94-4630-9B71-30A80A34C30F}" destId="{DB35FD08-CD88-4F6C-A0F9-8D46F792F039}" srcOrd="2" destOrd="0" presId="urn:microsoft.com/office/officeart/2005/8/layout/vList3"/>
    <dgm:cxn modelId="{E468D6E7-BF51-4B66-B8B2-18A6218BEECD}" type="presParOf" srcId="{DB35FD08-CD88-4F6C-A0F9-8D46F792F039}" destId="{B2E59AEC-26B4-42E0-A541-FD538FCF3950}" srcOrd="0" destOrd="0" presId="urn:microsoft.com/office/officeart/2005/8/layout/vList3"/>
    <dgm:cxn modelId="{9A6786F6-D92E-4054-8537-5B1D8858F03A}" type="presParOf" srcId="{DB35FD08-CD88-4F6C-A0F9-8D46F792F039}" destId="{BE39B058-A836-4449-82D5-A1ED8AFF6D24}" srcOrd="1" destOrd="0" presId="urn:microsoft.com/office/officeart/2005/8/layout/vList3"/>
    <dgm:cxn modelId="{C142886C-E448-4749-B351-360E651FFC88}" type="presParOf" srcId="{944E1767-9B94-4630-9B71-30A80A34C30F}" destId="{AFDD36AD-BDE2-4325-A2B2-F4C529F85F08}" srcOrd="3" destOrd="0" presId="urn:microsoft.com/office/officeart/2005/8/layout/vList3"/>
    <dgm:cxn modelId="{2C880537-97D5-46AC-A741-403D05D7936A}" type="presParOf" srcId="{944E1767-9B94-4630-9B71-30A80A34C30F}" destId="{397F0263-DF97-4093-A4BE-50BF355FBB0F}" srcOrd="4" destOrd="0" presId="urn:microsoft.com/office/officeart/2005/8/layout/vList3"/>
    <dgm:cxn modelId="{C82773C1-2F3E-4785-A02F-FA5714293CE5}" type="presParOf" srcId="{397F0263-DF97-4093-A4BE-50BF355FBB0F}" destId="{EB98344C-FE59-4E96-82A2-BBDF3CBA00AF}" srcOrd="0" destOrd="0" presId="urn:microsoft.com/office/officeart/2005/8/layout/vList3"/>
    <dgm:cxn modelId="{99EF6619-0854-4F65-AAEE-4FA90CC59BEC}" type="presParOf" srcId="{397F0263-DF97-4093-A4BE-50BF355FBB0F}" destId="{1CA0C102-93C4-4357-A162-75C24D3A34F5}" srcOrd="1" destOrd="0" presId="urn:microsoft.com/office/officeart/2005/8/layout/vList3"/>
    <dgm:cxn modelId="{1C2F1121-FCBC-49F8-83BD-E00646AA14D4}" type="presParOf" srcId="{944E1767-9B94-4630-9B71-30A80A34C30F}" destId="{6DD85BDA-AA1D-44DA-A551-1BB21D530B6F}" srcOrd="5" destOrd="0" presId="urn:microsoft.com/office/officeart/2005/8/layout/vList3"/>
    <dgm:cxn modelId="{FD3B593A-597E-4336-9987-8CE7E4F1443A}" type="presParOf" srcId="{944E1767-9B94-4630-9B71-30A80A34C30F}" destId="{C1B0895E-F8D8-4C38-89D5-17B8E505B1D6}" srcOrd="6" destOrd="0" presId="urn:microsoft.com/office/officeart/2005/8/layout/vList3"/>
    <dgm:cxn modelId="{04987380-27B6-4129-863B-9EB32EDAC082}" type="presParOf" srcId="{C1B0895E-F8D8-4C38-89D5-17B8E505B1D6}" destId="{6027DAB2-D368-4807-801C-753D1E1954C3}" srcOrd="0" destOrd="0" presId="urn:microsoft.com/office/officeart/2005/8/layout/vList3"/>
    <dgm:cxn modelId="{01FD5A36-AEBD-4D59-A4D8-D08041609A91}" type="presParOf" srcId="{C1B0895E-F8D8-4C38-89D5-17B8E505B1D6}" destId="{FE47710D-E354-4406-8FB3-66788310AA20}" srcOrd="1" destOrd="0" presId="urn:microsoft.com/office/officeart/2005/8/layout/vList3"/>
    <dgm:cxn modelId="{EBEE8459-A196-4115-9559-1A3D091CCAE8}" type="presParOf" srcId="{944E1767-9B94-4630-9B71-30A80A34C30F}" destId="{A8DDDCCE-CE8A-4A23-A35E-B0B6563B15A0}" srcOrd="7" destOrd="0" presId="urn:microsoft.com/office/officeart/2005/8/layout/vList3"/>
    <dgm:cxn modelId="{A62511D2-C33D-434C-A4EE-9FE168D12BB6}" type="presParOf" srcId="{944E1767-9B94-4630-9B71-30A80A34C30F}" destId="{AEE3BD6A-3761-40C3-8DB9-1C0062CFAFBF}" srcOrd="8" destOrd="0" presId="urn:microsoft.com/office/officeart/2005/8/layout/vList3"/>
    <dgm:cxn modelId="{1C072A86-653D-4B6A-BF57-718BDCDC2A08}" type="presParOf" srcId="{AEE3BD6A-3761-40C3-8DB9-1C0062CFAFBF}" destId="{9A81B3F2-ACA0-4D64-9AC4-4BB27ED09F5D}" srcOrd="0" destOrd="0" presId="urn:microsoft.com/office/officeart/2005/8/layout/vList3"/>
    <dgm:cxn modelId="{D8419ECF-6BA2-4201-92F2-B66A52C463DD}" type="presParOf" srcId="{AEE3BD6A-3761-40C3-8DB9-1C0062CFAFBF}" destId="{72EE11D5-035F-489D-BB18-EEC16836BC43}" srcOrd="1" destOrd="0" presId="urn:microsoft.com/office/officeart/2005/8/layout/vList3"/>
    <dgm:cxn modelId="{9DE301FD-6293-420E-8F33-3F7D24F8008C}" type="presParOf" srcId="{944E1767-9B94-4630-9B71-30A80A34C30F}" destId="{1D51F380-A524-49FC-A4C6-6FC2082D0457}" srcOrd="9" destOrd="0" presId="urn:microsoft.com/office/officeart/2005/8/layout/vList3"/>
    <dgm:cxn modelId="{058EB79D-8E5B-43F9-8878-15F9C206B577}" type="presParOf" srcId="{944E1767-9B94-4630-9B71-30A80A34C30F}" destId="{14CE0C3B-3A80-4189-ACA9-795E0D87B390}" srcOrd="10" destOrd="0" presId="urn:microsoft.com/office/officeart/2005/8/layout/vList3"/>
    <dgm:cxn modelId="{CB8C181B-DE69-499F-96F9-4F99220E6F3B}" type="presParOf" srcId="{14CE0C3B-3A80-4189-ACA9-795E0D87B390}" destId="{DA10E11C-D68C-4BFA-B91B-7B65846C152B}" srcOrd="0" destOrd="0" presId="urn:microsoft.com/office/officeart/2005/8/layout/vList3"/>
    <dgm:cxn modelId="{E2D1D52A-731A-4742-B34B-A747ACBA3B3A}" type="presParOf" srcId="{14CE0C3B-3A80-4189-ACA9-795E0D87B390}" destId="{92B4761B-1043-411D-80F4-948E35DC197C}" srcOrd="1" destOrd="0" presId="urn:microsoft.com/office/officeart/2005/8/layout/vList3"/>
    <dgm:cxn modelId="{F84226A7-000F-4D7A-987F-AB6EFC461EFD}" type="presParOf" srcId="{944E1767-9B94-4630-9B71-30A80A34C30F}" destId="{080440DD-6462-49DD-8B41-A5077E25A186}" srcOrd="11" destOrd="0" presId="urn:microsoft.com/office/officeart/2005/8/layout/vList3"/>
    <dgm:cxn modelId="{FD67F1B0-A2F9-4BAA-BF8E-E0A8F4F0ED3A}" type="presParOf" srcId="{944E1767-9B94-4630-9B71-30A80A34C30F}" destId="{B037231B-3651-4AFE-B7C2-BFF2EFC63DD9}" srcOrd="12" destOrd="0" presId="urn:microsoft.com/office/officeart/2005/8/layout/vList3"/>
    <dgm:cxn modelId="{06B91A82-F100-4178-A6C9-B59DA625A9E8}" type="presParOf" srcId="{B037231B-3651-4AFE-B7C2-BFF2EFC63DD9}" destId="{FFF7CFE3-A1AC-4F98-81F7-A738424B558F}" srcOrd="0" destOrd="0" presId="urn:microsoft.com/office/officeart/2005/8/layout/vList3"/>
    <dgm:cxn modelId="{4A4D46F7-7304-4B65-AD63-3BB70D2BD7E2}" type="presParOf" srcId="{B037231B-3651-4AFE-B7C2-BFF2EFC63DD9}" destId="{894D7FDB-64AE-44E7-AB7B-890DB0023435}" srcOrd="1" destOrd="0" presId="urn:microsoft.com/office/officeart/2005/8/layout/vList3"/>
    <dgm:cxn modelId="{6B0CD989-E838-4292-AA86-9438CA54D846}" type="presParOf" srcId="{944E1767-9B94-4630-9B71-30A80A34C30F}" destId="{83B07033-5671-48EC-AF4F-A232417F6D7E}" srcOrd="13" destOrd="0" presId="urn:microsoft.com/office/officeart/2005/8/layout/vList3"/>
    <dgm:cxn modelId="{D5A034B2-A202-4905-92B1-CD9AD9A5982E}" type="presParOf" srcId="{944E1767-9B94-4630-9B71-30A80A34C30F}" destId="{CF3DEAC7-68AA-4FE2-A81E-1F1D50A24C17}" srcOrd="14" destOrd="0" presId="urn:microsoft.com/office/officeart/2005/8/layout/vList3"/>
    <dgm:cxn modelId="{70840A7D-2DD1-433B-A501-E7F8D9809B7D}" type="presParOf" srcId="{CF3DEAC7-68AA-4FE2-A81E-1F1D50A24C17}" destId="{2A4E868B-55A6-4C2B-9A56-6C4420B24855}" srcOrd="0" destOrd="0" presId="urn:microsoft.com/office/officeart/2005/8/layout/vList3"/>
    <dgm:cxn modelId="{D07F0E71-DBBD-4E68-AA97-F06710C821CA}" type="presParOf" srcId="{CF3DEAC7-68AA-4FE2-A81E-1F1D50A24C17}" destId="{54D0467A-2DB1-4A84-8185-2E3DD2EDD79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C25AE-91D4-44F5-B8E7-1809238B78A2}">
      <dsp:nvSpPr>
        <dsp:cNvPr id="0" name=""/>
        <dsp:cNvSpPr/>
      </dsp:nvSpPr>
      <dsp:spPr>
        <a:xfrm rot="10800000">
          <a:off x="5337536" y="1691"/>
          <a:ext cx="18988752" cy="288318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78351" tIns="228600" rIns="42672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Контрольно-надзорная деятельность: ветеринарный, фитосанитарный, таможенный и налоговый контроль</a:t>
          </a:r>
          <a:endParaRPr lang="ru-RU" sz="60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10800000">
        <a:off x="6058333" y="1691"/>
        <a:ext cx="18267955" cy="2883187"/>
      </dsp:txXfrm>
    </dsp:sp>
    <dsp:sp modelId="{98F23D9C-F795-4E88-A443-F204A25EB25B}">
      <dsp:nvSpPr>
        <dsp:cNvPr id="0" name=""/>
        <dsp:cNvSpPr/>
      </dsp:nvSpPr>
      <dsp:spPr>
        <a:xfrm>
          <a:off x="4228225" y="333974"/>
          <a:ext cx="2218621" cy="2218621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39B058-A836-4449-82D5-A1ED8AFF6D24}">
      <dsp:nvSpPr>
        <dsp:cNvPr id="0" name=""/>
        <dsp:cNvSpPr/>
      </dsp:nvSpPr>
      <dsp:spPr>
        <a:xfrm rot="10800000">
          <a:off x="5337536" y="3547154"/>
          <a:ext cx="18988752" cy="272593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78351" tIns="228600" rIns="42672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Господдержка сельского хозяйства: актуализация мер федерального и регионального уровней</a:t>
          </a:r>
          <a:endParaRPr lang="ru-RU" sz="60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10800000">
        <a:off x="6019019" y="3547154"/>
        <a:ext cx="18307269" cy="2725931"/>
      </dsp:txXfrm>
    </dsp:sp>
    <dsp:sp modelId="{B2E59AEC-26B4-42E0-A541-FD538FCF3950}">
      <dsp:nvSpPr>
        <dsp:cNvPr id="0" name=""/>
        <dsp:cNvSpPr/>
      </dsp:nvSpPr>
      <dsp:spPr>
        <a:xfrm>
          <a:off x="4228225" y="3800809"/>
          <a:ext cx="2218621" cy="2218621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CA0C102-93C4-4357-A162-75C24D3A34F5}">
      <dsp:nvSpPr>
        <dsp:cNvPr id="0" name=""/>
        <dsp:cNvSpPr/>
      </dsp:nvSpPr>
      <dsp:spPr>
        <a:xfrm rot="10800000">
          <a:off x="5337536" y="6935361"/>
          <a:ext cx="18988752" cy="221862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78351" tIns="228600" rIns="42672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Агрологистика: доступ к транспортной инфраструктуре и тарифное регулирование</a:t>
          </a:r>
          <a:endParaRPr lang="ru-RU" sz="60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10800000">
        <a:off x="5892191" y="6935361"/>
        <a:ext cx="18434097" cy="2218621"/>
      </dsp:txXfrm>
    </dsp:sp>
    <dsp:sp modelId="{EB98344C-FE59-4E96-82A2-BBDF3CBA00AF}">
      <dsp:nvSpPr>
        <dsp:cNvPr id="0" name=""/>
        <dsp:cNvSpPr/>
      </dsp:nvSpPr>
      <dsp:spPr>
        <a:xfrm>
          <a:off x="4228225" y="6935361"/>
          <a:ext cx="2218621" cy="2218621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47710D-E354-4406-8FB3-66788310AA20}">
      <dsp:nvSpPr>
        <dsp:cNvPr id="0" name=""/>
        <dsp:cNvSpPr/>
      </dsp:nvSpPr>
      <dsp:spPr>
        <a:xfrm rot="10800000">
          <a:off x="5337536" y="9816258"/>
          <a:ext cx="18988752" cy="287517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78351" tIns="228600" rIns="42672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0" kern="120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Земли сельскохозяйственного назначения: вовлечение земель в оборот, формирование базы с/х земель</a:t>
          </a:r>
        </a:p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10800000">
        <a:off x="6056330" y="9816258"/>
        <a:ext cx="18269958" cy="2875178"/>
      </dsp:txXfrm>
    </dsp:sp>
    <dsp:sp modelId="{6027DAB2-D368-4807-801C-753D1E1954C3}">
      <dsp:nvSpPr>
        <dsp:cNvPr id="0" name=""/>
        <dsp:cNvSpPr/>
      </dsp:nvSpPr>
      <dsp:spPr>
        <a:xfrm>
          <a:off x="4228225" y="10144536"/>
          <a:ext cx="2218621" cy="2218621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EE11D5-035F-489D-BB18-EEC16836BC43}">
      <dsp:nvSpPr>
        <dsp:cNvPr id="0" name=""/>
        <dsp:cNvSpPr/>
      </dsp:nvSpPr>
      <dsp:spPr>
        <a:xfrm rot="10800000">
          <a:off x="5337536" y="13353711"/>
          <a:ext cx="18988752" cy="287007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78351" tIns="228600" rIns="42672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Экспорт продукции АПК: рынки, биржа контактов, торговые компетенции</a:t>
          </a:r>
          <a:endParaRPr lang="ru-RU" sz="60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10800000">
        <a:off x="6055055" y="13353711"/>
        <a:ext cx="18271233" cy="2870075"/>
      </dsp:txXfrm>
    </dsp:sp>
    <dsp:sp modelId="{9A81B3F2-ACA0-4D64-9AC4-4BB27ED09F5D}">
      <dsp:nvSpPr>
        <dsp:cNvPr id="0" name=""/>
        <dsp:cNvSpPr/>
      </dsp:nvSpPr>
      <dsp:spPr>
        <a:xfrm>
          <a:off x="4228225" y="13679438"/>
          <a:ext cx="2218621" cy="2218621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2B4761B-1043-411D-80F4-948E35DC197C}">
      <dsp:nvSpPr>
        <dsp:cNvPr id="0" name=""/>
        <dsp:cNvSpPr/>
      </dsp:nvSpPr>
      <dsp:spPr>
        <a:xfrm rot="10800000">
          <a:off x="5337536" y="16886062"/>
          <a:ext cx="18988752" cy="278896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78351" tIns="228600" rIns="42672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Животноводство и птицеводство: технологии, ветеринария, рынки сбыта и логистика</a:t>
          </a:r>
          <a:endParaRPr lang="ru-RU" sz="60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10800000">
        <a:off x="6034776" y="16886062"/>
        <a:ext cx="18291512" cy="2788962"/>
      </dsp:txXfrm>
    </dsp:sp>
    <dsp:sp modelId="{DA10E11C-D68C-4BFA-B91B-7B65846C152B}">
      <dsp:nvSpPr>
        <dsp:cNvPr id="0" name=""/>
        <dsp:cNvSpPr/>
      </dsp:nvSpPr>
      <dsp:spPr>
        <a:xfrm>
          <a:off x="4228225" y="17171232"/>
          <a:ext cx="2218621" cy="2218621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94D7FDB-64AE-44E7-AB7B-890DB0023435}">
      <dsp:nvSpPr>
        <dsp:cNvPr id="0" name=""/>
        <dsp:cNvSpPr/>
      </dsp:nvSpPr>
      <dsp:spPr>
        <a:xfrm rot="10800000">
          <a:off x="5337536" y="20337300"/>
          <a:ext cx="18988752" cy="305723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78351" tIns="228600" rIns="42672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Растениеводство: технологии, транспорт, органическое,  земледелие, фитосанитария, рынки сбыта и логистика </a:t>
          </a:r>
          <a:endParaRPr lang="ru-RU" sz="60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10800000">
        <a:off x="6101845" y="20337300"/>
        <a:ext cx="18224443" cy="3057238"/>
      </dsp:txXfrm>
    </dsp:sp>
    <dsp:sp modelId="{FFF7CFE3-A1AC-4F98-81F7-A738424B558F}">
      <dsp:nvSpPr>
        <dsp:cNvPr id="0" name=""/>
        <dsp:cNvSpPr/>
      </dsp:nvSpPr>
      <dsp:spPr>
        <a:xfrm>
          <a:off x="4228225" y="20756608"/>
          <a:ext cx="2218621" cy="2218621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4D0467A-2DB1-4A84-8185-2E3DD2EDD799}">
      <dsp:nvSpPr>
        <dsp:cNvPr id="0" name=""/>
        <dsp:cNvSpPr/>
      </dsp:nvSpPr>
      <dsp:spPr>
        <a:xfrm rot="10800000">
          <a:off x="5337536" y="24056813"/>
          <a:ext cx="18988752" cy="221862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78351" tIns="228600" rIns="42672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Кадры для АПК: актуализация программ обучения, корпоративные центры подготовки кадров</a:t>
          </a:r>
          <a:endParaRPr lang="ru-RU" sz="60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10800000">
        <a:off x="5892191" y="24056813"/>
        <a:ext cx="18434097" cy="2218621"/>
      </dsp:txXfrm>
    </dsp:sp>
    <dsp:sp modelId="{2A4E868B-55A6-4C2B-9A56-6C4420B24855}">
      <dsp:nvSpPr>
        <dsp:cNvPr id="0" name=""/>
        <dsp:cNvSpPr/>
      </dsp:nvSpPr>
      <dsp:spPr>
        <a:xfrm>
          <a:off x="4228225" y="24056813"/>
          <a:ext cx="2218621" cy="2218621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977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>
            <a:extLst>
              <a:ext uri="{FF2B5EF4-FFF2-40B4-BE49-F238E27FC236}">
                <a16:creationId xmlns:a16="http://schemas.microsoft.com/office/drawing/2014/main" id="{8ED786A2-354E-45C9-8817-EEAD988E2816}"/>
              </a:ext>
            </a:extLst>
          </p:cNvPr>
          <p:cNvSpPr/>
          <p:nvPr/>
        </p:nvSpPr>
        <p:spPr>
          <a:xfrm>
            <a:off x="12357" y="-1740662"/>
            <a:ext cx="52073605" cy="30222134"/>
          </a:xfrm>
          <a:prstGeom prst="rect">
            <a:avLst/>
          </a:prstGeom>
          <a:solidFill>
            <a:srgbClr val="2890EB">
              <a:alpha val="100000"/>
            </a:srgbClr>
          </a:solidFill>
          <a:ln/>
        </p:spPr>
      </p:sp>
      <p:pic>
        <p:nvPicPr>
          <p:cNvPr id="2" name="Image 5" descr=" ">
            <a:extLst>
              <a:ext uri="{FF2B5EF4-FFF2-40B4-BE49-F238E27FC236}">
                <a16:creationId xmlns:a16="http://schemas.microsoft.com/office/drawing/2014/main" id="{92E7B5DF-4121-49EE-8C3A-44A1B446C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331" y="543698"/>
            <a:ext cx="52380293" cy="28483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E10693-3614-43A7-8F71-DC4D888EFCF4}"/>
              </a:ext>
            </a:extLst>
          </p:cNvPr>
          <p:cNvSpPr txBox="1"/>
          <p:nvPr/>
        </p:nvSpPr>
        <p:spPr>
          <a:xfrm>
            <a:off x="4864255" y="9045057"/>
            <a:ext cx="37422424" cy="7478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0" b="1" dirty="0">
                <a:solidFill>
                  <a:schemeClr val="bg1"/>
                </a:solidFill>
                <a:latin typeface="Montserrat"/>
              </a:rPr>
              <a:t> </a:t>
            </a:r>
            <a:br>
              <a:rPr lang="ru-RU" sz="16000" b="1" dirty="0">
                <a:solidFill>
                  <a:schemeClr val="bg1"/>
                </a:solidFill>
                <a:latin typeface="Montserrat"/>
              </a:rPr>
            </a:br>
            <a:r>
              <a:rPr lang="ru-RU" sz="16000" b="1" dirty="0">
                <a:solidFill>
                  <a:schemeClr val="bg1"/>
                </a:solidFill>
                <a:latin typeface="Montserrat"/>
              </a:rPr>
              <a:t>«ОПОРА РОССИИ»</a:t>
            </a:r>
          </a:p>
          <a:p>
            <a:r>
              <a:rPr lang="ru-RU" sz="16000" b="1" dirty="0">
                <a:solidFill>
                  <a:schemeClr val="bg1"/>
                </a:solidFill>
                <a:latin typeface="Montserrat"/>
              </a:rPr>
              <a:t>Комитет по сельскому хозяйству</a:t>
            </a:r>
          </a:p>
        </p:txBody>
      </p:sp>
    </p:spTree>
    <p:extLst>
      <p:ext uri="{BB962C8B-B14F-4D97-AF65-F5344CB8AC3E}">
        <p14:creationId xmlns:p14="http://schemas.microsoft.com/office/powerpoint/2010/main" val="238057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89437-4C1D-3FD7-CB56-EF1460AC3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 ">
            <a:extLst>
              <a:ext uri="{FF2B5EF4-FFF2-40B4-BE49-F238E27FC236}">
                <a16:creationId xmlns:a16="http://schemas.microsoft.com/office/drawing/2014/main" id="{507A6C75-E13F-AC82-F2ED-219614506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18" y="-2416165"/>
            <a:ext cx="10623592" cy="14880070"/>
          </a:xfrm>
          <a:prstGeom prst="rect">
            <a:avLst/>
          </a:prstGeom>
        </p:spPr>
      </p:pic>
      <p:pic>
        <p:nvPicPr>
          <p:cNvPr id="3" name="Image 2" descr=" ">
            <a:extLst>
              <a:ext uri="{FF2B5EF4-FFF2-40B4-BE49-F238E27FC236}">
                <a16:creationId xmlns:a16="http://schemas.microsoft.com/office/drawing/2014/main" id="{1E0B4D9D-AF6D-60B6-9DE3-6F821ECFF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3575" y="606233"/>
            <a:ext cx="16006563" cy="11222706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B9EEA84E-6C63-1C51-97F0-A737231DB1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1204969"/>
              </p:ext>
            </p:extLst>
          </p:nvPr>
        </p:nvGraphicFramePr>
        <p:xfrm>
          <a:off x="13910220" y="1102898"/>
          <a:ext cx="28554515" cy="26277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EFA95CD7-61C1-1E01-5019-37867993F24C}"/>
              </a:ext>
            </a:extLst>
          </p:cNvPr>
          <p:cNvSpPr txBox="1">
            <a:spLocks/>
          </p:cNvSpPr>
          <p:nvPr/>
        </p:nvSpPr>
        <p:spPr>
          <a:xfrm>
            <a:off x="2679002" y="9546336"/>
            <a:ext cx="13780198" cy="72798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СФЕРЫ ДЕЯТЕЛЬНОСТИ КОМИТЕТА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2024-2025ГГ.</a:t>
            </a:r>
          </a:p>
        </p:txBody>
      </p:sp>
    </p:spTree>
    <p:extLst>
      <p:ext uri="{BB962C8B-B14F-4D97-AF65-F5344CB8AC3E}">
        <p14:creationId xmlns:p14="http://schemas.microsoft.com/office/powerpoint/2010/main" val="4035901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5A554-A526-5E93-6C4E-AF0D261B8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 ">
            <a:extLst>
              <a:ext uri="{FF2B5EF4-FFF2-40B4-BE49-F238E27FC236}">
                <a16:creationId xmlns:a16="http://schemas.microsoft.com/office/drawing/2014/main" id="{C9394CDB-C619-1F10-8B34-7772D73B6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18" y="-2416165"/>
            <a:ext cx="10623592" cy="14880070"/>
          </a:xfrm>
          <a:prstGeom prst="rect">
            <a:avLst/>
          </a:prstGeom>
        </p:spPr>
      </p:pic>
      <p:pic>
        <p:nvPicPr>
          <p:cNvPr id="3" name="Image 2" descr=" ">
            <a:extLst>
              <a:ext uri="{FF2B5EF4-FFF2-40B4-BE49-F238E27FC236}">
                <a16:creationId xmlns:a16="http://schemas.microsoft.com/office/drawing/2014/main" id="{BE24CED5-427C-E077-76ED-078782BD7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3575" y="606233"/>
            <a:ext cx="16006563" cy="1122270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9FE9B3-9B43-89E4-6DD6-C4BCCA484531}"/>
              </a:ext>
            </a:extLst>
          </p:cNvPr>
          <p:cNvSpPr/>
          <p:nvPr/>
        </p:nvSpPr>
        <p:spPr>
          <a:xfrm>
            <a:off x="9875520" y="2525428"/>
            <a:ext cx="290682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9600" b="1" dirty="0">
                <a:solidFill>
                  <a:srgbClr val="99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ОСНОВНЫЕ РЕЗУЛЬТАТЫ ДЕЯТЕЛЬНОСТИ КОМИТЕТА В 2 КВАРТАЛЕ 2025 Г.</a:t>
            </a:r>
            <a:endParaRPr lang="en-US" sz="9600" b="1" dirty="0">
              <a:solidFill>
                <a:srgbClr val="99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sz="9600" b="1" dirty="0">
              <a:solidFill>
                <a:srgbClr val="00387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37A6DB-81E6-ACC4-CA20-68B38DCD220E}"/>
              </a:ext>
            </a:extLst>
          </p:cNvPr>
          <p:cNvSpPr txBox="1"/>
          <p:nvPr/>
        </p:nvSpPr>
        <p:spPr>
          <a:xfrm>
            <a:off x="15272500" y="7906671"/>
            <a:ext cx="16006563" cy="13234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ru-RU" sz="8000" b="1" u="sng" dirty="0">
                <a:solidFill>
                  <a:srgbClr val="0038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Экспертная работа</a:t>
            </a:r>
            <a:endParaRPr lang="en-US" sz="8000" b="1" u="sng" dirty="0">
              <a:solidFill>
                <a:srgbClr val="00387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814E4E-DBD7-7116-5399-483C0A3CA158}"/>
              </a:ext>
            </a:extLst>
          </p:cNvPr>
          <p:cNvSpPr txBox="1"/>
          <p:nvPr/>
        </p:nvSpPr>
        <p:spPr>
          <a:xfrm>
            <a:off x="4681728" y="11067076"/>
            <a:ext cx="40197024" cy="1421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ru-RU" sz="5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Проведено масштабное исследование влияния действующего механизма расчёта и взимания пошлин на производство и экспорт пшеницы, ячменя, кукурузы. На данной основе подготовлена официальная позиция Комитета, предложения направлены в Минэкономразвития России.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endParaRPr lang="ru-RU" sz="54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ru-RU" sz="5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Исследован вопрос о необходимости</a:t>
            </a:r>
            <a:r>
              <a:rPr lang="ru-RU" sz="5400" b="0" i="0" u="none" strike="noStrike" baseline="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продления установленного ранее временного ограничения на экспорт риса и крупы рисовой. </a:t>
            </a:r>
            <a:r>
              <a:rPr lang="ru-RU" sz="5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Направлено соответствующее обращение в Минсельхоз России.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endParaRPr lang="ru-RU" sz="54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ru-RU" sz="5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Подготовлена экспертная позиция на проект поправок Правительства РФ к законопроекту №782661-8 «О внесении изменений в статью 16 ФЗ «О пчеловодстве в Российской Федерации», принятому Государственной Думой, в части дублирования средств и форм оповещения о применении пестицидов.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endParaRPr lang="ru-RU" sz="54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ru-RU" sz="5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Экспертами Комитета исследован вопрос наличия системной проблемы </a:t>
            </a:r>
            <a:r>
              <a:rPr lang="ru-RU" sz="5400" dirty="0" err="1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неучёта</a:t>
            </a:r>
            <a:r>
              <a:rPr lang="ru-RU" sz="5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отдельных выданных лицензий в таможенной статистике, что может привести к необоснованным искажениям расчёта объёма экспортной квоты. На данной основе подготовлена официальная позиция Комитета, предложения направлены в Минсельхоз России.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endParaRPr lang="ru-RU" sz="54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ru-RU" sz="5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Подготовлены и направлены в Россельхознадзор заполненные вопросники от предприятий в рамках работы  по допуску на рынок Китайской Народной Республики кормовой муки. </a:t>
            </a:r>
          </a:p>
        </p:txBody>
      </p:sp>
    </p:spTree>
    <p:extLst>
      <p:ext uri="{BB962C8B-B14F-4D97-AF65-F5344CB8AC3E}">
        <p14:creationId xmlns:p14="http://schemas.microsoft.com/office/powerpoint/2010/main" val="3324933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4C0B2-822F-F56B-DD21-0CD7BB9F5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 ">
            <a:extLst>
              <a:ext uri="{FF2B5EF4-FFF2-40B4-BE49-F238E27FC236}">
                <a16:creationId xmlns:a16="http://schemas.microsoft.com/office/drawing/2014/main" id="{F75D73A9-4983-38F0-EBCE-52C7740EB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18" y="-2416165"/>
            <a:ext cx="10623592" cy="14880070"/>
          </a:xfrm>
          <a:prstGeom prst="rect">
            <a:avLst/>
          </a:prstGeom>
        </p:spPr>
      </p:pic>
      <p:pic>
        <p:nvPicPr>
          <p:cNvPr id="3" name="Image 2" descr=" ">
            <a:extLst>
              <a:ext uri="{FF2B5EF4-FFF2-40B4-BE49-F238E27FC236}">
                <a16:creationId xmlns:a16="http://schemas.microsoft.com/office/drawing/2014/main" id="{B6DBF3DB-14D0-E0A8-4AF0-5048C53EA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3575" y="606233"/>
            <a:ext cx="16006563" cy="1122270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0777C75-27E3-B874-DE9B-B27CB1862113}"/>
              </a:ext>
            </a:extLst>
          </p:cNvPr>
          <p:cNvSpPr/>
          <p:nvPr/>
        </p:nvSpPr>
        <p:spPr>
          <a:xfrm>
            <a:off x="10094976" y="2165136"/>
            <a:ext cx="290682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9600" b="1" dirty="0">
                <a:solidFill>
                  <a:srgbClr val="99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ОСНОВНЫЕ РЕЗУЛЬТАТЫ ДЕЯТЕЛЬНОСТИ КОМИТЕТА В 2 КВАРТАЛЕ 2025 Г.</a:t>
            </a:r>
            <a:endParaRPr lang="en-US" sz="9600" b="1" dirty="0">
              <a:solidFill>
                <a:srgbClr val="99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sz="9600" b="1" dirty="0">
              <a:solidFill>
                <a:srgbClr val="00387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4F5875-B14F-0508-FA53-F237975D3592}"/>
              </a:ext>
            </a:extLst>
          </p:cNvPr>
          <p:cNvSpPr txBox="1"/>
          <p:nvPr/>
        </p:nvSpPr>
        <p:spPr>
          <a:xfrm>
            <a:off x="2479290" y="12406841"/>
            <a:ext cx="18515334" cy="9464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Проведен семинар «О преимуществах разрешения споров в Международном коммерческом арбитражном суде при ТПП РФ»;</a:t>
            </a:r>
          </a:p>
          <a:p>
            <a:pPr marL="685800" indent="-6858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Проведен вебинар «О реализации Россельхозбанком Программы поддержки и развития АПК»;</a:t>
            </a:r>
          </a:p>
          <a:p>
            <a:pPr marL="685800" indent="-6858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Подготовлен и проведен вебинар по особенностям ведения бизнеса в Индии;</a:t>
            </a:r>
          </a:p>
          <a:p>
            <a:pPr marL="685800" indent="-6858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Обзор практики работы региональных Комитетов по с\х (на примере Комитета по АПК Ростовского областного отделения «ОПОРЫ РОССИИ»).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2B339E-9058-90F8-1FB0-C8392F623EF6}"/>
              </a:ext>
            </a:extLst>
          </p:cNvPr>
          <p:cNvSpPr txBox="1"/>
          <p:nvPr/>
        </p:nvSpPr>
        <p:spPr>
          <a:xfrm>
            <a:off x="27142778" y="12406841"/>
            <a:ext cx="18155142" cy="6971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Участие представителей Комитета в Петербургском международном экономическом форуме (ПМЭФ 2025);</a:t>
            </a:r>
          </a:p>
          <a:p>
            <a:pPr marL="685800" indent="-6858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Участие представителей Комитета во Всероссийском зерновом форуме 2025;</a:t>
            </a:r>
          </a:p>
          <a:p>
            <a:pPr marL="685800" indent="-6858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Участие представителей Комитета в международной выставке-форуме «</a:t>
            </a:r>
            <a:r>
              <a:rPr lang="en-US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AGROBRICS</a:t>
            </a:r>
            <a:r>
              <a:rPr lang="ru-RU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+»;</a:t>
            </a:r>
          </a:p>
          <a:p>
            <a:pPr marL="685800" indent="-6858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Участие в форуме «СДЕЛАНО В РОССИИ»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5F7AF3-D090-9AD7-CE45-0B4D9C756174}"/>
              </a:ext>
            </a:extLst>
          </p:cNvPr>
          <p:cNvSpPr txBox="1"/>
          <p:nvPr/>
        </p:nvSpPr>
        <p:spPr>
          <a:xfrm>
            <a:off x="6722896" y="23997445"/>
            <a:ext cx="37184346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8000" b="1" u="sng" dirty="0">
                <a:solidFill>
                  <a:srgbClr val="0038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Взаимодействие со СМИ</a:t>
            </a:r>
          </a:p>
          <a:p>
            <a:pPr marL="685800" indent="-685800" algn="ctr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Опубликованы и озвучены экспертные позиции по основным отраслевым вопросам в ведущих отечественных СМИ (2 выступления / экспертных оценок).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8771A1-0343-4FCA-73A8-EADC04ABBAAA}"/>
              </a:ext>
            </a:extLst>
          </p:cNvPr>
          <p:cNvSpPr txBox="1"/>
          <p:nvPr/>
        </p:nvSpPr>
        <p:spPr>
          <a:xfrm>
            <a:off x="-918339" y="9774500"/>
            <a:ext cx="253105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ru-RU" sz="8000" b="1" u="sng" dirty="0">
                <a:solidFill>
                  <a:srgbClr val="0038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Мероприятия Комитета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B06683-D3CC-9E57-09D7-15AE4F6319E5}"/>
              </a:ext>
            </a:extLst>
          </p:cNvPr>
          <p:cNvSpPr txBox="1"/>
          <p:nvPr/>
        </p:nvSpPr>
        <p:spPr>
          <a:xfrm>
            <a:off x="24103584" y="9731974"/>
            <a:ext cx="259140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8000" b="1" u="sng" dirty="0">
                <a:solidFill>
                  <a:srgbClr val="0038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Участие Комитета в отраслевых форумах</a:t>
            </a:r>
          </a:p>
        </p:txBody>
      </p:sp>
    </p:spTree>
    <p:extLst>
      <p:ext uri="{BB962C8B-B14F-4D97-AF65-F5344CB8AC3E}">
        <p14:creationId xmlns:p14="http://schemas.microsoft.com/office/powerpoint/2010/main" val="4117362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0B303-3787-9020-1D5D-36F500239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 ">
            <a:extLst>
              <a:ext uri="{FF2B5EF4-FFF2-40B4-BE49-F238E27FC236}">
                <a16:creationId xmlns:a16="http://schemas.microsoft.com/office/drawing/2014/main" id="{D619C356-FF37-5C2F-8413-E767FB449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18" y="-2416165"/>
            <a:ext cx="10623592" cy="14880070"/>
          </a:xfrm>
          <a:prstGeom prst="rect">
            <a:avLst/>
          </a:prstGeom>
        </p:spPr>
      </p:pic>
      <p:pic>
        <p:nvPicPr>
          <p:cNvPr id="3" name="Image 2" descr=" ">
            <a:extLst>
              <a:ext uri="{FF2B5EF4-FFF2-40B4-BE49-F238E27FC236}">
                <a16:creationId xmlns:a16="http://schemas.microsoft.com/office/drawing/2014/main" id="{4B1A197C-8A6E-C433-BBD0-37EBE8262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3575" y="606233"/>
            <a:ext cx="16006563" cy="1122270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DF75EDE-8ACB-D818-DA1D-31520E0EDC54}"/>
              </a:ext>
            </a:extLst>
          </p:cNvPr>
          <p:cNvSpPr/>
          <p:nvPr/>
        </p:nvSpPr>
        <p:spPr>
          <a:xfrm>
            <a:off x="9400032" y="2761712"/>
            <a:ext cx="290682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9600" b="1" dirty="0">
                <a:solidFill>
                  <a:srgbClr val="99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ОСНОВНЫЕ РЕЗУЛЬТАТЫ ДЕЯТЕЛЬНОСТИ КОМИТЕТА В 2 КВАРТАЛЕ 2025 Г.</a:t>
            </a:r>
            <a:endParaRPr lang="en-US" sz="9600" b="1" dirty="0">
              <a:solidFill>
                <a:srgbClr val="99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sz="9600" b="1" dirty="0">
              <a:solidFill>
                <a:srgbClr val="00387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1832CD-ED20-467C-7E0B-AABCB6A686DB}"/>
              </a:ext>
            </a:extLst>
          </p:cNvPr>
          <p:cNvSpPr txBox="1"/>
          <p:nvPr/>
        </p:nvSpPr>
        <p:spPr>
          <a:xfrm>
            <a:off x="10058400" y="8404993"/>
            <a:ext cx="265541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8000" b="1" u="sng" dirty="0">
                <a:solidFill>
                  <a:srgbClr val="0038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Взаимодействие</a:t>
            </a:r>
            <a:r>
              <a:rPr lang="ru-RU" sz="8800" b="1" u="sng" dirty="0">
                <a:solidFill>
                  <a:srgbClr val="0038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 органами власти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DAE23F-2C6A-8720-EB14-0BF76FD72E6E}"/>
              </a:ext>
            </a:extLst>
          </p:cNvPr>
          <p:cNvSpPr txBox="1"/>
          <p:nvPr/>
        </p:nvSpPr>
        <p:spPr>
          <a:xfrm>
            <a:off x="3985505" y="11252439"/>
            <a:ext cx="40783520" cy="1475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Принято участие Комитета в работе Общественного совета при Министерстве сельского хозяйства Российской Федерации. Направлено обращение в адрес Бодина А.Б. по вопросу оказания содействия во включении элеваторных комплексов в перечень лизингополучателей в рамках Постановления Правительства Российской Федерации от 31 августа 2019 года № 1135.</a:t>
            </a:r>
          </a:p>
          <a:p>
            <a:pPr marL="685800" indent="-6858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ru-RU" sz="5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indent="-6858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Проведены совещания с участием Минсельхоза, Россельхознадзора и представителей «ОПОРЫ РОССИИ» по вопросу внесения изменений в регламент выдачи ветеринарных сертификатов на фуражную зерновую продукцию.</a:t>
            </a:r>
          </a:p>
          <a:p>
            <a:pPr marL="685800" indent="-6858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ru-RU" sz="5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indent="-6858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Проведена рабочая встреча с представителями Минэкономразвития России по вопросу модификации механизма экспортных пошлин на зерновые культуры.</a:t>
            </a:r>
          </a:p>
          <a:p>
            <a:pPr marL="685800" indent="-6858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ru-RU" sz="5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indent="-6858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Подготовлены и направлены обращения в Минсельхоз России, Россельхознадзор, ФГБУ «Агроэкспорт» по </a:t>
            </a:r>
            <a:r>
              <a:rPr lang="ru-RU" sz="5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допуску на рынок Китайской Народной Республики кормовой муки.</a:t>
            </a:r>
            <a:endParaRPr lang="ru-RU" sz="5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indent="-6858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ru-RU" sz="5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indent="-685800" algn="just">
              <a:buFont typeface="Wingdings" panose="05000000000000000000" pitchFamily="2" charset="2"/>
              <a:buChar char="q"/>
            </a:pPr>
            <a:endParaRPr lang="ru-RU" sz="5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ru-RU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Направлены представителя Комитета для включения в состав Экспертного совета по агропромышленному комплексу при Федеральной антимонопольной службе.</a:t>
            </a:r>
          </a:p>
        </p:txBody>
      </p:sp>
    </p:spTree>
    <p:extLst>
      <p:ext uri="{BB962C8B-B14F-4D97-AF65-F5344CB8AC3E}">
        <p14:creationId xmlns:p14="http://schemas.microsoft.com/office/powerpoint/2010/main" val="3096431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C07195-E266-4F1A-9C9A-4BEEF8530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1142"/>
            <a:ext cx="50630138" cy="1174032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CE8B9D7-6D14-4282-886B-09F71FBE6F2B}"/>
              </a:ext>
            </a:extLst>
          </p:cNvPr>
          <p:cNvSpPr/>
          <p:nvPr/>
        </p:nvSpPr>
        <p:spPr>
          <a:xfrm>
            <a:off x="13218627" y="16809017"/>
            <a:ext cx="2531427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0" b="1" dirty="0">
                <a:solidFill>
                  <a:srgbClr val="003873"/>
                </a:solidFill>
                <a:latin typeface="Montserra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44218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2660</TotalTime>
  <Words>577</Words>
  <Application>Microsoft Office PowerPoint</Application>
  <PresentationFormat>Произвольный</PresentationFormat>
  <Paragraphs>50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Montserrat</vt:lpstr>
      <vt:lpstr>Open Sans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kgerman95@outlook.com</cp:lastModifiedBy>
  <cp:revision>61</cp:revision>
  <dcterms:created xsi:type="dcterms:W3CDTF">2025-04-08T12:18:12Z</dcterms:created>
  <dcterms:modified xsi:type="dcterms:W3CDTF">2025-08-16T09:03:13Z</dcterms:modified>
</cp:coreProperties>
</file>