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360" r:id="rId4"/>
    <p:sldId id="287" r:id="rId5"/>
    <p:sldId id="358" r:id="rId6"/>
    <p:sldId id="290" r:id="rId7"/>
    <p:sldId id="342" r:id="rId8"/>
    <p:sldId id="350" r:id="rId9"/>
    <p:sldId id="343" r:id="rId10"/>
    <p:sldId id="359" r:id="rId11"/>
    <p:sldId id="352" r:id="rId12"/>
    <p:sldId id="356" r:id="rId13"/>
    <p:sldId id="355" r:id="rId14"/>
    <p:sldId id="259" r:id="rId1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ндогина Дарья Владимировна" initials="ХДВ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CC"/>
    <a:srgbClr val="FF0000"/>
    <a:srgbClr val="00B0F0"/>
    <a:srgbClr val="31859C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43" autoAdjust="0"/>
  </p:normalViewPr>
  <p:slideViewPr>
    <p:cSldViewPr>
      <p:cViewPr>
        <p:scale>
          <a:sx n="90" d="100"/>
          <a:sy n="90" d="100"/>
        </p:scale>
        <p:origin x="-216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980B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6A08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39C1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0392B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F80F1-06E0-4E99-9E33-C3BB2FBB606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3B5E9-D5F8-437E-9993-10A6219A7836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этап</a:t>
          </a:r>
          <a:endParaRPr lang="ru-RU" sz="20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F0084E-37BB-42A7-AE91-58AD2FCD202E}" type="parTrans" cxnId="{AA14B366-A534-4DE0-B1AC-1753C90575D3}">
      <dgm:prSet/>
      <dgm:spPr/>
      <dgm:t>
        <a:bodyPr/>
        <a:lstStyle/>
        <a:p>
          <a:endParaRPr lang="ru-RU"/>
        </a:p>
      </dgm:t>
    </dgm:pt>
    <dgm:pt modelId="{35213CDB-716B-4EDC-8A4B-001CD70E3CB9}" type="sibTrans" cxnId="{AA14B366-A534-4DE0-B1AC-1753C90575D3}">
      <dgm:prSet/>
      <dgm:spPr/>
      <dgm:t>
        <a:bodyPr/>
        <a:lstStyle/>
        <a:p>
          <a:endParaRPr lang="ru-RU"/>
        </a:p>
      </dgm:t>
    </dgm:pt>
    <dgm:pt modelId="{0D982A94-3C7F-4C51-AE21-FE0158A7285F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этап</a:t>
          </a:r>
          <a:endParaRPr lang="ru-RU" sz="20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DAB3B6-A367-46FA-B206-8DD1A7A2C84A}" type="parTrans" cxnId="{987CFFDB-34B9-47D7-9467-1E2F9C7C1513}">
      <dgm:prSet/>
      <dgm:spPr/>
      <dgm:t>
        <a:bodyPr/>
        <a:lstStyle/>
        <a:p>
          <a:endParaRPr lang="ru-RU"/>
        </a:p>
      </dgm:t>
    </dgm:pt>
    <dgm:pt modelId="{F777B616-A01E-4833-B9FF-03BE8A4856B5}" type="sibTrans" cxnId="{987CFFDB-34B9-47D7-9467-1E2F9C7C1513}">
      <dgm:prSet/>
      <dgm:spPr/>
      <dgm:t>
        <a:bodyPr/>
        <a:lstStyle/>
        <a:p>
          <a:endParaRPr lang="ru-RU"/>
        </a:p>
      </dgm:t>
    </dgm:pt>
    <dgm:pt modelId="{A01D50CB-1B61-4597-BFB9-07B2B4F22503}" type="pres">
      <dgm:prSet presAssocID="{516F80F1-06E0-4E99-9E33-C3BB2FBB6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1156A-0DDC-4FBA-A124-42E706962F69}" type="pres">
      <dgm:prSet presAssocID="{7B73B5E9-D5F8-437E-9993-10A6219A7836}" presName="parTxOnly" presStyleLbl="node1" presStyleIdx="0" presStyleCnt="2" custScaleX="49827" custScaleY="19821" custLinFactNeighborX="-37598" custLinFactNeighborY="13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F399-469C-44C1-A0B4-D1B188F36471}" type="pres">
      <dgm:prSet presAssocID="{35213CDB-716B-4EDC-8A4B-001CD70E3CB9}" presName="parTxOnlySpace" presStyleCnt="0"/>
      <dgm:spPr/>
    </dgm:pt>
    <dgm:pt modelId="{F8F01FB2-074C-4476-BA01-1E632BA12F95}" type="pres">
      <dgm:prSet presAssocID="{0D982A94-3C7F-4C51-AE21-FE0158A7285F}" presName="parTxOnly" presStyleLbl="node1" presStyleIdx="1" presStyleCnt="2" custScaleX="49827" custScaleY="19821" custLinFactNeighborX="60840" custLinFactNeighborY="13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608C7-AE47-4C77-9B15-ABFE6008895F}" type="presOf" srcId="{516F80F1-06E0-4E99-9E33-C3BB2FBB606F}" destId="{A01D50CB-1B61-4597-BFB9-07B2B4F22503}" srcOrd="0" destOrd="0" presId="urn:microsoft.com/office/officeart/2005/8/layout/chevron1"/>
    <dgm:cxn modelId="{987CFFDB-34B9-47D7-9467-1E2F9C7C1513}" srcId="{516F80F1-06E0-4E99-9E33-C3BB2FBB606F}" destId="{0D982A94-3C7F-4C51-AE21-FE0158A7285F}" srcOrd="1" destOrd="0" parTransId="{AFDAB3B6-A367-46FA-B206-8DD1A7A2C84A}" sibTransId="{F777B616-A01E-4833-B9FF-03BE8A4856B5}"/>
    <dgm:cxn modelId="{0ED14C00-F705-476A-8EC1-5B8FCF674799}" type="presOf" srcId="{7B73B5E9-D5F8-437E-9993-10A6219A7836}" destId="{AE11156A-0DDC-4FBA-A124-42E706962F69}" srcOrd="0" destOrd="0" presId="urn:microsoft.com/office/officeart/2005/8/layout/chevron1"/>
    <dgm:cxn modelId="{4757F2DA-C332-4C02-AC80-E9B1A09B88BD}" type="presOf" srcId="{0D982A94-3C7F-4C51-AE21-FE0158A7285F}" destId="{F8F01FB2-074C-4476-BA01-1E632BA12F95}" srcOrd="0" destOrd="0" presId="urn:microsoft.com/office/officeart/2005/8/layout/chevron1"/>
    <dgm:cxn modelId="{AA14B366-A534-4DE0-B1AC-1753C90575D3}" srcId="{516F80F1-06E0-4E99-9E33-C3BB2FBB606F}" destId="{7B73B5E9-D5F8-437E-9993-10A6219A7836}" srcOrd="0" destOrd="0" parTransId="{BAF0084E-37BB-42A7-AE91-58AD2FCD202E}" sibTransId="{35213CDB-716B-4EDC-8A4B-001CD70E3CB9}"/>
    <dgm:cxn modelId="{C31578A5-7E6C-4467-9A91-ECDA07F5EA6A}" type="presParOf" srcId="{A01D50CB-1B61-4597-BFB9-07B2B4F22503}" destId="{AE11156A-0DDC-4FBA-A124-42E706962F69}" srcOrd="0" destOrd="0" presId="urn:microsoft.com/office/officeart/2005/8/layout/chevron1"/>
    <dgm:cxn modelId="{3D7309AF-1057-4AB3-A8C4-AEAB0F70917C}" type="presParOf" srcId="{A01D50CB-1B61-4597-BFB9-07B2B4F22503}" destId="{6A66F399-469C-44C1-A0B4-D1B188F36471}" srcOrd="1" destOrd="0" presId="urn:microsoft.com/office/officeart/2005/8/layout/chevron1"/>
    <dgm:cxn modelId="{3069C50C-5247-4A48-A0B6-DA231C86305F}" type="presParOf" srcId="{A01D50CB-1B61-4597-BFB9-07B2B4F22503}" destId="{F8F01FB2-074C-4476-BA01-1E632BA12F9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1156A-0DDC-4FBA-A124-42E706962F69}">
      <dsp:nvSpPr>
        <dsp:cNvPr id="0" name=""/>
        <dsp:cNvSpPr/>
      </dsp:nvSpPr>
      <dsp:spPr>
        <a:xfrm>
          <a:off x="116601" y="972595"/>
          <a:ext cx="4111173" cy="654164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этап</a:t>
          </a:r>
          <a:endParaRPr lang="ru-RU" sz="20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3683" y="972595"/>
        <a:ext cx="3457009" cy="654164"/>
      </dsp:txXfrm>
    </dsp:sp>
    <dsp:sp modelId="{F8F01FB2-074C-4476-BA01-1E632BA12F95}">
      <dsp:nvSpPr>
        <dsp:cNvPr id="0" name=""/>
        <dsp:cNvSpPr/>
      </dsp:nvSpPr>
      <dsp:spPr>
        <a:xfrm>
          <a:off x="4139722" y="995367"/>
          <a:ext cx="4111173" cy="654164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этап</a:t>
          </a:r>
          <a:endParaRPr lang="ru-RU" sz="20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66804" y="995367"/>
        <a:ext cx="3457009" cy="65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54" y="0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95967592-B37D-4A7B-92D2-7F0A7EB4C5C1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08985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54" y="9408985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1D485CE7-35A6-458B-9242-C348FC532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3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6-05-18T09:40:08.6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85 0 65,'-13'42'32,"1"-42"-9,6 0-33,-7 3 5,1 4 0,-7-3-14,7-4 0,12-14-11,6-14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6-05-18T09:40:08.6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85 0 65,'-13'42'32,"1"-42"-9,6 0-33,-7 3 5,1 4 0,-7-3-14,7-4 0,12-14-11,6-14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54" y="0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90B747F5-6EFA-4EC4-B6C6-B391083C0A4E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4"/>
            <a:ext cx="5435600" cy="4457700"/>
          </a:xfrm>
          <a:prstGeom prst="rect">
            <a:avLst/>
          </a:prstGeom>
        </p:spPr>
        <p:txBody>
          <a:bodyPr vert="horz" lIns="91294" tIns="45646" rIns="91294" bIns="456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08985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54" y="9408985"/>
            <a:ext cx="2944283" cy="495300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B40F9586-D0AE-4714-9600-B5596362A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оказание прямой финансовой, информационной и иной помощи малым инновационным предприятиям, реализующим проекты по разработке и коммерциализации новых видов наукоемкой продукции и технологий на основе принадлежащей им интеллектуальной собственности в целях реализации государственной политики по поддержке малых предприятий в научно-технической сфере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Отдел ИК и СМ\Овчинников\ФОНД 2 - ЦВП\- БРЕНДБУК\Для-презентации-3.png"/>
          <p:cNvPicPr>
            <a:picLocks noChangeAspect="1" noChangeArrowheads="1"/>
          </p:cNvPicPr>
          <p:nvPr userDrawn="1"/>
        </p:nvPicPr>
        <p:blipFill>
          <a:blip r:embed="rId2" cstate="print"/>
          <a:srcRect l="9335" r="2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276872"/>
            <a:ext cx="5544616" cy="108012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3717032"/>
            <a:ext cx="9144000" cy="50405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789040"/>
            <a:ext cx="3600400" cy="3600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Место проведения</a:t>
            </a:r>
            <a:endParaRPr lang="ru-RU" dirty="0"/>
          </a:p>
        </p:txBody>
      </p:sp>
      <p:pic>
        <p:nvPicPr>
          <p:cNvPr id="3077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443908" cy="144016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2915816" y="2276872"/>
            <a:ext cx="0" cy="10801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Отдел ИК и СМ\Овчинников\ФОНД 2 - ЦВП\- БРЕНДБУК\Для-презентации-4.png"/>
          <p:cNvPicPr>
            <a:picLocks noChangeAspect="1" noChangeArrowheads="1"/>
          </p:cNvPicPr>
          <p:nvPr userDrawn="1"/>
        </p:nvPicPr>
        <p:blipFill>
          <a:blip r:embed="rId4" cstate="print"/>
          <a:srcRect r="32306" b="17040"/>
          <a:stretch>
            <a:fillRect/>
          </a:stretch>
        </p:blipFill>
        <p:spPr bwMode="auto">
          <a:xfrm>
            <a:off x="5220072" y="2780928"/>
            <a:ext cx="3923928" cy="4077072"/>
          </a:xfrm>
          <a:prstGeom prst="rect">
            <a:avLst/>
          </a:prstGeom>
          <a:noFill/>
        </p:spPr>
      </p:pic>
      <p:sp>
        <p:nvSpPr>
          <p:cNvPr id="25" name="Дата 3"/>
          <p:cNvSpPr>
            <a:spLocks noGrp="1"/>
          </p:cNvSpPr>
          <p:nvPr>
            <p:ph type="dt" sz="half" idx="2"/>
          </p:nvPr>
        </p:nvSpPr>
        <p:spPr>
          <a:xfrm>
            <a:off x="467544" y="3789040"/>
            <a:ext cx="158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4F239E58-EE24-4863-BED4-D747BEE77A1B}" type="datetime1">
              <a:rPr lang="ru-RU" smtClean="0"/>
              <a:pPr/>
              <a:t>23.01.2017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оризонт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Отдел ИК и СМ\Овчинников\ФОНД 2 - ЦВП\- БРЕНДБУК\Для-презентации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429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82453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24136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E487C9F-BD98-468E-AB74-D4582B3B478C}" type="datetime1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495" y="188640"/>
            <a:ext cx="1267505" cy="6644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Отдел ИК и СМ\Овчинников\ФОНД 2 - ЦВП\- БРЕНДБУК\Для-презентации-1-1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6858000"/>
          </a:xfrm>
          <a:prstGeom prst="rect">
            <a:avLst/>
          </a:prstGeom>
          <a:noFill/>
        </p:spPr>
      </p:pic>
      <p:pic>
        <p:nvPicPr>
          <p:cNvPr id="2054" name="Picture 6" descr="Y:\Отдел ИК и СМ\Овчинников\ФОНД 2 - ЦВП\- БРЕНДБУК\Для-презентации-1-1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25963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260648"/>
            <a:ext cx="42119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Y:\Отдел ИК и СМ\Овчинников\ФОНД 2 - ЦВП\- БРЕНДБУК\Для-презентации-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6495" y="188640"/>
            <a:ext cx="1267505" cy="6644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6624736" cy="5904656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1296144" cy="432048"/>
          </a:xfrm>
        </p:spPr>
        <p:txBody>
          <a:bodyPr/>
          <a:lstStyle>
            <a:lvl1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F857E44E-A0FB-42A2-970A-D94DDDB3543D}" type="datetime1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7F723A-77FC-40A0-B1B0-9768910C6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Отдел ИК и СМ\Овчинников\ФОНД 2 - ЦВП\- БРЕНДБУК\Для-презентации-5.png"/>
          <p:cNvPicPr>
            <a:picLocks noChangeAspect="1" noChangeArrowheads="1"/>
          </p:cNvPicPr>
          <p:nvPr userDrawn="1"/>
        </p:nvPicPr>
        <p:blipFill>
          <a:blip r:embed="rId2" cstate="print"/>
          <a:srcRect l="3352" r="5582"/>
          <a:stretch>
            <a:fillRect/>
          </a:stretch>
        </p:blipFill>
        <p:spPr bwMode="auto">
          <a:xfrm>
            <a:off x="0" y="0"/>
            <a:ext cx="881945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275856" y="0"/>
            <a:ext cx="5616624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00192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12160" y="5445224"/>
            <a:ext cx="3131840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156176" y="5445224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5" descr="Y:\Отдел ИК и СМ\Овчинников\ФОНД 2 - ЦВП\- БРЕНДБУК\Для-презентации-2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443908" cy="1440160"/>
          </a:xfrm>
          <a:prstGeom prst="rect">
            <a:avLst/>
          </a:prstGeom>
          <a:noFill/>
        </p:spPr>
      </p:pic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16688" y="1989138"/>
            <a:ext cx="2159768" cy="3168054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48264" y="6093296"/>
            <a:ext cx="1368152" cy="432048"/>
          </a:xfrm>
        </p:spPr>
        <p:txBody>
          <a:bodyPr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A8285E7-9AC7-4C9A-9CB5-201A5A7BCBBD}" type="datetime1">
              <a:rPr lang="ru-RU" smtClean="0"/>
              <a:pPr/>
              <a:t>23.01.2017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0648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7504" y="630932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8F53-F674-4B99-BFCB-5174CDC942CC}" type="datetime1">
              <a:rPr lang="ru-RU" smtClean="0"/>
              <a:pPr/>
              <a:t>23.01.2017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asie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1.xml"/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11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9" Type="http://schemas.openxmlformats.org/officeDocument/2006/relationships/diagramData" Target="../diagrams/data1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0" Type="http://schemas.openxmlformats.org/officeDocument/2006/relationships/image" Target="../media/image19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600" dirty="0" smtClean="0"/>
              <a:t>Основные инструменты поддержки малого инновационного бизнеса</a:t>
            </a:r>
            <a:endParaRPr lang="ru-RU" sz="2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Поляков </a:t>
            </a:r>
            <a:r>
              <a:rPr lang="ru-RU" smtClean="0"/>
              <a:t>Сергей Геннадьевич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31497" y="260648"/>
            <a:ext cx="2848615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" y="266405"/>
            <a:ext cx="4211957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79268" y="244212"/>
            <a:ext cx="59089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«Коммерциализация»: Отбор проектов</a:t>
            </a:r>
            <a:endParaRPr lang="ru-RU" sz="2800" dirty="0"/>
          </a:p>
        </p:txBody>
      </p:sp>
      <p:pic>
        <p:nvPicPr>
          <p:cNvPr id="8" name="Picture 2" descr="http://fasie.ru/local/templates/.default/markup/img/prog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" y="260650"/>
            <a:ext cx="425896" cy="4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3416" y="2852936"/>
            <a:ext cx="5358704" cy="209288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отбора: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Новизна, преимущества перед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аналогами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Готовность к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финансово-экономического состояния предприятия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бизнес-стратегии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планируемых показателей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80610"/>
              </p:ext>
            </p:extLst>
          </p:nvPr>
        </p:nvGraphicFramePr>
        <p:xfrm>
          <a:off x="312738" y="5733257"/>
          <a:ext cx="8565108" cy="50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3955"/>
                <a:gridCol w="5881153"/>
              </a:tblGrid>
              <a:tr h="504055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Подача заявок</a:t>
                      </a:r>
                      <a:endParaRPr lang="ru-RU" sz="1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online.fasie.ru</a:t>
                      </a:r>
                      <a:endParaRPr lang="ru-RU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Номер слайда 4"/>
          <p:cNvSpPr txBox="1">
            <a:spLocks/>
          </p:cNvSpPr>
          <p:nvPr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F723A-77FC-40A0-B1B0-9768910C67E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416" y="1484784"/>
            <a:ext cx="3705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accent5">
                  <a:lumMod val="50000"/>
                </a:schemeClr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 отбора:</a:t>
            </a:r>
          </a:p>
          <a:p>
            <a:pPr>
              <a:spcBef>
                <a:spcPct val="0"/>
              </a:spcBef>
              <a:buClr>
                <a:schemeClr val="accent5">
                  <a:lumMod val="50000"/>
                </a:schemeClr>
              </a:buClr>
            </a:pPr>
            <a:r>
              <a:rPr lang="ru-RU" alt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Заочная экспертиза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http://cliparts.co/cliparts/Bia/gnR/BiagnRMi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22" y="1009892"/>
            <a:ext cx="3859268" cy="38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5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211960" y="260649"/>
            <a:ext cx="1535112" cy="43150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79857" y="1052736"/>
            <a:ext cx="4326650" cy="521839"/>
            <a:chOff x="3629726" y="1762959"/>
            <a:chExt cx="4326650" cy="4879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13757" y="1762959"/>
              <a:ext cx="4242619" cy="487927"/>
            </a:xfrm>
            <a:prstGeom prst="rect">
              <a:avLst/>
            </a:prstGeom>
            <a:solidFill>
              <a:srgbClr val="6E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Заголовок 2"/>
            <p:cNvSpPr txBox="1">
              <a:spLocks/>
            </p:cNvSpPr>
            <p:nvPr/>
          </p:nvSpPr>
          <p:spPr>
            <a:xfrm>
              <a:off x="3629726" y="1779585"/>
              <a:ext cx="3756439" cy="4089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0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u-RU" dirty="0" smtClean="0"/>
                <a:t>          Конкурс «УМНИК-НТИ»</a:t>
              </a:r>
              <a:endParaRPr lang="ru-RU" dirty="0"/>
            </a:p>
          </p:txBody>
        </p:sp>
        <p:pic>
          <p:nvPicPr>
            <p:cNvPr id="18" name="Picture 7" descr="http://fasie.ru/local/templates/.default/markup/img/prog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773" y="1762959"/>
              <a:ext cx="486946" cy="40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231031"/>
            <a:ext cx="4448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Конкурсы совместно с РГ НТИ</a:t>
            </a:r>
            <a:endParaRPr lang="ru-RU" alt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7790" y="1671804"/>
            <a:ext cx="132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NeuroNet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AutoNet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AeroNet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MariNet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267744" y="1507928"/>
            <a:ext cx="1080120" cy="120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Изображени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8277"/>
            <a:ext cx="1878676" cy="951807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9480"/>
            <a:ext cx="3038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63888" y="3429000"/>
            <a:ext cx="4242619" cy="44914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«Развитие-НТИ»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1907" y="3861048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NeuroNet</a:t>
            </a:r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AutoNet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AeroNet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MariNet</a:t>
            </a:r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EnergyNet</a:t>
            </a:r>
            <a:endParaRPr lang="en-US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2" descr="http://fasie.ru/local/templates/.default/markup/img/prog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360040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>
            <a:off x="2267744" y="2708920"/>
            <a:ext cx="1212113" cy="944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5089481" y="1791979"/>
            <a:ext cx="3767270" cy="1413811"/>
            <a:chOff x="304775" y="1880828"/>
            <a:chExt cx="3767270" cy="1413811"/>
          </a:xfrm>
        </p:grpSpPr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755575" y="1940859"/>
              <a:ext cx="3316470" cy="2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Физические лица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18 до 30 лет</a:t>
              </a:r>
              <a:endPara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99753" y="2221705"/>
              <a:ext cx="3096344" cy="52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endPara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16174"/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Научно-технический проект</a:t>
              </a:r>
              <a:endPara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75"/>
            <p:cNvSpPr>
              <a:spLocks noChangeArrowheads="1"/>
            </p:cNvSpPr>
            <p:nvPr/>
          </p:nvSpPr>
          <p:spPr bwMode="auto">
            <a:xfrm>
              <a:off x="304775" y="1880828"/>
              <a:ext cx="358040" cy="352854"/>
            </a:xfrm>
            <a:custGeom>
              <a:avLst/>
              <a:gdLst>
                <a:gd name="T0" fmla="*/ 443 w 497"/>
                <a:gd name="T1" fmla="*/ 0 h 400"/>
                <a:gd name="T2" fmla="*/ 443 w 497"/>
                <a:gd name="T3" fmla="*/ 0 h 400"/>
                <a:gd name="T4" fmla="*/ 53 w 497"/>
                <a:gd name="T5" fmla="*/ 0 h 400"/>
                <a:gd name="T6" fmla="*/ 0 w 497"/>
                <a:gd name="T7" fmla="*/ 44 h 400"/>
                <a:gd name="T8" fmla="*/ 0 w 497"/>
                <a:gd name="T9" fmla="*/ 346 h 400"/>
                <a:gd name="T10" fmla="*/ 53 w 497"/>
                <a:gd name="T11" fmla="*/ 399 h 400"/>
                <a:gd name="T12" fmla="*/ 443 w 497"/>
                <a:gd name="T13" fmla="*/ 399 h 400"/>
                <a:gd name="T14" fmla="*/ 496 w 497"/>
                <a:gd name="T15" fmla="*/ 346 h 400"/>
                <a:gd name="T16" fmla="*/ 496 w 497"/>
                <a:gd name="T17" fmla="*/ 44 h 400"/>
                <a:gd name="T18" fmla="*/ 443 w 497"/>
                <a:gd name="T19" fmla="*/ 0 h 400"/>
                <a:gd name="T20" fmla="*/ 443 w 497"/>
                <a:gd name="T21" fmla="*/ 346 h 400"/>
                <a:gd name="T22" fmla="*/ 443 w 497"/>
                <a:gd name="T23" fmla="*/ 346 h 400"/>
                <a:gd name="T24" fmla="*/ 53 w 497"/>
                <a:gd name="T25" fmla="*/ 346 h 400"/>
                <a:gd name="T26" fmla="*/ 53 w 497"/>
                <a:gd name="T27" fmla="*/ 44 h 400"/>
                <a:gd name="T28" fmla="*/ 443 w 497"/>
                <a:gd name="T29" fmla="*/ 44 h 400"/>
                <a:gd name="T30" fmla="*/ 443 w 497"/>
                <a:gd name="T31" fmla="*/ 346 h 400"/>
                <a:gd name="T32" fmla="*/ 222 w 497"/>
                <a:gd name="T33" fmla="*/ 249 h 400"/>
                <a:gd name="T34" fmla="*/ 222 w 497"/>
                <a:gd name="T35" fmla="*/ 249 h 400"/>
                <a:gd name="T36" fmla="*/ 97 w 497"/>
                <a:gd name="T37" fmla="*/ 249 h 400"/>
                <a:gd name="T38" fmla="*/ 97 w 497"/>
                <a:gd name="T39" fmla="*/ 293 h 400"/>
                <a:gd name="T40" fmla="*/ 222 w 497"/>
                <a:gd name="T41" fmla="*/ 293 h 400"/>
                <a:gd name="T42" fmla="*/ 222 w 497"/>
                <a:gd name="T43" fmla="*/ 249 h 400"/>
                <a:gd name="T44" fmla="*/ 222 w 497"/>
                <a:gd name="T45" fmla="*/ 178 h 400"/>
                <a:gd name="T46" fmla="*/ 222 w 497"/>
                <a:gd name="T47" fmla="*/ 178 h 400"/>
                <a:gd name="T48" fmla="*/ 97 w 497"/>
                <a:gd name="T49" fmla="*/ 178 h 400"/>
                <a:gd name="T50" fmla="*/ 97 w 497"/>
                <a:gd name="T51" fmla="*/ 222 h 400"/>
                <a:gd name="T52" fmla="*/ 222 w 497"/>
                <a:gd name="T53" fmla="*/ 222 h 400"/>
                <a:gd name="T54" fmla="*/ 222 w 497"/>
                <a:gd name="T55" fmla="*/ 178 h 400"/>
                <a:gd name="T56" fmla="*/ 222 w 497"/>
                <a:gd name="T57" fmla="*/ 98 h 400"/>
                <a:gd name="T58" fmla="*/ 222 w 497"/>
                <a:gd name="T59" fmla="*/ 98 h 400"/>
                <a:gd name="T60" fmla="*/ 97 w 497"/>
                <a:gd name="T61" fmla="*/ 98 h 400"/>
                <a:gd name="T62" fmla="*/ 97 w 497"/>
                <a:gd name="T63" fmla="*/ 143 h 400"/>
                <a:gd name="T64" fmla="*/ 222 w 497"/>
                <a:gd name="T65" fmla="*/ 143 h 400"/>
                <a:gd name="T66" fmla="*/ 222 w 497"/>
                <a:gd name="T67" fmla="*/ 98 h 400"/>
                <a:gd name="T68" fmla="*/ 389 w 497"/>
                <a:gd name="T69" fmla="*/ 257 h 400"/>
                <a:gd name="T70" fmla="*/ 389 w 497"/>
                <a:gd name="T71" fmla="*/ 257 h 400"/>
                <a:gd name="T72" fmla="*/ 354 w 497"/>
                <a:gd name="T73" fmla="*/ 231 h 400"/>
                <a:gd name="T74" fmla="*/ 381 w 497"/>
                <a:gd name="T75" fmla="*/ 151 h 400"/>
                <a:gd name="T76" fmla="*/ 336 w 497"/>
                <a:gd name="T77" fmla="*/ 98 h 400"/>
                <a:gd name="T78" fmla="*/ 292 w 497"/>
                <a:gd name="T79" fmla="*/ 151 h 400"/>
                <a:gd name="T80" fmla="*/ 319 w 497"/>
                <a:gd name="T81" fmla="*/ 231 h 400"/>
                <a:gd name="T82" fmla="*/ 275 w 497"/>
                <a:gd name="T83" fmla="*/ 257 h 400"/>
                <a:gd name="T84" fmla="*/ 275 w 497"/>
                <a:gd name="T85" fmla="*/ 293 h 400"/>
                <a:gd name="T86" fmla="*/ 398 w 497"/>
                <a:gd name="T87" fmla="*/ 293 h 400"/>
                <a:gd name="T88" fmla="*/ 389 w 497"/>
                <a:gd name="T89" fmla="*/ 2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565572" y="3013793"/>
              <a:ext cx="2664296" cy="2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 </a:t>
              </a:r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тыс.руб. на 2 года</a:t>
              </a:r>
              <a:endPara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2" name="Freeform 101"/>
          <p:cNvSpPr>
            <a:spLocks noChangeArrowheads="1"/>
          </p:cNvSpPr>
          <p:nvPr/>
        </p:nvSpPr>
        <p:spPr bwMode="auto">
          <a:xfrm>
            <a:off x="5076549" y="2348880"/>
            <a:ext cx="421023" cy="368828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2" descr="https://www.colourbox.com/preview/12569465-blue-ruble-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71" y="2924944"/>
            <a:ext cx="475033" cy="4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5090752" y="4005064"/>
            <a:ext cx="4017752" cy="2304256"/>
            <a:chOff x="304775" y="1880828"/>
            <a:chExt cx="4017752" cy="2304256"/>
          </a:xfrm>
        </p:grpSpPr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434095" y="1888014"/>
              <a:ext cx="3316470" cy="28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МИП согласно № 209-ФЗ</a:t>
              </a:r>
              <a:endPara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650119" y="2145849"/>
              <a:ext cx="3096344" cy="52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6174"/>
              <a:endPara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816174"/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Научно-технический проект</a:t>
              </a:r>
              <a:endPara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75"/>
            <p:cNvSpPr>
              <a:spLocks noChangeArrowheads="1"/>
            </p:cNvSpPr>
            <p:nvPr/>
          </p:nvSpPr>
          <p:spPr bwMode="auto">
            <a:xfrm>
              <a:off x="304775" y="1880828"/>
              <a:ext cx="358040" cy="352854"/>
            </a:xfrm>
            <a:custGeom>
              <a:avLst/>
              <a:gdLst>
                <a:gd name="T0" fmla="*/ 443 w 497"/>
                <a:gd name="T1" fmla="*/ 0 h 400"/>
                <a:gd name="T2" fmla="*/ 443 w 497"/>
                <a:gd name="T3" fmla="*/ 0 h 400"/>
                <a:gd name="T4" fmla="*/ 53 w 497"/>
                <a:gd name="T5" fmla="*/ 0 h 400"/>
                <a:gd name="T6" fmla="*/ 0 w 497"/>
                <a:gd name="T7" fmla="*/ 44 h 400"/>
                <a:gd name="T8" fmla="*/ 0 w 497"/>
                <a:gd name="T9" fmla="*/ 346 h 400"/>
                <a:gd name="T10" fmla="*/ 53 w 497"/>
                <a:gd name="T11" fmla="*/ 399 h 400"/>
                <a:gd name="T12" fmla="*/ 443 w 497"/>
                <a:gd name="T13" fmla="*/ 399 h 400"/>
                <a:gd name="T14" fmla="*/ 496 w 497"/>
                <a:gd name="T15" fmla="*/ 346 h 400"/>
                <a:gd name="T16" fmla="*/ 496 w 497"/>
                <a:gd name="T17" fmla="*/ 44 h 400"/>
                <a:gd name="T18" fmla="*/ 443 w 497"/>
                <a:gd name="T19" fmla="*/ 0 h 400"/>
                <a:gd name="T20" fmla="*/ 443 w 497"/>
                <a:gd name="T21" fmla="*/ 346 h 400"/>
                <a:gd name="T22" fmla="*/ 443 w 497"/>
                <a:gd name="T23" fmla="*/ 346 h 400"/>
                <a:gd name="T24" fmla="*/ 53 w 497"/>
                <a:gd name="T25" fmla="*/ 346 h 400"/>
                <a:gd name="T26" fmla="*/ 53 w 497"/>
                <a:gd name="T27" fmla="*/ 44 h 400"/>
                <a:gd name="T28" fmla="*/ 443 w 497"/>
                <a:gd name="T29" fmla="*/ 44 h 400"/>
                <a:gd name="T30" fmla="*/ 443 w 497"/>
                <a:gd name="T31" fmla="*/ 346 h 400"/>
                <a:gd name="T32" fmla="*/ 222 w 497"/>
                <a:gd name="T33" fmla="*/ 249 h 400"/>
                <a:gd name="T34" fmla="*/ 222 w 497"/>
                <a:gd name="T35" fmla="*/ 249 h 400"/>
                <a:gd name="T36" fmla="*/ 97 w 497"/>
                <a:gd name="T37" fmla="*/ 249 h 400"/>
                <a:gd name="T38" fmla="*/ 97 w 497"/>
                <a:gd name="T39" fmla="*/ 293 h 400"/>
                <a:gd name="T40" fmla="*/ 222 w 497"/>
                <a:gd name="T41" fmla="*/ 293 h 400"/>
                <a:gd name="T42" fmla="*/ 222 w 497"/>
                <a:gd name="T43" fmla="*/ 249 h 400"/>
                <a:gd name="T44" fmla="*/ 222 w 497"/>
                <a:gd name="T45" fmla="*/ 178 h 400"/>
                <a:gd name="T46" fmla="*/ 222 w 497"/>
                <a:gd name="T47" fmla="*/ 178 h 400"/>
                <a:gd name="T48" fmla="*/ 97 w 497"/>
                <a:gd name="T49" fmla="*/ 178 h 400"/>
                <a:gd name="T50" fmla="*/ 97 w 497"/>
                <a:gd name="T51" fmla="*/ 222 h 400"/>
                <a:gd name="T52" fmla="*/ 222 w 497"/>
                <a:gd name="T53" fmla="*/ 222 h 400"/>
                <a:gd name="T54" fmla="*/ 222 w 497"/>
                <a:gd name="T55" fmla="*/ 178 h 400"/>
                <a:gd name="T56" fmla="*/ 222 w 497"/>
                <a:gd name="T57" fmla="*/ 98 h 400"/>
                <a:gd name="T58" fmla="*/ 222 w 497"/>
                <a:gd name="T59" fmla="*/ 98 h 400"/>
                <a:gd name="T60" fmla="*/ 97 w 497"/>
                <a:gd name="T61" fmla="*/ 98 h 400"/>
                <a:gd name="T62" fmla="*/ 97 w 497"/>
                <a:gd name="T63" fmla="*/ 143 h 400"/>
                <a:gd name="T64" fmla="*/ 222 w 497"/>
                <a:gd name="T65" fmla="*/ 143 h 400"/>
                <a:gd name="T66" fmla="*/ 222 w 497"/>
                <a:gd name="T67" fmla="*/ 98 h 400"/>
                <a:gd name="T68" fmla="*/ 389 w 497"/>
                <a:gd name="T69" fmla="*/ 257 h 400"/>
                <a:gd name="T70" fmla="*/ 389 w 497"/>
                <a:gd name="T71" fmla="*/ 257 h 400"/>
                <a:gd name="T72" fmla="*/ 354 w 497"/>
                <a:gd name="T73" fmla="*/ 231 h 400"/>
                <a:gd name="T74" fmla="*/ 381 w 497"/>
                <a:gd name="T75" fmla="*/ 151 h 400"/>
                <a:gd name="T76" fmla="*/ 336 w 497"/>
                <a:gd name="T77" fmla="*/ 98 h 400"/>
                <a:gd name="T78" fmla="*/ 292 w 497"/>
                <a:gd name="T79" fmla="*/ 151 h 400"/>
                <a:gd name="T80" fmla="*/ 319 w 497"/>
                <a:gd name="T81" fmla="*/ 231 h 400"/>
                <a:gd name="T82" fmla="*/ 275 w 497"/>
                <a:gd name="T83" fmla="*/ 257 h 400"/>
                <a:gd name="T84" fmla="*/ 275 w 497"/>
                <a:gd name="T85" fmla="*/ 293 h 400"/>
                <a:gd name="T86" fmla="*/ 398 w 497"/>
                <a:gd name="T87" fmla="*/ 293 h 400"/>
                <a:gd name="T88" fmla="*/ 389 w 497"/>
                <a:gd name="T89" fmla="*/ 2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542614" y="2919353"/>
              <a:ext cx="3779913" cy="1265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marL="285750" indent="-285750"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</a:t>
              </a:r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 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рублей,</a:t>
              </a:r>
            </a:p>
            <a:p>
              <a:pPr marL="285750" indent="-285750"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ru-RU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Внебюджетное софинансирование 30</a:t>
              </a:r>
              <a:r>
                <a:rPr 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от суммы гранта</a:t>
              </a:r>
            </a:p>
            <a:p>
              <a:endPara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Freeform 101"/>
          <p:cNvSpPr>
            <a:spLocks noChangeArrowheads="1"/>
          </p:cNvSpPr>
          <p:nvPr/>
        </p:nvSpPr>
        <p:spPr bwMode="auto">
          <a:xfrm>
            <a:off x="5092254" y="4500332"/>
            <a:ext cx="421023" cy="368828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2" descr="https://www.colourbox.com/preview/12569465-blue-ruble-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2"/>
            <a:ext cx="475033" cy="4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093296"/>
            <a:ext cx="8102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конкурс «Развитие-НТИ» </a:t>
            </a:r>
            <a:r>
              <a:rPr lang="ru-RU" dirty="0">
                <a:solidFill>
                  <a:srgbClr val="002060"/>
                </a:solidFill>
              </a:rPr>
              <a:t>поступило 605 </a:t>
            </a:r>
            <a:r>
              <a:rPr lang="ru-RU" dirty="0" smtClean="0">
                <a:solidFill>
                  <a:srgbClr val="002060"/>
                </a:solidFill>
              </a:rPr>
              <a:t>заявок,  отобрано 128 победителей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92488" cy="432048"/>
          </a:xfrm>
        </p:spPr>
        <p:txBody>
          <a:bodyPr/>
          <a:lstStyle/>
          <a:p>
            <a:r>
              <a:rPr lang="ru-RU" dirty="0" smtClean="0"/>
              <a:t>Типовые ошибки и причины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40242" y="1825079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84368" y="1825079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20688"/>
            <a:ext cx="4211960" cy="2880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отклонения заявок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93416" y="1092759"/>
            <a:ext cx="8671072" cy="233910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Недопуск</a:t>
            </a:r>
            <a:r>
              <a:rPr lang="ru-RU" alt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формальным признакам:</a:t>
            </a:r>
            <a:endParaRPr lang="ru-RU" alt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Заявитель не является малым предприятием по 209-ФЗ (кроме программ «УМНИК» и «Старт»)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Заявитель имеет действующий контракт по другим конкурсам Фонда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обязательных документов в составе 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(выписка из ЕГРЮЛ, отчетность, бизнес-план, подтверждение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софинансирования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др.)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Ведущие сотрудники предприятия участвуют в других проектах, финансируемых Фондом (для программы «Старт»)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93426" y="3466162"/>
            <a:ext cx="8527046" cy="2893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отклонения:</a:t>
            </a:r>
            <a:endParaRPr lang="ru-RU" alt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Существенное </a:t>
            </a:r>
            <a:r>
              <a:rPr lang="ru-RU" altLang="ru-R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недостижение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показателей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</a:t>
            </a: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ранее поддержанным проектам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заявителя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Несоответствие запрашиваемой суммы гранта текущему финансово-экономическому состоянию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заявителя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Невысокие ожидаемые показатели эффективности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проработка заявки (отсутствует </a:t>
            </a: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не раскрыта новизна, не представлен анализ рынка и/или сравнение с аналогами, не проработана стратегия продвижения и платежеспособный спрос и т.д.)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SzTx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полноценной </a:t>
            </a:r>
            <a:r>
              <a:rPr lang="ru-RU" altLang="ru-RU" sz="18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 проекта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88432" cy="432048"/>
          </a:xfrm>
        </p:spPr>
        <p:txBody>
          <a:bodyPr/>
          <a:lstStyle/>
          <a:p>
            <a:r>
              <a:rPr lang="ru-RU" dirty="0" smtClean="0"/>
              <a:t>Найдите себя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48021" y="1876513"/>
            <a:ext cx="111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07613" y="1860409"/>
            <a:ext cx="111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51521" y="4365104"/>
            <a:ext cx="8748002" cy="141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>
              <a:lnSpc>
                <a:spcPct val="150000"/>
              </a:lnSpc>
            </a:pPr>
            <a:r>
              <a:rPr lang="ru-RU" sz="2000" b="1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заявок в 2017 году:</a:t>
            </a:r>
            <a:endParaRPr lang="en-US" sz="2000" b="1" spc="-113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defTabSz="81617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«УМНИК»                      постоянно </a:t>
            </a:r>
            <a:r>
              <a:rPr lang="en-US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en-US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umnik.fasie.ru</a:t>
            </a:r>
            <a:endParaRPr lang="ru-RU" sz="2000" spc="-113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defTabSz="81617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«Старт»                         постоянно                </a:t>
            </a:r>
            <a:r>
              <a:rPr lang="en-US" sz="2000" spc="-11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online.fasie.ru</a:t>
            </a:r>
            <a:endParaRPr lang="ru-RU" sz="2000" spc="-113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97992"/>
              </p:ext>
            </p:extLst>
          </p:nvPr>
        </p:nvGraphicFramePr>
        <p:xfrm>
          <a:off x="251521" y="1266623"/>
          <a:ext cx="8712967" cy="295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720080"/>
                <a:gridCol w="1440160"/>
                <a:gridCol w="1080120"/>
                <a:gridCol w="1080120"/>
                <a:gridCol w="2232248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Бизнес-план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 продаж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НИОКР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727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УМНИК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27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Старт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27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60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Коммерциализация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72" y="2030401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04" y="2491535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44" y="2996952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73" y="3573016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45768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41" y="2996951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41" y="3573015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45768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996952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14" y="2996952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13" y="3573016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40489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544697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43089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kb.com.ru/images/d/8/konsaltin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48" y="3576143"/>
            <a:ext cx="362967" cy="3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7884368" y="1914695"/>
            <a:ext cx="17997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805208" y="1554655"/>
            <a:ext cx="111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84368" y="1556792"/>
            <a:ext cx="111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039544" y="3212974"/>
            <a:ext cx="4104456" cy="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74"/>
            <a:r>
              <a:rPr lang="ru-RU" sz="2200" spc="-113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Контакты:</a:t>
            </a:r>
            <a:r>
              <a:rPr lang="en-US" sz="2200" spc="-113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+ 7 495 231-19-01,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info@fasie.ru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www.fasie.ru</a:t>
            </a:r>
            <a:endParaRPr lang="en-CA" sz="2200" spc="-113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36" y="260648"/>
            <a:ext cx="3888432" cy="432048"/>
          </a:xfrm>
        </p:spPr>
        <p:txBody>
          <a:bodyPr/>
          <a:lstStyle/>
          <a:p>
            <a:r>
              <a:rPr lang="ru-RU" dirty="0" smtClean="0"/>
              <a:t>Цели и задачи Фонда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30228" y="1052736"/>
            <a:ext cx="85902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деятельности Фонда </a:t>
            </a:r>
            <a:r>
              <a:rPr lang="en-US" alt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инновационного бизнеса от самых ранних стадий до организации производства и коммерциализации </a:t>
            </a:r>
            <a:r>
              <a:rPr lang="en-US" alt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наукоемкой продукции</a:t>
            </a: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224891" y="2415659"/>
            <a:ext cx="859557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молодежи в инновационную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стартапов;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коммерциализации разработок или расширению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бизнеса;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развитию высокотехнологичных секторов экономики (диверсификация бизнеса, кооперация малого и крупного бизнеса);</a:t>
            </a:r>
          </a:p>
          <a:p>
            <a:pPr marL="285750" indent="-285750" algn="just" defTabSz="449263" fontAlgn="t">
              <a:spcBef>
                <a:spcPct val="0"/>
              </a:spcBef>
              <a:spcAft>
                <a:spcPts val="600"/>
              </a:spcAft>
              <a:buClr>
                <a:srgbClr val="00AEEF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экспортно-ориентированных компаний.</a:t>
            </a:r>
            <a:endParaRPr lang="ru-RU" alt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230228" y="2029490"/>
            <a:ext cx="574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деятельности Фонда:</a:t>
            </a:r>
            <a:endParaRPr lang="ru-RU" alt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3528" y="4293096"/>
            <a:ext cx="8136904" cy="2520280"/>
            <a:chOff x="-1114268" y="234585"/>
            <a:chExt cx="9607301" cy="4308521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756180" y="234585"/>
              <a:ext cx="6862546" cy="63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816174"/>
              <a:r>
                <a:rPr lang="ru-RU" sz="2200" b="1" spc="-113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ПОКАЗАТЕЛИ ЗА 2</a:t>
              </a:r>
              <a:r>
                <a:rPr lang="en-US" sz="2200" b="1" spc="-113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</a:t>
              </a:r>
              <a:r>
                <a:rPr lang="ru-RU" sz="2200" b="1" spc="-113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ГОДА РАБОТЫ ФОНДА</a:t>
              </a:r>
              <a:endParaRPr lang="en-CA" sz="2200" b="1" spc="-11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4"/>
            <p:cNvSpPr/>
            <p:nvPr/>
          </p:nvSpPr>
          <p:spPr>
            <a:xfrm>
              <a:off x="-1114268" y="3319791"/>
              <a:ext cx="2430400" cy="12233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2980B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РЕГИОНАЛЬНЫХ ПРЕДСТАВИТЕЛЬСТВ</a:t>
              </a:r>
            </a:p>
            <a:p>
              <a:pPr algn="ctr" defTabSz="816174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ectangle 5"/>
            <p:cNvSpPr/>
            <p:nvPr/>
          </p:nvSpPr>
          <p:spPr>
            <a:xfrm>
              <a:off x="1387628" y="3326490"/>
              <a:ext cx="1834142" cy="85500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1DB6B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СТАРТАПОВ СОЗДАНО</a:t>
              </a:r>
              <a:endParaRPr lang="en-US" sz="1400" dirty="0" smtClean="0">
                <a:solidFill>
                  <a:srgbClr val="1DB6B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6"/>
            <p:cNvSpPr/>
            <p:nvPr/>
          </p:nvSpPr>
          <p:spPr>
            <a:xfrm>
              <a:off x="3476831" y="3326490"/>
              <a:ext cx="1834142" cy="85500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F39C1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ПОДДЕРЖАНО ПРОЕКТОВ</a:t>
              </a:r>
              <a:endParaRPr lang="en-US" sz="1400" dirty="0" smtClean="0">
                <a:solidFill>
                  <a:srgbClr val="F39C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7"/>
            <p:cNvSpPr/>
            <p:nvPr/>
          </p:nvSpPr>
          <p:spPr>
            <a:xfrm>
              <a:off x="5262259" y="3188999"/>
              <a:ext cx="3230774" cy="85500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816174"/>
              <a:r>
                <a:rPr lang="ru-RU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</a:t>
              </a:r>
              <a:r>
                <a:rPr lang="ru-RU" sz="1400" dirty="0" smtClean="0">
                  <a:solidFill>
                    <a:srgbClr val="C0392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ru-RU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РУБЛЕЙ</a:t>
              </a:r>
            </a:p>
            <a:p>
              <a:pPr algn="ctr" defTabSz="816174"/>
              <a:r>
                <a:rPr lang="ru-RU" sz="1400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ЕЖЕГОДНЫЙ БЮДЖЕТ ФОНДА</a:t>
              </a:r>
              <a:endPara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1"/>
            <p:cNvGrpSpPr/>
            <p:nvPr/>
          </p:nvGrpSpPr>
          <p:grpSpPr>
            <a:xfrm>
              <a:off x="-827302" y="947145"/>
              <a:ext cx="1985472" cy="2486771"/>
              <a:chOff x="-1103069" y="1262860"/>
              <a:chExt cx="2647296" cy="3315694"/>
            </a:xfrm>
          </p:grpSpPr>
          <p:graphicFrame>
            <p:nvGraphicFramePr>
              <p:cNvPr id="44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2033136731"/>
                  </p:ext>
                </p:extLst>
              </p:nvPr>
            </p:nvGraphicFramePr>
            <p:xfrm>
              <a:off x="-1103069" y="1262860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5" name="Rectangle 9"/>
              <p:cNvSpPr/>
              <p:nvPr/>
            </p:nvSpPr>
            <p:spPr>
              <a:xfrm>
                <a:off x="-520705" y="3421011"/>
                <a:ext cx="1454081" cy="115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</a:t>
                </a:r>
                <a:r>
                  <a:rPr lang="en-US" sz="2700" dirty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700" dirty="0" smtClean="0">
                    <a:solidFill>
                      <a:srgbClr val="2980B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70</a:t>
                </a:r>
                <a:endParaRPr lang="en-US" sz="2700" dirty="0">
                  <a:solidFill>
                    <a:srgbClr val="2980B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5" name="Group 12"/>
            <p:cNvGrpSpPr/>
            <p:nvPr/>
          </p:nvGrpSpPr>
          <p:grpSpPr>
            <a:xfrm>
              <a:off x="1328006" y="939483"/>
              <a:ext cx="1985473" cy="2494433"/>
              <a:chOff x="1669789" y="1163591"/>
              <a:chExt cx="2647296" cy="3325909"/>
            </a:xfrm>
          </p:grpSpPr>
          <p:graphicFrame>
            <p:nvGraphicFramePr>
              <p:cNvPr id="42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4050471841"/>
                  </p:ext>
                </p:extLst>
              </p:nvPr>
            </p:nvGraphicFramePr>
            <p:xfrm>
              <a:off x="1669789" y="1163591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3" name="Rectangle 11"/>
              <p:cNvSpPr/>
              <p:nvPr/>
            </p:nvSpPr>
            <p:spPr>
              <a:xfrm>
                <a:off x="1966669" y="3331957"/>
                <a:ext cx="1878040" cy="115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smtClean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&gt;60</a:t>
                </a:r>
                <a:r>
                  <a:rPr lang="ru-RU" sz="2700" smtClean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00</a:t>
                </a:r>
                <a:endParaRPr lang="en-US" sz="2700" dirty="0"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6" name="Group 15"/>
            <p:cNvGrpSpPr/>
            <p:nvPr/>
          </p:nvGrpSpPr>
          <p:grpSpPr>
            <a:xfrm>
              <a:off x="3440811" y="939483"/>
              <a:ext cx="2021492" cy="2494435"/>
              <a:chOff x="-775767" y="1285212"/>
              <a:chExt cx="2695322" cy="3325910"/>
            </a:xfrm>
          </p:grpSpPr>
          <p:graphicFrame>
            <p:nvGraphicFramePr>
              <p:cNvPr id="40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2178457311"/>
                  </p:ext>
                </p:extLst>
              </p:nvPr>
            </p:nvGraphicFramePr>
            <p:xfrm>
              <a:off x="-727741" y="1285212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1" name="Rectangle 14"/>
              <p:cNvSpPr/>
              <p:nvPr/>
            </p:nvSpPr>
            <p:spPr>
              <a:xfrm>
                <a:off x="-775767" y="3453580"/>
                <a:ext cx="2347425" cy="1157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smtClean="0">
                    <a:solidFill>
                      <a:srgbClr val="F39C1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&gt;30 </a:t>
                </a:r>
                <a:r>
                  <a:rPr lang="ru-RU" sz="2700" smtClean="0">
                    <a:solidFill>
                      <a:srgbClr val="F39C1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000</a:t>
                </a:r>
                <a:endParaRPr lang="en-US" sz="2700" dirty="0">
                  <a:solidFill>
                    <a:srgbClr val="F39C1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7" name="Group 18"/>
            <p:cNvGrpSpPr/>
            <p:nvPr/>
          </p:nvGrpSpPr>
          <p:grpSpPr>
            <a:xfrm>
              <a:off x="5517319" y="939484"/>
              <a:ext cx="1985472" cy="2494433"/>
              <a:chOff x="-765980" y="1285214"/>
              <a:chExt cx="2647296" cy="3325909"/>
            </a:xfrm>
          </p:grpSpPr>
          <p:graphicFrame>
            <p:nvGraphicFramePr>
              <p:cNvPr id="38" name="Chart 16"/>
              <p:cNvGraphicFramePr/>
              <p:nvPr>
                <p:extLst>
                  <p:ext uri="{D42A27DB-BD31-4B8C-83A1-F6EECF244321}">
                    <p14:modId xmlns:p14="http://schemas.microsoft.com/office/powerpoint/2010/main" val="3463295599"/>
                  </p:ext>
                </p:extLst>
              </p:nvPr>
            </p:nvGraphicFramePr>
            <p:xfrm>
              <a:off x="-765980" y="1285214"/>
              <a:ext cx="2647296" cy="23861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9" name="Rectangle 17"/>
              <p:cNvSpPr/>
              <p:nvPr/>
            </p:nvSpPr>
            <p:spPr>
              <a:xfrm>
                <a:off x="-114672" y="3453580"/>
                <a:ext cx="1441161" cy="115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C0392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</a:t>
                </a:r>
                <a:r>
                  <a:rPr lang="ru-RU" sz="2700" dirty="0" smtClean="0">
                    <a:solidFill>
                      <a:srgbClr val="C0392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4,0</a:t>
                </a:r>
                <a:endParaRPr lang="en-US" sz="2700" dirty="0">
                  <a:solidFill>
                    <a:srgbClr val="C0392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60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программы Фонда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8582" y="4393748"/>
            <a:ext cx="893115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УМНИК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56863" y="1096093"/>
            <a:ext cx="7829989" cy="5237174"/>
            <a:chOff x="414419" y="1091280"/>
            <a:chExt cx="7829989" cy="5237174"/>
          </a:xfrm>
        </p:grpSpPr>
        <p:cxnSp>
          <p:nvCxnSpPr>
            <p:cNvPr id="44" name="Elbow Connector 16"/>
            <p:cNvCxnSpPr/>
            <p:nvPr/>
          </p:nvCxnSpPr>
          <p:spPr>
            <a:xfrm rot="16200000" flipV="1">
              <a:off x="3653513" y="3836357"/>
              <a:ext cx="904179" cy="3633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16"/>
            <p:cNvCxnSpPr/>
            <p:nvPr/>
          </p:nvCxnSpPr>
          <p:spPr>
            <a:xfrm rot="16200000" flipV="1">
              <a:off x="1898205" y="4427613"/>
              <a:ext cx="1061230" cy="541944"/>
            </a:xfrm>
            <a:prstGeom prst="bentConnector3">
              <a:avLst>
                <a:gd name="adj1" fmla="val -2099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1"/>
            <p:cNvGrpSpPr/>
            <p:nvPr/>
          </p:nvGrpSpPr>
          <p:grpSpPr>
            <a:xfrm>
              <a:off x="956355" y="5541573"/>
              <a:ext cx="2063556" cy="786881"/>
              <a:chOff x="1275140" y="5541569"/>
              <a:chExt cx="2751408" cy="786881"/>
            </a:xfrm>
            <a:solidFill>
              <a:srgbClr val="9900CC">
                <a:alpha val="85098"/>
              </a:srgbClr>
            </a:solidFill>
          </p:grpSpPr>
          <p:sp>
            <p:nvSpPr>
              <p:cNvPr id="8" name="Flowchart: Manual Operation 11"/>
              <p:cNvSpPr/>
              <p:nvPr/>
            </p:nvSpPr>
            <p:spPr>
              <a:xfrm flipV="1">
                <a:off x="1275140" y="5541569"/>
                <a:ext cx="2751408" cy="3075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9" name="Rectangle 10"/>
              <p:cNvSpPr/>
              <p:nvPr/>
            </p:nvSpPr>
            <p:spPr>
              <a:xfrm>
                <a:off x="1275140" y="5844405"/>
                <a:ext cx="2751408" cy="484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5</a:t>
                </a:r>
                <a:r>
                  <a:rPr lang="ru-RU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00 000 руб.</a:t>
                </a:r>
                <a:endParaRPr lang="en-US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10" name="Group 17"/>
            <p:cNvGrpSpPr/>
            <p:nvPr/>
          </p:nvGrpSpPr>
          <p:grpSpPr>
            <a:xfrm>
              <a:off x="1048875" y="3933056"/>
              <a:ext cx="570797" cy="1965040"/>
              <a:chOff x="1463676" y="1444626"/>
              <a:chExt cx="890588" cy="28098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1463676" y="1444626"/>
                <a:ext cx="890588" cy="2809875"/>
              </a:xfrm>
              <a:custGeom>
                <a:avLst/>
                <a:gdLst>
                  <a:gd name="T0" fmla="*/ 159 w 237"/>
                  <a:gd name="T1" fmla="*/ 25 h 747"/>
                  <a:gd name="T2" fmla="*/ 155 w 237"/>
                  <a:gd name="T3" fmla="*/ 80 h 747"/>
                  <a:gd name="T4" fmla="*/ 141 w 237"/>
                  <a:gd name="T5" fmla="*/ 110 h 747"/>
                  <a:gd name="T6" fmla="*/ 165 w 237"/>
                  <a:gd name="T7" fmla="*/ 128 h 747"/>
                  <a:gd name="T8" fmla="*/ 211 w 237"/>
                  <a:gd name="T9" fmla="*/ 188 h 747"/>
                  <a:gd name="T10" fmla="*/ 228 w 237"/>
                  <a:gd name="T11" fmla="*/ 248 h 747"/>
                  <a:gd name="T12" fmla="*/ 193 w 237"/>
                  <a:gd name="T13" fmla="*/ 261 h 747"/>
                  <a:gd name="T14" fmla="*/ 193 w 237"/>
                  <a:gd name="T15" fmla="*/ 312 h 747"/>
                  <a:gd name="T16" fmla="*/ 198 w 237"/>
                  <a:gd name="T17" fmla="*/ 396 h 747"/>
                  <a:gd name="T18" fmla="*/ 187 w 237"/>
                  <a:gd name="T19" fmla="*/ 465 h 747"/>
                  <a:gd name="T20" fmla="*/ 161 w 237"/>
                  <a:gd name="T21" fmla="*/ 638 h 747"/>
                  <a:gd name="T22" fmla="*/ 178 w 237"/>
                  <a:gd name="T23" fmla="*/ 680 h 747"/>
                  <a:gd name="T24" fmla="*/ 197 w 237"/>
                  <a:gd name="T25" fmla="*/ 699 h 747"/>
                  <a:gd name="T26" fmla="*/ 178 w 237"/>
                  <a:gd name="T27" fmla="*/ 713 h 747"/>
                  <a:gd name="T28" fmla="*/ 147 w 237"/>
                  <a:gd name="T29" fmla="*/ 707 h 747"/>
                  <a:gd name="T30" fmla="*/ 110 w 237"/>
                  <a:gd name="T31" fmla="*/ 700 h 747"/>
                  <a:gd name="T32" fmla="*/ 112 w 237"/>
                  <a:gd name="T33" fmla="*/ 660 h 747"/>
                  <a:gd name="T34" fmla="*/ 109 w 237"/>
                  <a:gd name="T35" fmla="*/ 517 h 747"/>
                  <a:gd name="T36" fmla="*/ 51 w 237"/>
                  <a:gd name="T37" fmla="*/ 706 h 747"/>
                  <a:gd name="T38" fmla="*/ 61 w 237"/>
                  <a:gd name="T39" fmla="*/ 733 h 747"/>
                  <a:gd name="T40" fmla="*/ 17 w 237"/>
                  <a:gd name="T41" fmla="*/ 736 h 747"/>
                  <a:gd name="T42" fmla="*/ 2 w 237"/>
                  <a:gd name="T43" fmla="*/ 710 h 747"/>
                  <a:gd name="T44" fmla="*/ 4 w 237"/>
                  <a:gd name="T45" fmla="*/ 679 h 747"/>
                  <a:gd name="T46" fmla="*/ 49 w 237"/>
                  <a:gd name="T47" fmla="*/ 393 h 747"/>
                  <a:gd name="T48" fmla="*/ 48 w 237"/>
                  <a:gd name="T49" fmla="*/ 340 h 747"/>
                  <a:gd name="T50" fmla="*/ 55 w 237"/>
                  <a:gd name="T51" fmla="*/ 282 h 747"/>
                  <a:gd name="T52" fmla="*/ 39 w 237"/>
                  <a:gd name="T53" fmla="*/ 196 h 747"/>
                  <a:gd name="T54" fmla="*/ 62 w 237"/>
                  <a:gd name="T55" fmla="*/ 123 h 747"/>
                  <a:gd name="T56" fmla="*/ 93 w 237"/>
                  <a:gd name="T57" fmla="*/ 95 h 747"/>
                  <a:gd name="T58" fmla="*/ 95 w 237"/>
                  <a:gd name="T59" fmla="*/ 84 h 747"/>
                  <a:gd name="T60" fmla="*/ 88 w 237"/>
                  <a:gd name="T61" fmla="*/ 61 h 747"/>
                  <a:gd name="T62" fmla="*/ 99 w 237"/>
                  <a:gd name="T63" fmla="*/ 15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7" h="747">
                    <a:moveTo>
                      <a:pt x="143" y="9"/>
                    </a:moveTo>
                    <a:cubicBezTo>
                      <a:pt x="148" y="9"/>
                      <a:pt x="155" y="13"/>
                      <a:pt x="159" y="25"/>
                    </a:cubicBezTo>
                    <a:cubicBezTo>
                      <a:pt x="164" y="37"/>
                      <a:pt x="164" y="46"/>
                      <a:pt x="160" y="56"/>
                    </a:cubicBezTo>
                    <a:cubicBezTo>
                      <a:pt x="156" y="65"/>
                      <a:pt x="156" y="72"/>
                      <a:pt x="155" y="80"/>
                    </a:cubicBezTo>
                    <a:cubicBezTo>
                      <a:pt x="153" y="88"/>
                      <a:pt x="147" y="102"/>
                      <a:pt x="143" y="103"/>
                    </a:cubicBezTo>
                    <a:cubicBezTo>
                      <a:pt x="139" y="103"/>
                      <a:pt x="141" y="106"/>
                      <a:pt x="141" y="110"/>
                    </a:cubicBezTo>
                    <a:cubicBezTo>
                      <a:pt x="141" y="114"/>
                      <a:pt x="143" y="119"/>
                      <a:pt x="143" y="119"/>
                    </a:cubicBezTo>
                    <a:cubicBezTo>
                      <a:pt x="143" y="119"/>
                      <a:pt x="154" y="125"/>
                      <a:pt x="165" y="128"/>
                    </a:cubicBezTo>
                    <a:cubicBezTo>
                      <a:pt x="176" y="130"/>
                      <a:pt x="192" y="143"/>
                      <a:pt x="194" y="158"/>
                    </a:cubicBezTo>
                    <a:cubicBezTo>
                      <a:pt x="195" y="173"/>
                      <a:pt x="202" y="180"/>
                      <a:pt x="211" y="188"/>
                    </a:cubicBezTo>
                    <a:cubicBezTo>
                      <a:pt x="220" y="196"/>
                      <a:pt x="229" y="196"/>
                      <a:pt x="232" y="210"/>
                    </a:cubicBezTo>
                    <a:cubicBezTo>
                      <a:pt x="235" y="224"/>
                      <a:pt x="237" y="244"/>
                      <a:pt x="228" y="248"/>
                    </a:cubicBezTo>
                    <a:cubicBezTo>
                      <a:pt x="219" y="252"/>
                      <a:pt x="197" y="250"/>
                      <a:pt x="197" y="250"/>
                    </a:cubicBezTo>
                    <a:cubicBezTo>
                      <a:pt x="197" y="250"/>
                      <a:pt x="196" y="258"/>
                      <a:pt x="193" y="261"/>
                    </a:cubicBezTo>
                    <a:cubicBezTo>
                      <a:pt x="189" y="265"/>
                      <a:pt x="184" y="267"/>
                      <a:pt x="184" y="267"/>
                    </a:cubicBezTo>
                    <a:cubicBezTo>
                      <a:pt x="184" y="267"/>
                      <a:pt x="191" y="294"/>
                      <a:pt x="193" y="312"/>
                    </a:cubicBezTo>
                    <a:cubicBezTo>
                      <a:pt x="195" y="330"/>
                      <a:pt x="197" y="367"/>
                      <a:pt x="199" y="376"/>
                    </a:cubicBezTo>
                    <a:cubicBezTo>
                      <a:pt x="201" y="385"/>
                      <a:pt x="202" y="393"/>
                      <a:pt x="198" y="396"/>
                    </a:cubicBezTo>
                    <a:cubicBezTo>
                      <a:pt x="195" y="399"/>
                      <a:pt x="192" y="399"/>
                      <a:pt x="192" y="399"/>
                    </a:cubicBezTo>
                    <a:cubicBezTo>
                      <a:pt x="192" y="399"/>
                      <a:pt x="190" y="440"/>
                      <a:pt x="187" y="465"/>
                    </a:cubicBezTo>
                    <a:cubicBezTo>
                      <a:pt x="183" y="490"/>
                      <a:pt x="177" y="518"/>
                      <a:pt x="172" y="547"/>
                    </a:cubicBezTo>
                    <a:cubicBezTo>
                      <a:pt x="167" y="576"/>
                      <a:pt x="163" y="623"/>
                      <a:pt x="161" y="638"/>
                    </a:cubicBezTo>
                    <a:cubicBezTo>
                      <a:pt x="160" y="652"/>
                      <a:pt x="159" y="654"/>
                      <a:pt x="161" y="660"/>
                    </a:cubicBezTo>
                    <a:cubicBezTo>
                      <a:pt x="164" y="666"/>
                      <a:pt x="181" y="679"/>
                      <a:pt x="178" y="680"/>
                    </a:cubicBezTo>
                    <a:cubicBezTo>
                      <a:pt x="175" y="682"/>
                      <a:pt x="175" y="682"/>
                      <a:pt x="175" y="682"/>
                    </a:cubicBezTo>
                    <a:cubicBezTo>
                      <a:pt x="175" y="682"/>
                      <a:pt x="187" y="699"/>
                      <a:pt x="197" y="699"/>
                    </a:cubicBezTo>
                    <a:cubicBezTo>
                      <a:pt x="207" y="699"/>
                      <a:pt x="220" y="702"/>
                      <a:pt x="220" y="710"/>
                    </a:cubicBezTo>
                    <a:cubicBezTo>
                      <a:pt x="220" y="717"/>
                      <a:pt x="189" y="713"/>
                      <a:pt x="178" y="713"/>
                    </a:cubicBezTo>
                    <a:cubicBezTo>
                      <a:pt x="168" y="713"/>
                      <a:pt x="157" y="707"/>
                      <a:pt x="152" y="705"/>
                    </a:cubicBezTo>
                    <a:cubicBezTo>
                      <a:pt x="146" y="702"/>
                      <a:pt x="147" y="707"/>
                      <a:pt x="147" y="707"/>
                    </a:cubicBezTo>
                    <a:cubicBezTo>
                      <a:pt x="147" y="707"/>
                      <a:pt x="133" y="708"/>
                      <a:pt x="124" y="706"/>
                    </a:cubicBezTo>
                    <a:cubicBezTo>
                      <a:pt x="114" y="705"/>
                      <a:pt x="110" y="705"/>
                      <a:pt x="110" y="700"/>
                    </a:cubicBezTo>
                    <a:cubicBezTo>
                      <a:pt x="110" y="694"/>
                      <a:pt x="110" y="692"/>
                      <a:pt x="110" y="692"/>
                    </a:cubicBezTo>
                    <a:cubicBezTo>
                      <a:pt x="110" y="692"/>
                      <a:pt x="110" y="677"/>
                      <a:pt x="112" y="660"/>
                    </a:cubicBezTo>
                    <a:cubicBezTo>
                      <a:pt x="115" y="643"/>
                      <a:pt x="113" y="577"/>
                      <a:pt x="112" y="557"/>
                    </a:cubicBezTo>
                    <a:cubicBezTo>
                      <a:pt x="111" y="537"/>
                      <a:pt x="109" y="517"/>
                      <a:pt x="109" y="517"/>
                    </a:cubicBezTo>
                    <a:cubicBezTo>
                      <a:pt x="109" y="517"/>
                      <a:pt x="89" y="586"/>
                      <a:pt x="78" y="625"/>
                    </a:cubicBezTo>
                    <a:cubicBezTo>
                      <a:pt x="67" y="663"/>
                      <a:pt x="54" y="704"/>
                      <a:pt x="51" y="706"/>
                    </a:cubicBezTo>
                    <a:cubicBezTo>
                      <a:pt x="48" y="708"/>
                      <a:pt x="49" y="710"/>
                      <a:pt x="49" y="710"/>
                    </a:cubicBezTo>
                    <a:cubicBezTo>
                      <a:pt x="49" y="710"/>
                      <a:pt x="61" y="723"/>
                      <a:pt x="61" y="733"/>
                    </a:cubicBezTo>
                    <a:cubicBezTo>
                      <a:pt x="62" y="742"/>
                      <a:pt x="64" y="745"/>
                      <a:pt x="55" y="746"/>
                    </a:cubicBezTo>
                    <a:cubicBezTo>
                      <a:pt x="46" y="747"/>
                      <a:pt x="24" y="742"/>
                      <a:pt x="17" y="736"/>
                    </a:cubicBezTo>
                    <a:cubicBezTo>
                      <a:pt x="10" y="731"/>
                      <a:pt x="9" y="725"/>
                      <a:pt x="5" y="723"/>
                    </a:cubicBezTo>
                    <a:cubicBezTo>
                      <a:pt x="2" y="720"/>
                      <a:pt x="0" y="716"/>
                      <a:pt x="2" y="710"/>
                    </a:cubicBezTo>
                    <a:cubicBezTo>
                      <a:pt x="3" y="704"/>
                      <a:pt x="3" y="702"/>
                      <a:pt x="3" y="702"/>
                    </a:cubicBezTo>
                    <a:cubicBezTo>
                      <a:pt x="3" y="702"/>
                      <a:pt x="0" y="700"/>
                      <a:pt x="4" y="679"/>
                    </a:cubicBezTo>
                    <a:cubicBezTo>
                      <a:pt x="8" y="658"/>
                      <a:pt x="24" y="544"/>
                      <a:pt x="35" y="493"/>
                    </a:cubicBezTo>
                    <a:cubicBezTo>
                      <a:pt x="46" y="442"/>
                      <a:pt x="49" y="400"/>
                      <a:pt x="49" y="393"/>
                    </a:cubicBezTo>
                    <a:cubicBezTo>
                      <a:pt x="49" y="387"/>
                      <a:pt x="47" y="387"/>
                      <a:pt x="43" y="385"/>
                    </a:cubicBezTo>
                    <a:cubicBezTo>
                      <a:pt x="39" y="382"/>
                      <a:pt x="47" y="355"/>
                      <a:pt x="48" y="340"/>
                    </a:cubicBezTo>
                    <a:cubicBezTo>
                      <a:pt x="50" y="326"/>
                      <a:pt x="51" y="316"/>
                      <a:pt x="50" y="306"/>
                    </a:cubicBezTo>
                    <a:cubicBezTo>
                      <a:pt x="50" y="296"/>
                      <a:pt x="54" y="290"/>
                      <a:pt x="55" y="282"/>
                    </a:cubicBezTo>
                    <a:cubicBezTo>
                      <a:pt x="56" y="275"/>
                      <a:pt x="59" y="255"/>
                      <a:pt x="53" y="238"/>
                    </a:cubicBezTo>
                    <a:cubicBezTo>
                      <a:pt x="47" y="221"/>
                      <a:pt x="41" y="200"/>
                      <a:pt x="39" y="196"/>
                    </a:cubicBezTo>
                    <a:cubicBezTo>
                      <a:pt x="36" y="193"/>
                      <a:pt x="39" y="180"/>
                      <a:pt x="40" y="164"/>
                    </a:cubicBezTo>
                    <a:cubicBezTo>
                      <a:pt x="42" y="148"/>
                      <a:pt x="46" y="131"/>
                      <a:pt x="62" y="123"/>
                    </a:cubicBezTo>
                    <a:cubicBezTo>
                      <a:pt x="78" y="114"/>
                      <a:pt x="85" y="112"/>
                      <a:pt x="89" y="105"/>
                    </a:cubicBezTo>
                    <a:cubicBezTo>
                      <a:pt x="93" y="98"/>
                      <a:pt x="91" y="97"/>
                      <a:pt x="93" y="95"/>
                    </a:cubicBezTo>
                    <a:cubicBezTo>
                      <a:pt x="95" y="94"/>
                      <a:pt x="96" y="93"/>
                      <a:pt x="96" y="93"/>
                    </a:cubicBezTo>
                    <a:cubicBezTo>
                      <a:pt x="96" y="93"/>
                      <a:pt x="96" y="87"/>
                      <a:pt x="95" y="84"/>
                    </a:cubicBezTo>
                    <a:cubicBezTo>
                      <a:pt x="95" y="81"/>
                      <a:pt x="92" y="81"/>
                      <a:pt x="91" y="78"/>
                    </a:cubicBezTo>
                    <a:cubicBezTo>
                      <a:pt x="89" y="75"/>
                      <a:pt x="87" y="66"/>
                      <a:pt x="88" y="61"/>
                    </a:cubicBezTo>
                    <a:cubicBezTo>
                      <a:pt x="88" y="55"/>
                      <a:pt x="89" y="54"/>
                      <a:pt x="89" y="54"/>
                    </a:cubicBezTo>
                    <a:cubicBezTo>
                      <a:pt x="89" y="54"/>
                      <a:pt x="87" y="24"/>
                      <a:pt x="99" y="15"/>
                    </a:cubicBezTo>
                    <a:cubicBezTo>
                      <a:pt x="111" y="7"/>
                      <a:pt x="131" y="0"/>
                      <a:pt x="1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" name="Freeform 22"/>
              <p:cNvSpPr>
                <a:spLocks/>
              </p:cNvSpPr>
              <p:nvPr/>
            </p:nvSpPr>
            <p:spPr bwMode="auto">
              <a:xfrm>
                <a:off x="1809751" y="1798638"/>
                <a:ext cx="201613" cy="173037"/>
              </a:xfrm>
              <a:custGeom>
                <a:avLst/>
                <a:gdLst>
                  <a:gd name="T0" fmla="*/ 49 w 54"/>
                  <a:gd name="T1" fmla="*/ 18 h 46"/>
                  <a:gd name="T2" fmla="*/ 51 w 54"/>
                  <a:gd name="T3" fmla="*/ 25 h 46"/>
                  <a:gd name="T4" fmla="*/ 52 w 54"/>
                  <a:gd name="T5" fmla="*/ 25 h 46"/>
                  <a:gd name="T6" fmla="*/ 54 w 54"/>
                  <a:gd name="T7" fmla="*/ 46 h 46"/>
                  <a:gd name="T8" fmla="*/ 52 w 54"/>
                  <a:gd name="T9" fmla="*/ 44 h 46"/>
                  <a:gd name="T10" fmla="*/ 44 w 54"/>
                  <a:gd name="T11" fmla="*/ 33 h 46"/>
                  <a:gd name="T12" fmla="*/ 39 w 54"/>
                  <a:gd name="T13" fmla="*/ 44 h 46"/>
                  <a:gd name="T14" fmla="*/ 0 w 54"/>
                  <a:gd name="T15" fmla="*/ 2 h 46"/>
                  <a:gd name="T16" fmla="*/ 1 w 54"/>
                  <a:gd name="T17" fmla="*/ 1 h 46"/>
                  <a:gd name="T18" fmla="*/ 4 w 54"/>
                  <a:gd name="T19" fmla="*/ 0 h 46"/>
                  <a:gd name="T20" fmla="*/ 19 w 54"/>
                  <a:gd name="T21" fmla="*/ 17 h 46"/>
                  <a:gd name="T22" fmla="*/ 44 w 54"/>
                  <a:gd name="T23" fmla="*/ 31 h 46"/>
                  <a:gd name="T24" fmla="*/ 49 w 54"/>
                  <a:gd name="T2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6">
                    <a:moveTo>
                      <a:pt x="49" y="18"/>
                    </a:moveTo>
                    <a:cubicBezTo>
                      <a:pt x="49" y="21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2" y="25"/>
                    </a:cubicBezTo>
                    <a:cubicBezTo>
                      <a:pt x="51" y="30"/>
                      <a:pt x="53" y="39"/>
                      <a:pt x="54" y="46"/>
                    </a:cubicBezTo>
                    <a:cubicBezTo>
                      <a:pt x="53" y="46"/>
                      <a:pt x="52" y="45"/>
                      <a:pt x="52" y="44"/>
                    </a:cubicBezTo>
                    <a:cubicBezTo>
                      <a:pt x="48" y="36"/>
                      <a:pt x="47" y="32"/>
                      <a:pt x="44" y="33"/>
                    </a:cubicBezTo>
                    <a:cubicBezTo>
                      <a:pt x="42" y="34"/>
                      <a:pt x="41" y="40"/>
                      <a:pt x="39" y="44"/>
                    </a:cubicBezTo>
                    <a:cubicBezTo>
                      <a:pt x="30" y="33"/>
                      <a:pt x="9" y="10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6" y="4"/>
                      <a:pt x="12" y="13"/>
                      <a:pt x="19" y="17"/>
                    </a:cubicBezTo>
                    <a:cubicBezTo>
                      <a:pt x="26" y="21"/>
                      <a:pt x="44" y="31"/>
                      <a:pt x="44" y="31"/>
                    </a:cubicBezTo>
                    <a:cubicBezTo>
                      <a:pt x="44" y="31"/>
                      <a:pt x="47" y="23"/>
                      <a:pt x="4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" name="Freeform 23"/>
              <p:cNvSpPr>
                <a:spLocks/>
              </p:cNvSpPr>
              <p:nvPr/>
            </p:nvSpPr>
            <p:spPr bwMode="auto">
              <a:xfrm>
                <a:off x="2041526" y="2189163"/>
                <a:ext cx="101600" cy="146050"/>
              </a:xfrm>
              <a:custGeom>
                <a:avLst/>
                <a:gdLst>
                  <a:gd name="T0" fmla="*/ 5 w 27"/>
                  <a:gd name="T1" fmla="*/ 30 h 39"/>
                  <a:gd name="T2" fmla="*/ 15 w 27"/>
                  <a:gd name="T3" fmla="*/ 19 h 39"/>
                  <a:gd name="T4" fmla="*/ 4 w 27"/>
                  <a:gd name="T5" fmla="*/ 6 h 39"/>
                  <a:gd name="T6" fmla="*/ 13 w 27"/>
                  <a:gd name="T7" fmla="*/ 6 h 39"/>
                  <a:gd name="T8" fmla="*/ 27 w 27"/>
                  <a:gd name="T9" fmla="*/ 39 h 39"/>
                  <a:gd name="T10" fmla="*/ 5 w 27"/>
                  <a:gd name="T11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9">
                    <a:moveTo>
                      <a:pt x="5" y="30"/>
                    </a:moveTo>
                    <a:cubicBezTo>
                      <a:pt x="5" y="30"/>
                      <a:pt x="15" y="27"/>
                      <a:pt x="15" y="19"/>
                    </a:cubicBezTo>
                    <a:cubicBezTo>
                      <a:pt x="15" y="11"/>
                      <a:pt x="7" y="6"/>
                      <a:pt x="4" y="6"/>
                    </a:cubicBezTo>
                    <a:cubicBezTo>
                      <a:pt x="0" y="5"/>
                      <a:pt x="6" y="0"/>
                      <a:pt x="13" y="6"/>
                    </a:cubicBezTo>
                    <a:cubicBezTo>
                      <a:pt x="21" y="12"/>
                      <a:pt x="27" y="39"/>
                      <a:pt x="27" y="39"/>
                    </a:cubicBezTo>
                    <a:cubicBezTo>
                      <a:pt x="27" y="39"/>
                      <a:pt x="11" y="33"/>
                      <a:pt x="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" name="Freeform 24"/>
              <p:cNvSpPr>
                <a:spLocks/>
              </p:cNvSpPr>
              <p:nvPr/>
            </p:nvSpPr>
            <p:spPr bwMode="auto">
              <a:xfrm>
                <a:off x="2135188" y="2351088"/>
                <a:ext cx="23813" cy="109537"/>
              </a:xfrm>
              <a:custGeom>
                <a:avLst/>
                <a:gdLst>
                  <a:gd name="T0" fmla="*/ 2 w 6"/>
                  <a:gd name="T1" fmla="*/ 0 h 29"/>
                  <a:gd name="T2" fmla="*/ 6 w 6"/>
                  <a:gd name="T3" fmla="*/ 25 h 29"/>
                  <a:gd name="T4" fmla="*/ 0 w 6"/>
                  <a:gd name="T5" fmla="*/ 29 h 29"/>
                  <a:gd name="T6" fmla="*/ 2 w 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9">
                    <a:moveTo>
                      <a:pt x="2" y="0"/>
                    </a:moveTo>
                    <a:cubicBezTo>
                      <a:pt x="6" y="25"/>
                      <a:pt x="6" y="25"/>
                      <a:pt x="6" y="2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1" y="8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026366" y="1091280"/>
              <a:ext cx="1836345" cy="46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algn="r" defTabSz="816174">
                <a:lnSpc>
                  <a:spcPct val="200000"/>
                </a:lnSpc>
              </a:pPr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Кооперация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2" name="Elbow Connector 16"/>
            <p:cNvCxnSpPr>
              <a:stCxn id="9" idx="1"/>
            </p:cNvCxnSpPr>
            <p:nvPr/>
          </p:nvCxnSpPr>
          <p:spPr>
            <a:xfrm rot="10800000">
              <a:off x="414419" y="4782710"/>
              <a:ext cx="541937" cy="1303722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30"/>
            <p:cNvCxnSpPr>
              <a:endCxn id="21" idx="2"/>
            </p:cNvCxnSpPr>
            <p:nvPr/>
          </p:nvCxnSpPr>
          <p:spPr>
            <a:xfrm rot="16200000" flipV="1">
              <a:off x="6522461" y="1978870"/>
              <a:ext cx="1471874" cy="6277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32"/>
            <p:cNvGrpSpPr/>
            <p:nvPr/>
          </p:nvGrpSpPr>
          <p:grpSpPr>
            <a:xfrm>
              <a:off x="1988133" y="5052788"/>
              <a:ext cx="2063556" cy="786881"/>
              <a:chOff x="2650844" y="5052784"/>
              <a:chExt cx="2751408" cy="786881"/>
            </a:xfrm>
            <a:solidFill>
              <a:srgbClr val="FF0000">
                <a:alpha val="83922"/>
              </a:srgbClr>
            </a:solidFill>
          </p:grpSpPr>
          <p:sp>
            <p:nvSpPr>
              <p:cNvPr id="25" name="Flowchart: Manual Operation 9"/>
              <p:cNvSpPr/>
              <p:nvPr/>
            </p:nvSpPr>
            <p:spPr>
              <a:xfrm flipV="1">
                <a:off x="2650844" y="5052784"/>
                <a:ext cx="2751408" cy="3075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26" name="Rectangle 8"/>
              <p:cNvSpPr/>
              <p:nvPr/>
            </p:nvSpPr>
            <p:spPr>
              <a:xfrm>
                <a:off x="2650844" y="5355620"/>
                <a:ext cx="2751408" cy="484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2 000 000 руб.</a:t>
                </a:r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27" name="Group 33"/>
            <p:cNvGrpSpPr/>
            <p:nvPr/>
          </p:nvGrpSpPr>
          <p:grpSpPr>
            <a:xfrm>
              <a:off x="3019911" y="4568739"/>
              <a:ext cx="2063556" cy="786880"/>
              <a:chOff x="4026548" y="4568739"/>
              <a:chExt cx="2751408" cy="786880"/>
            </a:xfrm>
            <a:solidFill>
              <a:srgbClr val="FF0000">
                <a:alpha val="83922"/>
              </a:srgbClr>
            </a:solidFill>
          </p:grpSpPr>
          <p:sp>
            <p:nvSpPr>
              <p:cNvPr id="28" name="Flowchart: Manual Operation 7"/>
              <p:cNvSpPr/>
              <p:nvPr/>
            </p:nvSpPr>
            <p:spPr>
              <a:xfrm flipV="1">
                <a:off x="4026548" y="4568739"/>
                <a:ext cx="2751408" cy="3075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29" name="Rectangle 6"/>
              <p:cNvSpPr/>
              <p:nvPr/>
            </p:nvSpPr>
            <p:spPr>
              <a:xfrm>
                <a:off x="4026548" y="4871574"/>
                <a:ext cx="2751408" cy="484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3 000 000 руб.</a:t>
                </a:r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30" name="Group 34"/>
            <p:cNvGrpSpPr/>
            <p:nvPr/>
          </p:nvGrpSpPr>
          <p:grpSpPr>
            <a:xfrm>
              <a:off x="4051689" y="4084697"/>
              <a:ext cx="2063556" cy="786881"/>
              <a:chOff x="5402252" y="4084693"/>
              <a:chExt cx="2751408" cy="786881"/>
            </a:xfrm>
            <a:solidFill>
              <a:srgbClr val="FF0000">
                <a:alpha val="83922"/>
              </a:srgbClr>
            </a:solidFill>
          </p:grpSpPr>
          <p:sp>
            <p:nvSpPr>
              <p:cNvPr id="31" name="Flowchart: Manual Operation 5"/>
              <p:cNvSpPr/>
              <p:nvPr/>
            </p:nvSpPr>
            <p:spPr>
              <a:xfrm flipV="1">
                <a:off x="5402252" y="4084693"/>
                <a:ext cx="2751408" cy="3075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2" name="Rectangle 4"/>
              <p:cNvSpPr/>
              <p:nvPr/>
            </p:nvSpPr>
            <p:spPr>
              <a:xfrm>
                <a:off x="5402252" y="4387529"/>
                <a:ext cx="2751408" cy="484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5 000 000 руб.</a:t>
                </a:r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33" name="Group 35"/>
            <p:cNvGrpSpPr/>
            <p:nvPr/>
          </p:nvGrpSpPr>
          <p:grpSpPr>
            <a:xfrm>
              <a:off x="5083471" y="3573016"/>
              <a:ext cx="2346053" cy="792088"/>
              <a:chOff x="6777956" y="3612841"/>
              <a:chExt cx="2751408" cy="792088"/>
            </a:xfrm>
            <a:solidFill>
              <a:srgbClr val="00B0F0"/>
            </a:solidFill>
          </p:grpSpPr>
          <p:sp>
            <p:nvSpPr>
              <p:cNvPr id="34" name="Flowchart: Manual Operation 15"/>
              <p:cNvSpPr/>
              <p:nvPr/>
            </p:nvSpPr>
            <p:spPr>
              <a:xfrm flipV="1">
                <a:off x="6777956" y="3612841"/>
                <a:ext cx="2751408" cy="307575"/>
              </a:xfrm>
              <a:prstGeom prst="flowChartManualOperati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" name="Rectangle 14"/>
              <p:cNvSpPr/>
              <p:nvPr/>
            </p:nvSpPr>
            <p:spPr>
              <a:xfrm>
                <a:off x="6777956" y="3920884"/>
                <a:ext cx="2751408" cy="4840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До 15 000 000 руб.</a:t>
                </a:r>
                <a:endParaRPr lang="en-US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1676112" y="3742349"/>
              <a:ext cx="1196418" cy="46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defTabSz="816174"/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Старт</a:t>
              </a:r>
              <a:r>
                <a:rPr 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defTabSz="816174"/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1-ый этап</a:t>
              </a:r>
            </a:p>
          </p:txBody>
        </p:sp>
        <p:cxnSp>
          <p:nvCxnSpPr>
            <p:cNvPr id="42" name="Elbow Connector 16"/>
            <p:cNvCxnSpPr/>
            <p:nvPr/>
          </p:nvCxnSpPr>
          <p:spPr>
            <a:xfrm rot="5400000" flipH="1" flipV="1">
              <a:off x="2635275" y="4357614"/>
              <a:ext cx="993132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3562725" y="3042031"/>
              <a:ext cx="1085754" cy="46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defTabSz="816174"/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Бизнес-Старт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4372489" y="1342248"/>
              <a:ext cx="2448340" cy="96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90" tIns="17145" rIns="34290" bIns="17145">
              <a:spAutoFit/>
            </a:bodyPr>
            <a:lstStyle/>
            <a:p>
              <a:pPr defTabSz="816174">
                <a:lnSpc>
                  <a:spcPct val="150000"/>
                </a:lnSpc>
              </a:pPr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Коммерциализация</a:t>
              </a:r>
            </a:p>
            <a:p>
              <a:pPr defTabSz="816174">
                <a:lnSpc>
                  <a:spcPct val="150000"/>
                </a:lnSpc>
              </a:pPr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Развитие</a:t>
              </a:r>
            </a:p>
            <a:p>
              <a:pPr defTabSz="816174">
                <a:lnSpc>
                  <a:spcPct val="150000"/>
                </a:lnSpc>
              </a:pPr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Интернационализация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6" name="Elbow Connector 16"/>
            <p:cNvCxnSpPr/>
            <p:nvPr/>
          </p:nvCxnSpPr>
          <p:spPr>
            <a:xfrm rot="16200000" flipV="1">
              <a:off x="4397464" y="2456978"/>
              <a:ext cx="1301723" cy="1096667"/>
            </a:xfrm>
            <a:prstGeom prst="bentConnector3">
              <a:avLst>
                <a:gd name="adj1" fmla="val 4259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22"/>
            <p:cNvGrpSpPr/>
            <p:nvPr/>
          </p:nvGrpSpPr>
          <p:grpSpPr>
            <a:xfrm>
              <a:off x="7887074" y="1700808"/>
              <a:ext cx="357334" cy="1633739"/>
              <a:chOff x="4795838" y="1579563"/>
              <a:chExt cx="514350" cy="1763712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4795838" y="1579563"/>
                <a:ext cx="514350" cy="1763712"/>
              </a:xfrm>
              <a:custGeom>
                <a:avLst/>
                <a:gdLst>
                  <a:gd name="T0" fmla="*/ 80 w 137"/>
                  <a:gd name="T1" fmla="*/ 0 h 469"/>
                  <a:gd name="T2" fmla="*/ 57 w 137"/>
                  <a:gd name="T3" fmla="*/ 23 h 469"/>
                  <a:gd name="T4" fmla="*/ 59 w 137"/>
                  <a:gd name="T5" fmla="*/ 48 h 469"/>
                  <a:gd name="T6" fmla="*/ 62 w 137"/>
                  <a:gd name="T7" fmla="*/ 52 h 469"/>
                  <a:gd name="T8" fmla="*/ 64 w 137"/>
                  <a:gd name="T9" fmla="*/ 63 h 469"/>
                  <a:gd name="T10" fmla="*/ 68 w 137"/>
                  <a:gd name="T11" fmla="*/ 69 h 469"/>
                  <a:gd name="T12" fmla="*/ 63 w 137"/>
                  <a:gd name="T13" fmla="*/ 78 h 469"/>
                  <a:gd name="T14" fmla="*/ 44 w 137"/>
                  <a:gd name="T15" fmla="*/ 86 h 469"/>
                  <a:gd name="T16" fmla="*/ 29 w 137"/>
                  <a:gd name="T17" fmla="*/ 100 h 469"/>
                  <a:gd name="T18" fmla="*/ 14 w 137"/>
                  <a:gd name="T19" fmla="*/ 123 h 469"/>
                  <a:gd name="T20" fmla="*/ 2 w 137"/>
                  <a:gd name="T21" fmla="*/ 150 h 469"/>
                  <a:gd name="T22" fmla="*/ 26 w 137"/>
                  <a:gd name="T23" fmla="*/ 163 h 469"/>
                  <a:gd name="T24" fmla="*/ 36 w 137"/>
                  <a:gd name="T25" fmla="*/ 158 h 469"/>
                  <a:gd name="T26" fmla="*/ 29 w 137"/>
                  <a:gd name="T27" fmla="*/ 201 h 469"/>
                  <a:gd name="T28" fmla="*/ 24 w 137"/>
                  <a:gd name="T29" fmla="*/ 245 h 469"/>
                  <a:gd name="T30" fmla="*/ 33 w 137"/>
                  <a:gd name="T31" fmla="*/ 250 h 469"/>
                  <a:gd name="T32" fmla="*/ 39 w 137"/>
                  <a:gd name="T33" fmla="*/ 306 h 469"/>
                  <a:gd name="T34" fmla="*/ 47 w 137"/>
                  <a:gd name="T35" fmla="*/ 360 h 469"/>
                  <a:gd name="T36" fmla="*/ 48 w 137"/>
                  <a:gd name="T37" fmla="*/ 394 h 469"/>
                  <a:gd name="T38" fmla="*/ 32 w 137"/>
                  <a:gd name="T39" fmla="*/ 416 h 469"/>
                  <a:gd name="T40" fmla="*/ 14 w 137"/>
                  <a:gd name="T41" fmla="*/ 420 h 469"/>
                  <a:gd name="T42" fmla="*/ 16 w 137"/>
                  <a:gd name="T43" fmla="*/ 428 h 469"/>
                  <a:gd name="T44" fmla="*/ 45 w 137"/>
                  <a:gd name="T45" fmla="*/ 425 h 469"/>
                  <a:gd name="T46" fmla="*/ 56 w 137"/>
                  <a:gd name="T47" fmla="*/ 421 h 469"/>
                  <a:gd name="T48" fmla="*/ 63 w 137"/>
                  <a:gd name="T49" fmla="*/ 426 h 469"/>
                  <a:gd name="T50" fmla="*/ 75 w 137"/>
                  <a:gd name="T51" fmla="*/ 419 h 469"/>
                  <a:gd name="T52" fmla="*/ 76 w 137"/>
                  <a:gd name="T53" fmla="*/ 401 h 469"/>
                  <a:gd name="T54" fmla="*/ 74 w 137"/>
                  <a:gd name="T55" fmla="*/ 380 h 469"/>
                  <a:gd name="T56" fmla="*/ 78 w 137"/>
                  <a:gd name="T57" fmla="*/ 350 h 469"/>
                  <a:gd name="T58" fmla="*/ 78 w 137"/>
                  <a:gd name="T59" fmla="*/ 326 h 469"/>
                  <a:gd name="T60" fmla="*/ 76 w 137"/>
                  <a:gd name="T61" fmla="*/ 303 h 469"/>
                  <a:gd name="T62" fmla="*/ 76 w 137"/>
                  <a:gd name="T63" fmla="*/ 288 h 469"/>
                  <a:gd name="T64" fmla="*/ 84 w 137"/>
                  <a:gd name="T65" fmla="*/ 331 h 469"/>
                  <a:gd name="T66" fmla="*/ 89 w 137"/>
                  <a:gd name="T67" fmla="*/ 382 h 469"/>
                  <a:gd name="T68" fmla="*/ 96 w 137"/>
                  <a:gd name="T69" fmla="*/ 413 h 469"/>
                  <a:gd name="T70" fmla="*/ 99 w 137"/>
                  <a:gd name="T71" fmla="*/ 427 h 469"/>
                  <a:gd name="T72" fmla="*/ 95 w 137"/>
                  <a:gd name="T73" fmla="*/ 445 h 469"/>
                  <a:gd name="T74" fmla="*/ 98 w 137"/>
                  <a:gd name="T75" fmla="*/ 469 h 469"/>
                  <a:gd name="T76" fmla="*/ 120 w 137"/>
                  <a:gd name="T77" fmla="*/ 454 h 469"/>
                  <a:gd name="T78" fmla="*/ 122 w 137"/>
                  <a:gd name="T79" fmla="*/ 430 h 469"/>
                  <a:gd name="T80" fmla="*/ 125 w 137"/>
                  <a:gd name="T81" fmla="*/ 411 h 469"/>
                  <a:gd name="T82" fmla="*/ 125 w 137"/>
                  <a:gd name="T83" fmla="*/ 385 h 469"/>
                  <a:gd name="T84" fmla="*/ 121 w 137"/>
                  <a:gd name="T85" fmla="*/ 338 h 469"/>
                  <a:gd name="T86" fmla="*/ 116 w 137"/>
                  <a:gd name="T87" fmla="*/ 282 h 469"/>
                  <a:gd name="T88" fmla="*/ 115 w 137"/>
                  <a:gd name="T89" fmla="*/ 252 h 469"/>
                  <a:gd name="T90" fmla="*/ 130 w 137"/>
                  <a:gd name="T91" fmla="*/ 246 h 469"/>
                  <a:gd name="T92" fmla="*/ 124 w 137"/>
                  <a:gd name="T93" fmla="*/ 211 h 469"/>
                  <a:gd name="T94" fmla="*/ 117 w 137"/>
                  <a:gd name="T95" fmla="*/ 175 h 469"/>
                  <a:gd name="T96" fmla="*/ 119 w 137"/>
                  <a:gd name="T97" fmla="*/ 151 h 469"/>
                  <a:gd name="T98" fmla="*/ 131 w 137"/>
                  <a:gd name="T99" fmla="*/ 120 h 469"/>
                  <a:gd name="T100" fmla="*/ 132 w 137"/>
                  <a:gd name="T101" fmla="*/ 85 h 469"/>
                  <a:gd name="T102" fmla="*/ 111 w 137"/>
                  <a:gd name="T103" fmla="*/ 78 h 469"/>
                  <a:gd name="T104" fmla="*/ 100 w 137"/>
                  <a:gd name="T105" fmla="*/ 65 h 469"/>
                  <a:gd name="T106" fmla="*/ 96 w 137"/>
                  <a:gd name="T107" fmla="*/ 60 h 469"/>
                  <a:gd name="T108" fmla="*/ 97 w 137"/>
                  <a:gd name="T109" fmla="*/ 52 h 469"/>
                  <a:gd name="T110" fmla="*/ 103 w 137"/>
                  <a:gd name="T111" fmla="*/ 44 h 469"/>
                  <a:gd name="T112" fmla="*/ 104 w 137"/>
                  <a:gd name="T113" fmla="*/ 19 h 469"/>
                  <a:gd name="T114" fmla="*/ 80 w 137"/>
                  <a:gd name="T115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7" h="469">
                    <a:moveTo>
                      <a:pt x="80" y="0"/>
                    </a:moveTo>
                    <a:cubicBezTo>
                      <a:pt x="71" y="0"/>
                      <a:pt x="57" y="9"/>
                      <a:pt x="57" y="23"/>
                    </a:cubicBezTo>
                    <a:cubicBezTo>
                      <a:pt x="57" y="37"/>
                      <a:pt x="58" y="43"/>
                      <a:pt x="59" y="48"/>
                    </a:cubicBezTo>
                    <a:cubicBezTo>
                      <a:pt x="60" y="52"/>
                      <a:pt x="62" y="52"/>
                      <a:pt x="62" y="52"/>
                    </a:cubicBezTo>
                    <a:cubicBezTo>
                      <a:pt x="62" y="52"/>
                      <a:pt x="61" y="61"/>
                      <a:pt x="64" y="63"/>
                    </a:cubicBezTo>
                    <a:cubicBezTo>
                      <a:pt x="67" y="66"/>
                      <a:pt x="68" y="66"/>
                      <a:pt x="68" y="69"/>
                    </a:cubicBezTo>
                    <a:cubicBezTo>
                      <a:pt x="68" y="72"/>
                      <a:pt x="66" y="75"/>
                      <a:pt x="63" y="78"/>
                    </a:cubicBezTo>
                    <a:cubicBezTo>
                      <a:pt x="61" y="81"/>
                      <a:pt x="50" y="84"/>
                      <a:pt x="44" y="86"/>
                    </a:cubicBezTo>
                    <a:cubicBezTo>
                      <a:pt x="37" y="89"/>
                      <a:pt x="33" y="92"/>
                      <a:pt x="29" y="100"/>
                    </a:cubicBezTo>
                    <a:cubicBezTo>
                      <a:pt x="26" y="107"/>
                      <a:pt x="21" y="117"/>
                      <a:pt x="14" y="123"/>
                    </a:cubicBezTo>
                    <a:cubicBezTo>
                      <a:pt x="8" y="130"/>
                      <a:pt x="0" y="140"/>
                      <a:pt x="2" y="150"/>
                    </a:cubicBezTo>
                    <a:cubicBezTo>
                      <a:pt x="5" y="159"/>
                      <a:pt x="18" y="167"/>
                      <a:pt x="26" y="163"/>
                    </a:cubicBezTo>
                    <a:cubicBezTo>
                      <a:pt x="33" y="159"/>
                      <a:pt x="36" y="158"/>
                      <a:pt x="36" y="158"/>
                    </a:cubicBezTo>
                    <a:cubicBezTo>
                      <a:pt x="36" y="158"/>
                      <a:pt x="31" y="180"/>
                      <a:pt x="29" y="201"/>
                    </a:cubicBezTo>
                    <a:cubicBezTo>
                      <a:pt x="27" y="223"/>
                      <a:pt x="21" y="244"/>
                      <a:pt x="24" y="245"/>
                    </a:cubicBezTo>
                    <a:cubicBezTo>
                      <a:pt x="28" y="247"/>
                      <a:pt x="33" y="250"/>
                      <a:pt x="33" y="250"/>
                    </a:cubicBezTo>
                    <a:cubicBezTo>
                      <a:pt x="33" y="250"/>
                      <a:pt x="34" y="280"/>
                      <a:pt x="39" y="306"/>
                    </a:cubicBezTo>
                    <a:cubicBezTo>
                      <a:pt x="44" y="332"/>
                      <a:pt x="46" y="344"/>
                      <a:pt x="47" y="360"/>
                    </a:cubicBezTo>
                    <a:cubicBezTo>
                      <a:pt x="48" y="376"/>
                      <a:pt x="49" y="387"/>
                      <a:pt x="48" y="394"/>
                    </a:cubicBezTo>
                    <a:cubicBezTo>
                      <a:pt x="47" y="400"/>
                      <a:pt x="38" y="413"/>
                      <a:pt x="32" y="416"/>
                    </a:cubicBezTo>
                    <a:cubicBezTo>
                      <a:pt x="27" y="418"/>
                      <a:pt x="18" y="418"/>
                      <a:pt x="14" y="420"/>
                    </a:cubicBezTo>
                    <a:cubicBezTo>
                      <a:pt x="10" y="421"/>
                      <a:pt x="7" y="426"/>
                      <a:pt x="16" y="428"/>
                    </a:cubicBezTo>
                    <a:cubicBezTo>
                      <a:pt x="25" y="429"/>
                      <a:pt x="41" y="427"/>
                      <a:pt x="45" y="425"/>
                    </a:cubicBezTo>
                    <a:cubicBezTo>
                      <a:pt x="49" y="424"/>
                      <a:pt x="56" y="421"/>
                      <a:pt x="56" y="421"/>
                    </a:cubicBezTo>
                    <a:cubicBezTo>
                      <a:pt x="56" y="421"/>
                      <a:pt x="54" y="426"/>
                      <a:pt x="63" y="426"/>
                    </a:cubicBezTo>
                    <a:cubicBezTo>
                      <a:pt x="73" y="426"/>
                      <a:pt x="74" y="425"/>
                      <a:pt x="75" y="419"/>
                    </a:cubicBezTo>
                    <a:cubicBezTo>
                      <a:pt x="75" y="413"/>
                      <a:pt x="75" y="405"/>
                      <a:pt x="76" y="401"/>
                    </a:cubicBezTo>
                    <a:cubicBezTo>
                      <a:pt x="78" y="397"/>
                      <a:pt x="71" y="386"/>
                      <a:pt x="74" y="380"/>
                    </a:cubicBezTo>
                    <a:cubicBezTo>
                      <a:pt x="78" y="375"/>
                      <a:pt x="81" y="359"/>
                      <a:pt x="78" y="350"/>
                    </a:cubicBezTo>
                    <a:cubicBezTo>
                      <a:pt x="75" y="341"/>
                      <a:pt x="79" y="332"/>
                      <a:pt x="78" y="326"/>
                    </a:cubicBezTo>
                    <a:cubicBezTo>
                      <a:pt x="77" y="320"/>
                      <a:pt x="76" y="312"/>
                      <a:pt x="76" y="303"/>
                    </a:cubicBezTo>
                    <a:cubicBezTo>
                      <a:pt x="76" y="294"/>
                      <a:pt x="76" y="288"/>
                      <a:pt x="76" y="288"/>
                    </a:cubicBezTo>
                    <a:cubicBezTo>
                      <a:pt x="76" y="288"/>
                      <a:pt x="82" y="322"/>
                      <a:pt x="84" y="331"/>
                    </a:cubicBezTo>
                    <a:cubicBezTo>
                      <a:pt x="86" y="340"/>
                      <a:pt x="89" y="372"/>
                      <a:pt x="89" y="382"/>
                    </a:cubicBezTo>
                    <a:cubicBezTo>
                      <a:pt x="89" y="392"/>
                      <a:pt x="96" y="405"/>
                      <a:pt x="96" y="413"/>
                    </a:cubicBezTo>
                    <a:cubicBezTo>
                      <a:pt x="97" y="422"/>
                      <a:pt x="97" y="427"/>
                      <a:pt x="99" y="427"/>
                    </a:cubicBezTo>
                    <a:cubicBezTo>
                      <a:pt x="102" y="427"/>
                      <a:pt x="97" y="437"/>
                      <a:pt x="95" y="445"/>
                    </a:cubicBezTo>
                    <a:cubicBezTo>
                      <a:pt x="94" y="452"/>
                      <a:pt x="88" y="469"/>
                      <a:pt x="98" y="469"/>
                    </a:cubicBezTo>
                    <a:cubicBezTo>
                      <a:pt x="109" y="469"/>
                      <a:pt x="120" y="465"/>
                      <a:pt x="120" y="454"/>
                    </a:cubicBezTo>
                    <a:cubicBezTo>
                      <a:pt x="121" y="444"/>
                      <a:pt x="119" y="434"/>
                      <a:pt x="122" y="430"/>
                    </a:cubicBezTo>
                    <a:cubicBezTo>
                      <a:pt x="125" y="426"/>
                      <a:pt x="125" y="417"/>
                      <a:pt x="125" y="411"/>
                    </a:cubicBezTo>
                    <a:cubicBezTo>
                      <a:pt x="124" y="406"/>
                      <a:pt x="126" y="396"/>
                      <a:pt x="125" y="385"/>
                    </a:cubicBezTo>
                    <a:cubicBezTo>
                      <a:pt x="123" y="373"/>
                      <a:pt x="123" y="353"/>
                      <a:pt x="121" y="338"/>
                    </a:cubicBezTo>
                    <a:cubicBezTo>
                      <a:pt x="118" y="323"/>
                      <a:pt x="117" y="300"/>
                      <a:pt x="116" y="282"/>
                    </a:cubicBezTo>
                    <a:cubicBezTo>
                      <a:pt x="114" y="264"/>
                      <a:pt x="113" y="255"/>
                      <a:pt x="115" y="252"/>
                    </a:cubicBezTo>
                    <a:cubicBezTo>
                      <a:pt x="117" y="250"/>
                      <a:pt x="127" y="247"/>
                      <a:pt x="130" y="246"/>
                    </a:cubicBezTo>
                    <a:cubicBezTo>
                      <a:pt x="133" y="246"/>
                      <a:pt x="127" y="227"/>
                      <a:pt x="124" y="211"/>
                    </a:cubicBezTo>
                    <a:cubicBezTo>
                      <a:pt x="122" y="196"/>
                      <a:pt x="119" y="186"/>
                      <a:pt x="117" y="175"/>
                    </a:cubicBezTo>
                    <a:cubicBezTo>
                      <a:pt x="114" y="164"/>
                      <a:pt x="114" y="159"/>
                      <a:pt x="119" y="151"/>
                    </a:cubicBezTo>
                    <a:cubicBezTo>
                      <a:pt x="123" y="143"/>
                      <a:pt x="129" y="138"/>
                      <a:pt x="131" y="120"/>
                    </a:cubicBezTo>
                    <a:cubicBezTo>
                      <a:pt x="134" y="102"/>
                      <a:pt x="137" y="90"/>
                      <a:pt x="132" y="85"/>
                    </a:cubicBezTo>
                    <a:cubicBezTo>
                      <a:pt x="127" y="81"/>
                      <a:pt x="118" y="83"/>
                      <a:pt x="111" y="78"/>
                    </a:cubicBezTo>
                    <a:cubicBezTo>
                      <a:pt x="104" y="72"/>
                      <a:pt x="103" y="66"/>
                      <a:pt x="100" y="65"/>
                    </a:cubicBezTo>
                    <a:cubicBezTo>
                      <a:pt x="97" y="64"/>
                      <a:pt x="96" y="64"/>
                      <a:pt x="96" y="60"/>
                    </a:cubicBezTo>
                    <a:cubicBezTo>
                      <a:pt x="96" y="56"/>
                      <a:pt x="97" y="52"/>
                      <a:pt x="97" y="52"/>
                    </a:cubicBezTo>
                    <a:cubicBezTo>
                      <a:pt x="97" y="52"/>
                      <a:pt x="102" y="49"/>
                      <a:pt x="103" y="44"/>
                    </a:cubicBezTo>
                    <a:cubicBezTo>
                      <a:pt x="104" y="39"/>
                      <a:pt x="105" y="27"/>
                      <a:pt x="104" y="19"/>
                    </a:cubicBezTo>
                    <a:cubicBezTo>
                      <a:pt x="102" y="11"/>
                      <a:pt x="95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5040313" y="1809750"/>
                <a:ext cx="127000" cy="96837"/>
              </a:xfrm>
              <a:custGeom>
                <a:avLst/>
                <a:gdLst>
                  <a:gd name="T0" fmla="*/ 2 w 34"/>
                  <a:gd name="T1" fmla="*/ 12 h 26"/>
                  <a:gd name="T2" fmla="*/ 0 w 34"/>
                  <a:gd name="T3" fmla="*/ 15 h 26"/>
                  <a:gd name="T4" fmla="*/ 1 w 34"/>
                  <a:gd name="T5" fmla="*/ 26 h 26"/>
                  <a:gd name="T6" fmla="*/ 8 w 34"/>
                  <a:gd name="T7" fmla="*/ 15 h 26"/>
                  <a:gd name="T8" fmla="*/ 14 w 34"/>
                  <a:gd name="T9" fmla="*/ 20 h 26"/>
                  <a:gd name="T10" fmla="*/ 15 w 34"/>
                  <a:gd name="T11" fmla="*/ 25 h 26"/>
                  <a:gd name="T12" fmla="*/ 34 w 34"/>
                  <a:gd name="T13" fmla="*/ 4 h 26"/>
                  <a:gd name="T14" fmla="*/ 31 w 34"/>
                  <a:gd name="T15" fmla="*/ 0 h 26"/>
                  <a:gd name="T16" fmla="*/ 9 w 34"/>
                  <a:gd name="T17" fmla="*/ 14 h 26"/>
                  <a:gd name="T18" fmla="*/ 2 w 34"/>
                  <a:gd name="T1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6">
                    <a:moveTo>
                      <a:pt x="2" y="12"/>
                    </a:moveTo>
                    <a:cubicBezTo>
                      <a:pt x="1" y="13"/>
                      <a:pt x="1" y="14"/>
                      <a:pt x="0" y="15"/>
                    </a:cubicBezTo>
                    <a:cubicBezTo>
                      <a:pt x="1" y="19"/>
                      <a:pt x="1" y="23"/>
                      <a:pt x="1" y="26"/>
                    </a:cubicBezTo>
                    <a:cubicBezTo>
                      <a:pt x="7" y="23"/>
                      <a:pt x="4" y="16"/>
                      <a:pt x="8" y="15"/>
                    </a:cubicBezTo>
                    <a:cubicBezTo>
                      <a:pt x="13" y="15"/>
                      <a:pt x="13" y="17"/>
                      <a:pt x="14" y="20"/>
                    </a:cubicBezTo>
                    <a:cubicBezTo>
                      <a:pt x="15" y="22"/>
                      <a:pt x="15" y="25"/>
                      <a:pt x="15" y="25"/>
                    </a:cubicBezTo>
                    <a:cubicBezTo>
                      <a:pt x="15" y="25"/>
                      <a:pt x="30" y="9"/>
                      <a:pt x="34" y="4"/>
                    </a:cubicBezTo>
                    <a:cubicBezTo>
                      <a:pt x="32" y="3"/>
                      <a:pt x="31" y="2"/>
                      <a:pt x="31" y="0"/>
                    </a:cubicBezTo>
                    <a:cubicBezTo>
                      <a:pt x="26" y="5"/>
                      <a:pt x="15" y="14"/>
                      <a:pt x="9" y="14"/>
                    </a:cubicBezTo>
                    <a:cubicBezTo>
                      <a:pt x="6" y="14"/>
                      <a:pt x="4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4975226" y="2073275"/>
                <a:ext cx="57150" cy="74612"/>
              </a:xfrm>
              <a:custGeom>
                <a:avLst/>
                <a:gdLst>
                  <a:gd name="T0" fmla="*/ 7 w 15"/>
                  <a:gd name="T1" fmla="*/ 1 h 20"/>
                  <a:gd name="T2" fmla="*/ 15 w 15"/>
                  <a:gd name="T3" fmla="*/ 0 h 20"/>
                  <a:gd name="T4" fmla="*/ 8 w 15"/>
                  <a:gd name="T5" fmla="*/ 11 h 20"/>
                  <a:gd name="T6" fmla="*/ 8 w 15"/>
                  <a:gd name="T7" fmla="*/ 18 h 20"/>
                  <a:gd name="T8" fmla="*/ 2 w 15"/>
                  <a:gd name="T9" fmla="*/ 20 h 20"/>
                  <a:gd name="T10" fmla="*/ 2 w 15"/>
                  <a:gd name="T11" fmla="*/ 9 h 20"/>
                  <a:gd name="T12" fmla="*/ 7 w 15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0">
                    <a:moveTo>
                      <a:pt x="7" y="1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8" y="5"/>
                      <a:pt x="8" y="11"/>
                    </a:cubicBezTo>
                    <a:cubicBezTo>
                      <a:pt x="8" y="16"/>
                      <a:pt x="8" y="18"/>
                      <a:pt x="8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4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4979988" y="2252663"/>
                <a:ext cx="22225" cy="65087"/>
              </a:xfrm>
              <a:custGeom>
                <a:avLst/>
                <a:gdLst>
                  <a:gd name="T0" fmla="*/ 4 w 6"/>
                  <a:gd name="T1" fmla="*/ 0 h 17"/>
                  <a:gd name="T2" fmla="*/ 5 w 6"/>
                  <a:gd name="T3" fmla="*/ 13 h 17"/>
                  <a:gd name="T4" fmla="*/ 6 w 6"/>
                  <a:gd name="T5" fmla="*/ 17 h 17"/>
                  <a:gd name="T6" fmla="*/ 0 w 6"/>
                  <a:gd name="T7" fmla="*/ 16 h 17"/>
                  <a:gd name="T8" fmla="*/ 4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4" y="0"/>
                    </a:moveTo>
                    <a:cubicBezTo>
                      <a:pt x="4" y="0"/>
                      <a:pt x="5" y="9"/>
                      <a:pt x="5" y="13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6398422" y="2924944"/>
            <a:ext cx="2528722" cy="786881"/>
            <a:chOff x="8153659" y="3134003"/>
            <a:chExt cx="2751409" cy="786881"/>
          </a:xfrm>
          <a:solidFill>
            <a:srgbClr val="31859C"/>
          </a:solidFill>
        </p:grpSpPr>
        <p:sp>
          <p:nvSpPr>
            <p:cNvPr id="38" name="Rectangle 12"/>
            <p:cNvSpPr/>
            <p:nvPr/>
          </p:nvSpPr>
          <p:spPr>
            <a:xfrm>
              <a:off x="8153660" y="3436839"/>
              <a:ext cx="2751408" cy="48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До 20 000 000 руб.</a:t>
              </a:r>
              <a:endParaRPr lang="en-U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7" name="Flowchart: Manual Operation 13"/>
            <p:cNvSpPr/>
            <p:nvPr/>
          </p:nvSpPr>
          <p:spPr>
            <a:xfrm flipV="1">
              <a:off x="8153659" y="3134003"/>
              <a:ext cx="2751408" cy="307575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148" y="1007300"/>
            <a:ext cx="4744898" cy="1368118"/>
            <a:chOff x="1619672" y="5157192"/>
            <a:chExt cx="5904656" cy="1595455"/>
          </a:xfrm>
        </p:grpSpPr>
        <p:sp>
          <p:nvSpPr>
            <p:cNvPr id="75" name="Oval 10"/>
            <p:cNvSpPr/>
            <p:nvPr/>
          </p:nvSpPr>
          <p:spPr>
            <a:xfrm>
              <a:off x="6253554" y="5157192"/>
              <a:ext cx="766718" cy="784959"/>
            </a:xfrm>
            <a:prstGeom prst="ellipse">
              <a:avLst/>
            </a:prstGeom>
            <a:solidFill>
              <a:srgbClr val="F39C1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auto">
            <a:xfrm>
              <a:off x="1619672" y="5990196"/>
              <a:ext cx="1243779" cy="327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89" tIns="17144" rIns="34289" bIns="17144">
              <a:spAutoFit/>
            </a:bodyPr>
            <a:lstStyle/>
            <a:p>
              <a:pPr algn="ctr" defTabSz="816154"/>
              <a:r>
                <a:rPr lang="en-US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IT</a:t>
              </a:r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ТЕХНОЛОГИИ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10"/>
            <p:cNvSpPr txBox="1">
              <a:spLocks noChangeArrowheads="1"/>
            </p:cNvSpPr>
            <p:nvPr/>
          </p:nvSpPr>
          <p:spPr bwMode="auto">
            <a:xfrm>
              <a:off x="2916590" y="5994433"/>
              <a:ext cx="954972" cy="614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89" tIns="17144" rIns="34289" bIns="17144">
              <a:spAutoFit/>
            </a:bodyPr>
            <a:lstStyle/>
            <a:p>
              <a:pPr algn="ctr" defTabSz="816154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МЕДИЦИНА БУДУЩЕГО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3871562" y="5990196"/>
              <a:ext cx="1204495" cy="47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89" tIns="17144" rIns="34289" bIns="17144">
              <a:spAutoFit/>
            </a:bodyPr>
            <a:lstStyle/>
            <a:p>
              <a:pPr algn="ctr" defTabSz="816154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СОВРЕМЕННЫЕ МАТЕРИАЛЫ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5128573" y="5994433"/>
              <a:ext cx="1073396" cy="75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89" tIns="17144" rIns="34289" bIns="17144">
              <a:spAutoFit/>
            </a:bodyPr>
            <a:lstStyle/>
            <a:p>
              <a:pPr algn="ctr" defTabSz="816154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ПРИБОРЫ И АППАРАТНЫЕ КОМПЛЕКСЫ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6145846" y="5993424"/>
              <a:ext cx="1378482" cy="327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4289" tIns="17144" rIns="34289" bIns="17144">
              <a:spAutoFit/>
            </a:bodyPr>
            <a:lstStyle/>
            <a:p>
              <a:pPr algn="ctr" defTabSz="816154"/>
              <a:r>
                <a:rPr lang="ru-RU" sz="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БИОТЕХНОЛОГИИ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9"/>
            <p:cNvSpPr/>
            <p:nvPr/>
          </p:nvSpPr>
          <p:spPr>
            <a:xfrm>
              <a:off x="5245442" y="5157192"/>
              <a:ext cx="766718" cy="784959"/>
            </a:xfrm>
            <a:prstGeom prst="ellipse">
              <a:avLst/>
            </a:prstGeom>
            <a:solidFill>
              <a:srgbClr val="5758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5497031" y="5425870"/>
              <a:ext cx="299105" cy="228241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5"/>
            <p:cNvSpPr/>
            <p:nvPr/>
          </p:nvSpPr>
          <p:spPr>
            <a:xfrm>
              <a:off x="2005082" y="5157192"/>
              <a:ext cx="766718" cy="784959"/>
            </a:xfrm>
            <a:prstGeom prst="ellipse">
              <a:avLst/>
            </a:prstGeom>
            <a:solidFill>
              <a:srgbClr val="5E3D9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150"/>
            <p:cNvGrpSpPr/>
            <p:nvPr/>
          </p:nvGrpSpPr>
          <p:grpSpPr>
            <a:xfrm>
              <a:off x="2195736" y="5456797"/>
              <a:ext cx="366761" cy="208127"/>
              <a:chOff x="5099051" y="4389438"/>
              <a:chExt cx="427038" cy="304801"/>
            </a:xfrm>
            <a:solidFill>
              <a:schemeClr val="bg1"/>
            </a:solidFill>
          </p:grpSpPr>
          <p:sp>
            <p:nvSpPr>
              <p:cNvPr id="98" name="Freeform 11"/>
              <p:cNvSpPr>
                <a:spLocks noEditPoints="1"/>
              </p:cNvSpPr>
              <p:nvPr/>
            </p:nvSpPr>
            <p:spPr bwMode="auto">
              <a:xfrm>
                <a:off x="5151438" y="4389438"/>
                <a:ext cx="322263" cy="241300"/>
              </a:xfrm>
              <a:custGeom>
                <a:avLst/>
                <a:gdLst>
                  <a:gd name="T0" fmla="*/ 203 w 203"/>
                  <a:gd name="T1" fmla="*/ 0 h 152"/>
                  <a:gd name="T2" fmla="*/ 0 w 203"/>
                  <a:gd name="T3" fmla="*/ 0 h 152"/>
                  <a:gd name="T4" fmla="*/ 0 w 203"/>
                  <a:gd name="T5" fmla="*/ 152 h 152"/>
                  <a:gd name="T6" fmla="*/ 203 w 203"/>
                  <a:gd name="T7" fmla="*/ 152 h 152"/>
                  <a:gd name="T8" fmla="*/ 203 w 203"/>
                  <a:gd name="T9" fmla="*/ 0 h 152"/>
                  <a:gd name="T10" fmla="*/ 192 w 203"/>
                  <a:gd name="T11" fmla="*/ 140 h 152"/>
                  <a:gd name="T12" fmla="*/ 12 w 203"/>
                  <a:gd name="T13" fmla="*/ 140 h 152"/>
                  <a:gd name="T14" fmla="*/ 12 w 203"/>
                  <a:gd name="T15" fmla="*/ 12 h 152"/>
                  <a:gd name="T16" fmla="*/ 192 w 203"/>
                  <a:gd name="T17" fmla="*/ 12 h 152"/>
                  <a:gd name="T18" fmla="*/ 192 w 203"/>
                  <a:gd name="T19" fmla="*/ 14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152">
                    <a:moveTo>
                      <a:pt x="203" y="0"/>
                    </a:moveTo>
                    <a:lnTo>
                      <a:pt x="0" y="0"/>
                    </a:lnTo>
                    <a:lnTo>
                      <a:pt x="0" y="152"/>
                    </a:lnTo>
                    <a:lnTo>
                      <a:pt x="203" y="152"/>
                    </a:lnTo>
                    <a:lnTo>
                      <a:pt x="203" y="0"/>
                    </a:lnTo>
                    <a:close/>
                    <a:moveTo>
                      <a:pt x="192" y="140"/>
                    </a:moveTo>
                    <a:lnTo>
                      <a:pt x="12" y="140"/>
                    </a:lnTo>
                    <a:lnTo>
                      <a:pt x="12" y="12"/>
                    </a:lnTo>
                    <a:lnTo>
                      <a:pt x="192" y="12"/>
                    </a:lnTo>
                    <a:lnTo>
                      <a:pt x="19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12"/>
              <p:cNvSpPr>
                <a:spLocks noEditPoints="1"/>
              </p:cNvSpPr>
              <p:nvPr/>
            </p:nvSpPr>
            <p:spPr bwMode="auto">
              <a:xfrm>
                <a:off x="5099051" y="4641851"/>
                <a:ext cx="427038" cy="52388"/>
              </a:xfrm>
              <a:custGeom>
                <a:avLst/>
                <a:gdLst>
                  <a:gd name="T0" fmla="*/ 100 w 114"/>
                  <a:gd name="T1" fmla="*/ 0 h 14"/>
                  <a:gd name="T2" fmla="*/ 57 w 114"/>
                  <a:gd name="T3" fmla="*/ 0 h 14"/>
                  <a:gd name="T4" fmla="*/ 14 w 114"/>
                  <a:gd name="T5" fmla="*/ 0 h 14"/>
                  <a:gd name="T6" fmla="*/ 0 w 114"/>
                  <a:gd name="T7" fmla="*/ 5 h 14"/>
                  <a:gd name="T8" fmla="*/ 0 w 114"/>
                  <a:gd name="T9" fmla="*/ 10 h 14"/>
                  <a:gd name="T10" fmla="*/ 10 w 114"/>
                  <a:gd name="T11" fmla="*/ 14 h 14"/>
                  <a:gd name="T12" fmla="*/ 41 w 114"/>
                  <a:gd name="T13" fmla="*/ 14 h 14"/>
                  <a:gd name="T14" fmla="*/ 73 w 114"/>
                  <a:gd name="T15" fmla="*/ 14 h 14"/>
                  <a:gd name="T16" fmla="*/ 104 w 114"/>
                  <a:gd name="T17" fmla="*/ 14 h 14"/>
                  <a:gd name="T18" fmla="*/ 114 w 114"/>
                  <a:gd name="T19" fmla="*/ 10 h 14"/>
                  <a:gd name="T20" fmla="*/ 114 w 114"/>
                  <a:gd name="T21" fmla="*/ 5 h 14"/>
                  <a:gd name="T22" fmla="*/ 100 w 114"/>
                  <a:gd name="T23" fmla="*/ 0 h 14"/>
                  <a:gd name="T24" fmla="*/ 64 w 114"/>
                  <a:gd name="T25" fmla="*/ 11 h 14"/>
                  <a:gd name="T26" fmla="*/ 52 w 114"/>
                  <a:gd name="T27" fmla="*/ 11 h 14"/>
                  <a:gd name="T28" fmla="*/ 51 w 114"/>
                  <a:gd name="T29" fmla="*/ 10 h 14"/>
                  <a:gd name="T30" fmla="*/ 52 w 114"/>
                  <a:gd name="T31" fmla="*/ 9 h 14"/>
                  <a:gd name="T32" fmla="*/ 52 w 114"/>
                  <a:gd name="T33" fmla="*/ 9 h 14"/>
                  <a:gd name="T34" fmla="*/ 64 w 114"/>
                  <a:gd name="T35" fmla="*/ 9 h 14"/>
                  <a:gd name="T36" fmla="*/ 65 w 114"/>
                  <a:gd name="T37" fmla="*/ 10 h 14"/>
                  <a:gd name="T38" fmla="*/ 64 w 114"/>
                  <a:gd name="T39" fmla="*/ 11 h 14"/>
                  <a:gd name="T40" fmla="*/ 14 w 114"/>
                  <a:gd name="T41" fmla="*/ 3 h 14"/>
                  <a:gd name="T42" fmla="*/ 17 w 114"/>
                  <a:gd name="T43" fmla="*/ 2 h 14"/>
                  <a:gd name="T44" fmla="*/ 98 w 114"/>
                  <a:gd name="T45" fmla="*/ 2 h 14"/>
                  <a:gd name="T46" fmla="*/ 102 w 114"/>
                  <a:gd name="T47" fmla="*/ 3 h 14"/>
                  <a:gd name="T48" fmla="*/ 14 w 114"/>
                  <a:gd name="T4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4">
                    <a:moveTo>
                      <a:pt x="10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2" y="14"/>
                      <a:pt x="10" y="14"/>
                    </a:cubicBezTo>
                    <a:cubicBezTo>
                      <a:pt x="18" y="14"/>
                      <a:pt x="41" y="14"/>
                      <a:pt x="41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96" y="14"/>
                      <a:pt x="104" y="14"/>
                    </a:cubicBezTo>
                    <a:cubicBezTo>
                      <a:pt x="112" y="14"/>
                      <a:pt x="114" y="10"/>
                      <a:pt x="114" y="10"/>
                    </a:cubicBezTo>
                    <a:cubicBezTo>
                      <a:pt x="114" y="5"/>
                      <a:pt x="114" y="5"/>
                      <a:pt x="114" y="5"/>
                    </a:cubicBezTo>
                    <a:lnTo>
                      <a:pt x="100" y="0"/>
                    </a:lnTo>
                    <a:close/>
                    <a:moveTo>
                      <a:pt x="64" y="11"/>
                    </a:move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5" y="9"/>
                      <a:pt x="65" y="10"/>
                    </a:cubicBezTo>
                    <a:cubicBezTo>
                      <a:pt x="65" y="10"/>
                      <a:pt x="64" y="11"/>
                      <a:pt x="64" y="11"/>
                    </a:cubicBezTo>
                    <a:close/>
                    <a:moveTo>
                      <a:pt x="14" y="3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2" y="3"/>
                      <a:pt x="102" y="3"/>
                      <a:pt x="102" y="3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5" name="Oval 8"/>
            <p:cNvSpPr/>
            <p:nvPr/>
          </p:nvSpPr>
          <p:spPr>
            <a:xfrm>
              <a:off x="4139952" y="5157192"/>
              <a:ext cx="766718" cy="784959"/>
            </a:xfrm>
            <a:prstGeom prst="ellipse">
              <a:avLst/>
            </a:prstGeom>
            <a:solidFill>
              <a:srgbClr val="00A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AutoShape 12"/>
            <p:cNvSpPr>
              <a:spLocks/>
            </p:cNvSpPr>
            <p:nvPr/>
          </p:nvSpPr>
          <p:spPr bwMode="auto">
            <a:xfrm>
              <a:off x="4396916" y="5436489"/>
              <a:ext cx="247092" cy="228436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8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87" name="AutoShape 91"/>
            <p:cNvSpPr>
              <a:spLocks/>
            </p:cNvSpPr>
            <p:nvPr/>
          </p:nvSpPr>
          <p:spPr bwMode="auto">
            <a:xfrm>
              <a:off x="6485148" y="5425871"/>
              <a:ext cx="247092" cy="228436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8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3088858" y="5157192"/>
              <a:ext cx="766718" cy="784959"/>
              <a:chOff x="1462859" y="1259839"/>
              <a:chExt cx="910734" cy="784959"/>
            </a:xfrm>
          </p:grpSpPr>
          <p:grpSp>
            <p:nvGrpSpPr>
              <p:cNvPr id="89" name="Group 4"/>
              <p:cNvGrpSpPr/>
              <p:nvPr/>
            </p:nvGrpSpPr>
            <p:grpSpPr>
              <a:xfrm>
                <a:off x="1462859" y="1259839"/>
                <a:ext cx="910734" cy="784959"/>
                <a:chOff x="2853975" y="1666301"/>
                <a:chExt cx="2294609" cy="2294609"/>
              </a:xfrm>
              <a:solidFill>
                <a:srgbClr val="EE3232"/>
              </a:solidFill>
            </p:grpSpPr>
            <p:sp>
              <p:nvSpPr>
                <p:cNvPr id="93" name="Oval 7"/>
                <p:cNvSpPr/>
                <p:nvPr/>
              </p:nvSpPr>
              <p:spPr>
                <a:xfrm>
                  <a:off x="2853975" y="1666301"/>
                  <a:ext cx="2294609" cy="22946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en-US" sz="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4" name="Group 33"/>
                <p:cNvGrpSpPr/>
                <p:nvPr/>
              </p:nvGrpSpPr>
              <p:grpSpPr>
                <a:xfrm>
                  <a:off x="3690604" y="2678852"/>
                  <a:ext cx="621351" cy="319072"/>
                  <a:chOff x="7991476" y="3906838"/>
                  <a:chExt cx="352425" cy="180975"/>
                </a:xfrm>
                <a:grpFill/>
              </p:grpSpPr>
              <p:sp>
                <p:nvSpPr>
                  <p:cNvPr id="9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8145463" y="3937001"/>
                    <a:ext cx="71438" cy="1174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783"/>
                    <a:endParaRPr lang="en-US" sz="8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8231188" y="3937001"/>
                    <a:ext cx="71438" cy="1174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783"/>
                    <a:endParaRPr lang="en-US" sz="8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7991476" y="3906838"/>
                    <a:ext cx="352425" cy="180975"/>
                  </a:xfrm>
                  <a:custGeom>
                    <a:avLst/>
                    <a:gdLst>
                      <a:gd name="T0" fmla="*/ 88 w 94"/>
                      <a:gd name="T1" fmla="*/ 0 h 48"/>
                      <a:gd name="T2" fmla="*/ 13 w 94"/>
                      <a:gd name="T3" fmla="*/ 0 h 48"/>
                      <a:gd name="T4" fmla="*/ 7 w 94"/>
                      <a:gd name="T5" fmla="*/ 5 h 48"/>
                      <a:gd name="T6" fmla="*/ 7 w 94"/>
                      <a:gd name="T7" fmla="*/ 15 h 48"/>
                      <a:gd name="T8" fmla="*/ 0 w 94"/>
                      <a:gd name="T9" fmla="*/ 15 h 48"/>
                      <a:gd name="T10" fmla="*/ 0 w 94"/>
                      <a:gd name="T11" fmla="*/ 33 h 48"/>
                      <a:gd name="T12" fmla="*/ 7 w 94"/>
                      <a:gd name="T13" fmla="*/ 33 h 48"/>
                      <a:gd name="T14" fmla="*/ 7 w 94"/>
                      <a:gd name="T15" fmla="*/ 43 h 48"/>
                      <a:gd name="T16" fmla="*/ 13 w 94"/>
                      <a:gd name="T17" fmla="*/ 48 h 48"/>
                      <a:gd name="T18" fmla="*/ 88 w 94"/>
                      <a:gd name="T19" fmla="*/ 48 h 48"/>
                      <a:gd name="T20" fmla="*/ 94 w 94"/>
                      <a:gd name="T21" fmla="*/ 43 h 48"/>
                      <a:gd name="T22" fmla="*/ 94 w 94"/>
                      <a:gd name="T23" fmla="*/ 5 h 48"/>
                      <a:gd name="T24" fmla="*/ 88 w 94"/>
                      <a:gd name="T25" fmla="*/ 0 h 48"/>
                      <a:gd name="T26" fmla="*/ 88 w 94"/>
                      <a:gd name="T27" fmla="*/ 42 h 48"/>
                      <a:gd name="T28" fmla="*/ 87 w 94"/>
                      <a:gd name="T29" fmla="*/ 43 h 48"/>
                      <a:gd name="T30" fmla="*/ 13 w 94"/>
                      <a:gd name="T31" fmla="*/ 43 h 48"/>
                      <a:gd name="T32" fmla="*/ 12 w 94"/>
                      <a:gd name="T33" fmla="*/ 42 h 48"/>
                      <a:gd name="T34" fmla="*/ 12 w 94"/>
                      <a:gd name="T35" fmla="*/ 5 h 48"/>
                      <a:gd name="T36" fmla="*/ 13 w 94"/>
                      <a:gd name="T37" fmla="*/ 4 h 48"/>
                      <a:gd name="T38" fmla="*/ 87 w 94"/>
                      <a:gd name="T39" fmla="*/ 4 h 48"/>
                      <a:gd name="T40" fmla="*/ 88 w 94"/>
                      <a:gd name="T41" fmla="*/ 5 h 48"/>
                      <a:gd name="T42" fmla="*/ 88 w 94"/>
                      <a:gd name="T43" fmla="*/ 42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4" h="48">
                        <a:moveTo>
                          <a:pt x="88" y="0"/>
                        </a:move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0" y="0"/>
                          <a:pt x="7" y="2"/>
                          <a:pt x="7" y="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7" y="33"/>
                          <a:pt x="7" y="33"/>
                          <a:pt x="7" y="33"/>
                        </a:cubicBezTo>
                        <a:cubicBezTo>
                          <a:pt x="7" y="43"/>
                          <a:pt x="7" y="43"/>
                          <a:pt x="7" y="43"/>
                        </a:cubicBezTo>
                        <a:cubicBezTo>
                          <a:pt x="7" y="46"/>
                          <a:pt x="10" y="48"/>
                          <a:pt x="13" y="48"/>
                        </a:cubicBezTo>
                        <a:cubicBezTo>
                          <a:pt x="88" y="48"/>
                          <a:pt x="88" y="48"/>
                          <a:pt x="88" y="48"/>
                        </a:cubicBezTo>
                        <a:cubicBezTo>
                          <a:pt x="91" y="48"/>
                          <a:pt x="94" y="46"/>
                          <a:pt x="94" y="43"/>
                        </a:cubicBezTo>
                        <a:cubicBezTo>
                          <a:pt x="94" y="5"/>
                          <a:pt x="94" y="5"/>
                          <a:pt x="94" y="5"/>
                        </a:cubicBezTo>
                        <a:cubicBezTo>
                          <a:pt x="94" y="2"/>
                          <a:pt x="91" y="0"/>
                          <a:pt x="88" y="0"/>
                        </a:cubicBezTo>
                        <a:close/>
                        <a:moveTo>
                          <a:pt x="88" y="42"/>
                        </a:moveTo>
                        <a:cubicBezTo>
                          <a:pt x="88" y="43"/>
                          <a:pt x="88" y="43"/>
                          <a:pt x="87" y="43"/>
                        </a:cubicBezTo>
                        <a:cubicBezTo>
                          <a:pt x="13" y="43"/>
                          <a:pt x="13" y="43"/>
                          <a:pt x="13" y="43"/>
                        </a:cubicBezTo>
                        <a:cubicBezTo>
                          <a:pt x="13" y="43"/>
                          <a:pt x="12" y="43"/>
                          <a:pt x="12" y="42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3" y="4"/>
                          <a:pt x="13" y="4"/>
                        </a:cubicBezTo>
                        <a:cubicBezTo>
                          <a:pt x="87" y="4"/>
                          <a:pt x="87" y="4"/>
                          <a:pt x="87" y="4"/>
                        </a:cubicBezTo>
                        <a:cubicBezTo>
                          <a:pt x="88" y="4"/>
                          <a:pt x="88" y="5"/>
                          <a:pt x="88" y="5"/>
                        </a:cubicBezTo>
                        <a:lnTo>
                          <a:pt x="88" y="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783"/>
                    <a:endParaRPr lang="en-US" sz="80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1766689" y="1536996"/>
                <a:ext cx="315419" cy="242988"/>
                <a:chOff x="2786913" y="1845407"/>
                <a:chExt cx="596027" cy="532732"/>
              </a:xfrm>
            </p:grpSpPr>
            <p:sp>
              <p:nvSpPr>
                <p:cNvPr id="91" name="Freeform 119"/>
                <p:cNvSpPr>
                  <a:spLocks noChangeArrowheads="1"/>
                </p:cNvSpPr>
                <p:nvPr/>
              </p:nvSpPr>
              <p:spPr bwMode="auto">
                <a:xfrm>
                  <a:off x="2786913" y="1845407"/>
                  <a:ext cx="596027" cy="532732"/>
                </a:xfrm>
                <a:custGeom>
                  <a:avLst/>
                  <a:gdLst>
                    <a:gd name="T0" fmla="*/ 443 w 497"/>
                    <a:gd name="T1" fmla="*/ 70 h 444"/>
                    <a:gd name="T2" fmla="*/ 443 w 497"/>
                    <a:gd name="T3" fmla="*/ 70 h 444"/>
                    <a:gd name="T4" fmla="*/ 426 w 497"/>
                    <a:gd name="T5" fmla="*/ 70 h 444"/>
                    <a:gd name="T6" fmla="*/ 426 w 497"/>
                    <a:gd name="T7" fmla="*/ 443 h 444"/>
                    <a:gd name="T8" fmla="*/ 443 w 497"/>
                    <a:gd name="T9" fmla="*/ 443 h 444"/>
                    <a:gd name="T10" fmla="*/ 496 w 497"/>
                    <a:gd name="T11" fmla="*/ 398 h 444"/>
                    <a:gd name="T12" fmla="*/ 496 w 497"/>
                    <a:gd name="T13" fmla="*/ 124 h 444"/>
                    <a:gd name="T14" fmla="*/ 443 w 497"/>
                    <a:gd name="T15" fmla="*/ 70 h 444"/>
                    <a:gd name="T16" fmla="*/ 0 w 497"/>
                    <a:gd name="T17" fmla="*/ 124 h 444"/>
                    <a:gd name="T18" fmla="*/ 0 w 497"/>
                    <a:gd name="T19" fmla="*/ 124 h 444"/>
                    <a:gd name="T20" fmla="*/ 0 w 497"/>
                    <a:gd name="T21" fmla="*/ 398 h 444"/>
                    <a:gd name="T22" fmla="*/ 53 w 497"/>
                    <a:gd name="T23" fmla="*/ 443 h 444"/>
                    <a:gd name="T24" fmla="*/ 71 w 497"/>
                    <a:gd name="T25" fmla="*/ 443 h 444"/>
                    <a:gd name="T26" fmla="*/ 71 w 497"/>
                    <a:gd name="T27" fmla="*/ 70 h 444"/>
                    <a:gd name="T28" fmla="*/ 53 w 497"/>
                    <a:gd name="T29" fmla="*/ 70 h 444"/>
                    <a:gd name="T30" fmla="*/ 0 w 497"/>
                    <a:gd name="T31" fmla="*/ 124 h 444"/>
                    <a:gd name="T32" fmla="*/ 337 w 497"/>
                    <a:gd name="T33" fmla="*/ 26 h 444"/>
                    <a:gd name="T34" fmla="*/ 337 w 497"/>
                    <a:gd name="T35" fmla="*/ 26 h 444"/>
                    <a:gd name="T36" fmla="*/ 248 w 497"/>
                    <a:gd name="T37" fmla="*/ 0 h 444"/>
                    <a:gd name="T38" fmla="*/ 160 w 497"/>
                    <a:gd name="T39" fmla="*/ 26 h 444"/>
                    <a:gd name="T40" fmla="*/ 160 w 497"/>
                    <a:gd name="T41" fmla="*/ 70 h 444"/>
                    <a:gd name="T42" fmla="*/ 107 w 497"/>
                    <a:gd name="T43" fmla="*/ 70 h 444"/>
                    <a:gd name="T44" fmla="*/ 107 w 497"/>
                    <a:gd name="T45" fmla="*/ 443 h 444"/>
                    <a:gd name="T46" fmla="*/ 390 w 497"/>
                    <a:gd name="T47" fmla="*/ 443 h 444"/>
                    <a:gd name="T48" fmla="*/ 390 w 497"/>
                    <a:gd name="T49" fmla="*/ 70 h 444"/>
                    <a:gd name="T50" fmla="*/ 337 w 497"/>
                    <a:gd name="T51" fmla="*/ 70 h 444"/>
                    <a:gd name="T52" fmla="*/ 337 w 497"/>
                    <a:gd name="T53" fmla="*/ 26 h 444"/>
                    <a:gd name="T54" fmla="*/ 301 w 497"/>
                    <a:gd name="T55" fmla="*/ 70 h 444"/>
                    <a:gd name="T56" fmla="*/ 301 w 497"/>
                    <a:gd name="T57" fmla="*/ 70 h 444"/>
                    <a:gd name="T58" fmla="*/ 195 w 497"/>
                    <a:gd name="T59" fmla="*/ 70 h 444"/>
                    <a:gd name="T60" fmla="*/ 195 w 497"/>
                    <a:gd name="T61" fmla="*/ 44 h 444"/>
                    <a:gd name="T62" fmla="*/ 248 w 497"/>
                    <a:gd name="T63" fmla="*/ 26 h 444"/>
                    <a:gd name="T64" fmla="*/ 301 w 497"/>
                    <a:gd name="T65" fmla="*/ 44 h 444"/>
                    <a:gd name="T66" fmla="*/ 301 w 497"/>
                    <a:gd name="T67" fmla="*/ 70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7" h="444">
                      <a:moveTo>
                        <a:pt x="443" y="70"/>
                      </a:moveTo>
                      <a:lnTo>
                        <a:pt x="443" y="70"/>
                      </a:lnTo>
                      <a:cubicBezTo>
                        <a:pt x="426" y="70"/>
                        <a:pt x="426" y="70"/>
                        <a:pt x="426" y="70"/>
                      </a:cubicBezTo>
                      <a:cubicBezTo>
                        <a:pt x="426" y="443"/>
                        <a:pt x="426" y="443"/>
                        <a:pt x="426" y="443"/>
                      </a:cubicBezTo>
                      <a:cubicBezTo>
                        <a:pt x="443" y="443"/>
                        <a:pt x="443" y="443"/>
                        <a:pt x="443" y="443"/>
                      </a:cubicBezTo>
                      <a:cubicBezTo>
                        <a:pt x="479" y="443"/>
                        <a:pt x="496" y="425"/>
                        <a:pt x="496" y="398"/>
                      </a:cubicBezTo>
                      <a:cubicBezTo>
                        <a:pt x="496" y="124"/>
                        <a:pt x="496" y="124"/>
                        <a:pt x="496" y="124"/>
                      </a:cubicBezTo>
                      <a:cubicBezTo>
                        <a:pt x="496" y="97"/>
                        <a:pt x="479" y="70"/>
                        <a:pt x="443" y="70"/>
                      </a:cubicBezTo>
                      <a:close/>
                      <a:moveTo>
                        <a:pt x="0" y="124"/>
                      </a:moveTo>
                      <a:lnTo>
                        <a:pt x="0" y="124"/>
                      </a:lnTo>
                      <a:cubicBezTo>
                        <a:pt x="0" y="398"/>
                        <a:pt x="0" y="398"/>
                        <a:pt x="0" y="398"/>
                      </a:cubicBezTo>
                      <a:cubicBezTo>
                        <a:pt x="0" y="425"/>
                        <a:pt x="26" y="443"/>
                        <a:pt x="53" y="443"/>
                      </a:cubicBezTo>
                      <a:cubicBezTo>
                        <a:pt x="71" y="443"/>
                        <a:pt x="71" y="443"/>
                        <a:pt x="71" y="443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26" y="70"/>
                        <a:pt x="0" y="97"/>
                        <a:pt x="0" y="124"/>
                      </a:cubicBezTo>
                      <a:close/>
                      <a:moveTo>
                        <a:pt x="337" y="26"/>
                      </a:moveTo>
                      <a:lnTo>
                        <a:pt x="337" y="26"/>
                      </a:lnTo>
                      <a:cubicBezTo>
                        <a:pt x="319" y="17"/>
                        <a:pt x="292" y="0"/>
                        <a:pt x="248" y="0"/>
                      </a:cubicBezTo>
                      <a:cubicBezTo>
                        <a:pt x="204" y="0"/>
                        <a:pt x="177" y="17"/>
                        <a:pt x="160" y="26"/>
                      </a:cubicBezTo>
                      <a:cubicBezTo>
                        <a:pt x="160" y="70"/>
                        <a:pt x="160" y="70"/>
                        <a:pt x="160" y="70"/>
                      </a:cubicBezTo>
                      <a:cubicBezTo>
                        <a:pt x="107" y="70"/>
                        <a:pt x="107" y="70"/>
                        <a:pt x="107" y="70"/>
                      </a:cubicBezTo>
                      <a:cubicBezTo>
                        <a:pt x="107" y="443"/>
                        <a:pt x="107" y="443"/>
                        <a:pt x="107" y="443"/>
                      </a:cubicBezTo>
                      <a:cubicBezTo>
                        <a:pt x="390" y="443"/>
                        <a:pt x="390" y="443"/>
                        <a:pt x="390" y="443"/>
                      </a:cubicBezTo>
                      <a:cubicBezTo>
                        <a:pt x="390" y="70"/>
                        <a:pt x="390" y="70"/>
                        <a:pt x="390" y="70"/>
                      </a:cubicBezTo>
                      <a:cubicBezTo>
                        <a:pt x="337" y="70"/>
                        <a:pt x="337" y="70"/>
                        <a:pt x="337" y="70"/>
                      </a:cubicBezTo>
                      <a:lnTo>
                        <a:pt x="337" y="26"/>
                      </a:lnTo>
                      <a:close/>
                      <a:moveTo>
                        <a:pt x="301" y="70"/>
                      </a:moveTo>
                      <a:lnTo>
                        <a:pt x="301" y="70"/>
                      </a:lnTo>
                      <a:cubicBezTo>
                        <a:pt x="195" y="70"/>
                        <a:pt x="195" y="70"/>
                        <a:pt x="195" y="70"/>
                      </a:cubicBezTo>
                      <a:cubicBezTo>
                        <a:pt x="195" y="44"/>
                        <a:pt x="195" y="44"/>
                        <a:pt x="195" y="44"/>
                      </a:cubicBezTo>
                      <a:cubicBezTo>
                        <a:pt x="204" y="35"/>
                        <a:pt x="222" y="26"/>
                        <a:pt x="248" y="26"/>
                      </a:cubicBezTo>
                      <a:cubicBezTo>
                        <a:pt x="275" y="26"/>
                        <a:pt x="292" y="35"/>
                        <a:pt x="301" y="44"/>
                      </a:cubicBezTo>
                      <a:lnTo>
                        <a:pt x="301" y="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 sz="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AutoShape 105"/>
                <p:cNvSpPr>
                  <a:spLocks/>
                </p:cNvSpPr>
                <p:nvPr/>
              </p:nvSpPr>
              <p:spPr bwMode="auto">
                <a:xfrm rot="2700000">
                  <a:off x="2981937" y="2042907"/>
                  <a:ext cx="204252" cy="20180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91" y="17891"/>
                      </a:moveTo>
                      <a:cubicBezTo>
                        <a:pt x="21461" y="18164"/>
                        <a:pt x="21599" y="18475"/>
                        <a:pt x="21599" y="18824"/>
                      </a:cubicBezTo>
                      <a:cubicBezTo>
                        <a:pt x="21599" y="19176"/>
                        <a:pt x="21461" y="19490"/>
                        <a:pt x="21191" y="19760"/>
                      </a:cubicBezTo>
                      <a:lnTo>
                        <a:pt x="19784" y="21192"/>
                      </a:lnTo>
                      <a:cubicBezTo>
                        <a:pt x="19514" y="21465"/>
                        <a:pt x="19196" y="21599"/>
                        <a:pt x="18829" y="21599"/>
                      </a:cubicBezTo>
                      <a:cubicBezTo>
                        <a:pt x="18465" y="21599"/>
                        <a:pt x="18150" y="21465"/>
                        <a:pt x="17889" y="21192"/>
                      </a:cubicBezTo>
                      <a:lnTo>
                        <a:pt x="10800" y="14101"/>
                      </a:lnTo>
                      <a:lnTo>
                        <a:pt x="3684" y="21192"/>
                      </a:lnTo>
                      <a:cubicBezTo>
                        <a:pt x="3410" y="21465"/>
                        <a:pt x="3099" y="21599"/>
                        <a:pt x="2749" y="21599"/>
                      </a:cubicBezTo>
                      <a:cubicBezTo>
                        <a:pt x="2397" y="21599"/>
                        <a:pt x="2083" y="21465"/>
                        <a:pt x="1815" y="21192"/>
                      </a:cubicBezTo>
                      <a:lnTo>
                        <a:pt x="408" y="19787"/>
                      </a:lnTo>
                      <a:cubicBezTo>
                        <a:pt x="135" y="19520"/>
                        <a:pt x="0" y="19200"/>
                        <a:pt x="0" y="18839"/>
                      </a:cubicBezTo>
                      <a:cubicBezTo>
                        <a:pt x="0" y="18481"/>
                        <a:pt x="135" y="18164"/>
                        <a:pt x="408" y="17891"/>
                      </a:cubicBezTo>
                      <a:lnTo>
                        <a:pt x="7556" y="10731"/>
                      </a:lnTo>
                      <a:lnTo>
                        <a:pt x="408" y="3708"/>
                      </a:lnTo>
                      <a:cubicBezTo>
                        <a:pt x="135" y="3435"/>
                        <a:pt x="0" y="3121"/>
                        <a:pt x="0" y="2760"/>
                      </a:cubicBezTo>
                      <a:cubicBezTo>
                        <a:pt x="0" y="2399"/>
                        <a:pt x="135" y="2082"/>
                        <a:pt x="408" y="1815"/>
                      </a:cubicBezTo>
                      <a:lnTo>
                        <a:pt x="1815" y="407"/>
                      </a:lnTo>
                      <a:cubicBezTo>
                        <a:pt x="2085" y="135"/>
                        <a:pt x="2403" y="0"/>
                        <a:pt x="2770" y="0"/>
                      </a:cubicBezTo>
                      <a:cubicBezTo>
                        <a:pt x="3134" y="0"/>
                        <a:pt x="3449" y="134"/>
                        <a:pt x="3710" y="407"/>
                      </a:cubicBezTo>
                      <a:lnTo>
                        <a:pt x="10800" y="7486"/>
                      </a:lnTo>
                      <a:lnTo>
                        <a:pt x="17889" y="407"/>
                      </a:lnTo>
                      <a:cubicBezTo>
                        <a:pt x="18159" y="135"/>
                        <a:pt x="18476" y="0"/>
                        <a:pt x="18838" y="0"/>
                      </a:cubicBezTo>
                      <a:cubicBezTo>
                        <a:pt x="19196" y="0"/>
                        <a:pt x="19514" y="134"/>
                        <a:pt x="19784" y="407"/>
                      </a:cubicBezTo>
                      <a:lnTo>
                        <a:pt x="21191" y="1815"/>
                      </a:lnTo>
                      <a:cubicBezTo>
                        <a:pt x="21461" y="2082"/>
                        <a:pt x="21599" y="2402"/>
                        <a:pt x="21599" y="2769"/>
                      </a:cubicBezTo>
                      <a:cubicBezTo>
                        <a:pt x="21599" y="3133"/>
                        <a:pt x="21461" y="3447"/>
                        <a:pt x="21191" y="3708"/>
                      </a:cubicBezTo>
                      <a:lnTo>
                        <a:pt x="14043" y="10869"/>
                      </a:lnTo>
                      <a:lnTo>
                        <a:pt x="21191" y="17891"/>
                      </a:lnTo>
                      <a:close/>
                    </a:path>
                  </a:pathLst>
                </a:custGeom>
                <a:solidFill>
                  <a:srgbClr val="EE3232"/>
                </a:solidFill>
                <a:ln>
                  <a:noFill/>
                </a:ln>
                <a:effectLst/>
                <a:extLst/>
              </p:spPr>
              <p:txBody>
                <a:bodyPr lIns="38100" tIns="38100" rIns="38100" bIns="38100" anchor="ctr"/>
                <a:lstStyle/>
                <a:p>
                  <a:pPr defTabSz="342900">
                    <a:defRPr/>
                  </a:pPr>
                  <a:endParaRPr lang="es-ES" sz="800">
                    <a:solidFill>
                      <a:srgbClr val="44CEB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Gill Sans" charset="0"/>
                  </a:endParaRPr>
                </a:p>
              </p:txBody>
            </p:sp>
          </p:grpSp>
        </p:grpSp>
      </p:grp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3239117" y="3387130"/>
            <a:ext cx="1196418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-ый этап</a:t>
            </a:r>
          </a:p>
        </p:txBody>
      </p:sp>
    </p:spTree>
    <p:extLst>
      <p:ext uri="{BB962C8B-B14F-4D97-AF65-F5344CB8AC3E}">
        <p14:creationId xmlns:p14="http://schemas.microsoft.com/office/powerpoint/2010/main" val="40070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е данные 10"/>
              <p14:cNvContentPartPr/>
              <p14:nvPr/>
            </p14:nvContentPartPr>
            <p14:xfrm>
              <a:off x="10665413" y="2641855"/>
              <a:ext cx="31320" cy="19711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6053" y="2632525"/>
                <a:ext cx="50040" cy="4013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/>
          <p:cNvSpPr/>
          <p:nvPr/>
        </p:nvSpPr>
        <p:spPr>
          <a:xfrm>
            <a:off x="0" y="188640"/>
            <a:ext cx="4211960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206" y="233225"/>
            <a:ext cx="3888432" cy="432048"/>
          </a:xfrm>
        </p:spPr>
        <p:txBody>
          <a:bodyPr/>
          <a:lstStyle/>
          <a:p>
            <a:r>
              <a:rPr lang="ru-RU" dirty="0" smtClean="0"/>
              <a:t>Программа «Старт»</a:t>
            </a:r>
            <a:endParaRPr lang="ru-RU" dirty="0"/>
          </a:p>
        </p:txBody>
      </p:sp>
      <p:pic>
        <p:nvPicPr>
          <p:cNvPr id="4098" name="Picture 2" descr="http://fasie.ru/local/templates/.default/markup/img/prog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39380"/>
            <a:ext cx="438523" cy="4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0" y="1977442"/>
            <a:ext cx="252028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Физические лица</a:t>
            </a:r>
            <a:endParaRPr lang="en-US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в соответствии № 209-ФЗ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04048" y="1977442"/>
            <a:ext cx="3024336" cy="5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177800" indent="-17780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проект</a:t>
            </a:r>
          </a:p>
          <a:p>
            <a:pPr>
              <a:buClr>
                <a:srgbClr val="FF0000"/>
              </a:buClr>
              <a:buSzPct val="150000"/>
            </a:pP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75"/>
          <p:cNvSpPr>
            <a:spLocks noChangeArrowheads="1"/>
          </p:cNvSpPr>
          <p:nvPr/>
        </p:nvSpPr>
        <p:spPr bwMode="auto">
          <a:xfrm>
            <a:off x="255364" y="1988840"/>
            <a:ext cx="486252" cy="56891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01"/>
          <p:cNvSpPr>
            <a:spLocks noChangeArrowheads="1"/>
          </p:cNvSpPr>
          <p:nvPr/>
        </p:nvSpPr>
        <p:spPr bwMode="auto">
          <a:xfrm>
            <a:off x="3975973" y="1953055"/>
            <a:ext cx="596027" cy="61184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2" descr="https://www.colourbox.com/preview/12569465-blue-ruble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615839" cy="6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259632" y="3229740"/>
            <a:ext cx="1932530" cy="5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 на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этапа на НИОКР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79387" y="1124744"/>
            <a:ext cx="8763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altLang="ru-RU" sz="1800" b="1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 перспективных проектов, содействие в проведении НИОКР и подготовке к стадии коммерциализации</a:t>
            </a:r>
            <a:endParaRPr lang="ru-RU" altLang="ru-RU" sz="18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432048"/>
          </a:xfrm>
          <a:solidFill>
            <a:srgbClr val="FF0000"/>
          </a:solidFill>
        </p:spPr>
        <p:txBody>
          <a:bodyPr/>
          <a:lstStyle/>
          <a:p>
            <a:fld id="{637F723A-77FC-40A0-B1B0-9768910C67E5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7330975"/>
              </p:ext>
            </p:extLst>
          </p:nvPr>
        </p:nvGraphicFramePr>
        <p:xfrm>
          <a:off x="255364" y="3352636"/>
          <a:ext cx="82508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04" y="515719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2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  <a:p>
            <a:pPr algn="ctr">
              <a:spcAft>
                <a:spcPts val="1200"/>
              </a:spcAft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не требуется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1571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3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  <a:p>
            <a:pPr algn="ctr">
              <a:spcAft>
                <a:spcPts val="120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Внебюджетное софинансирование 100% от суммы гранта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2040" y="2814027"/>
            <a:ext cx="41052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интеллектуальная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собственность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Начата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" descr="http://www.pinsknews.by/wp-content/uploads/2011/07/e4db17653ccf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78" y="2997626"/>
            <a:ext cx="922102" cy="7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432048"/>
          </a:xfrm>
          <a:solidFill>
            <a:srgbClr val="FF0000"/>
          </a:solidFill>
        </p:spPr>
        <p:txBody>
          <a:bodyPr/>
          <a:lstStyle/>
          <a:p>
            <a:fld id="{637F723A-77FC-40A0-B1B0-9768910C67E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2738" y="1052736"/>
            <a:ext cx="422275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3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 отбора:</a:t>
            </a:r>
          </a:p>
          <a:p>
            <a:pPr marL="285750" indent="-285750" defTabSz="91433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Заочная экспертиза</a:t>
            </a:r>
          </a:p>
          <a:p>
            <a:pPr marL="285750" indent="-285750" defTabSz="91433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Очное жюри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24296" y="2106722"/>
            <a:ext cx="5759872" cy="16004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оценки: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уровень </a:t>
            </a:r>
            <a:endParaRPr lang="ru-RU" alt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</a:t>
            </a: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новизна, задел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коммерциализации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иски проекта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8640"/>
            <a:ext cx="4211960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90922" y="233225"/>
            <a:ext cx="448513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«Старт»: Отбор проектов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36722"/>
              </p:ext>
            </p:extLst>
          </p:nvPr>
        </p:nvGraphicFramePr>
        <p:xfrm>
          <a:off x="312738" y="5733257"/>
          <a:ext cx="8565108" cy="50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3955"/>
                <a:gridCol w="5881153"/>
              </a:tblGrid>
              <a:tr h="504055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Подача заявок</a:t>
                      </a:r>
                      <a:endParaRPr lang="ru-RU" sz="1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online.fasie.ru</a:t>
                      </a:r>
                      <a:endParaRPr lang="ru-RU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http://fasie.ru/local/templates/.default/markup/img/prog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39380"/>
            <a:ext cx="438523" cy="4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xx.fbcdn.net/v/t1.0-9/13886999_10210317823890271_7755850985301367409_n.jpg?oh=6ec1085cdafc5830d600e6beec17b998&amp;oe=5823233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74"/>
          <a:stretch/>
        </p:blipFill>
        <p:spPr bwMode="auto">
          <a:xfrm>
            <a:off x="4501596" y="1196753"/>
            <a:ext cx="4464601" cy="251040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2350" y="5322694"/>
            <a:ext cx="810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статистике грант получает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3-ий проект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3717032"/>
            <a:ext cx="59046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перехода с 1-го на 2-й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финансирования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Сформирована команда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интеллектуальная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собственность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Подготовлен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Найден инвестор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insknews.by/wp-content/uploads/2011/07/e4db17653c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07735"/>
            <a:ext cx="1088539" cy="8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81517" y="2132856"/>
            <a:ext cx="361096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FF0000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Заочная оценка проектов: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 проекта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</a:t>
            </a:r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софинансирования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«Старт»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34016" y="2176848"/>
            <a:ext cx="3509992" cy="5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лица, прошедшие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«Старт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75"/>
          <p:cNvSpPr>
            <a:spLocks noChangeArrowheads="1"/>
          </p:cNvSpPr>
          <p:nvPr/>
        </p:nvSpPr>
        <p:spPr bwMode="auto">
          <a:xfrm>
            <a:off x="255364" y="2283867"/>
            <a:ext cx="486252" cy="56891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2" descr="https://www.colourbox.com/preview/12569465-blue-ruble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5" y="4718903"/>
            <a:ext cx="615839" cy="6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5576" y="4611540"/>
            <a:ext cx="3384376" cy="10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 anchor="ctr">
            <a:spAutoFit/>
          </a:bodyPr>
          <a:lstStyle/>
          <a:p>
            <a:pPr marL="285750" indent="-285750" defTabSz="816174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 5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на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коммерциализацию разработки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816174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88640"/>
            <a:ext cx="4211960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578"/>
            <a:ext cx="339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«Бизнес-старт»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" descr="http://fasie.ru/local/templates/.default/markup/img/prog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39380"/>
            <a:ext cx="438523" cy="4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27584" y="3436186"/>
            <a:ext cx="3384376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проект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101"/>
          <p:cNvSpPr>
            <a:spLocks noChangeArrowheads="1"/>
          </p:cNvSpPr>
          <p:nvPr/>
        </p:nvSpPr>
        <p:spPr bwMode="auto">
          <a:xfrm>
            <a:off x="197650" y="3284834"/>
            <a:ext cx="596027" cy="61184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179387" y="1116033"/>
            <a:ext cx="88388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</a:t>
            </a:r>
            <a:r>
              <a:rPr lang="ru-RU" altLang="ru-RU" sz="1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компаний, завершивших НИОКР и планирующих создание или расширение производства инновационной </a:t>
            </a:r>
            <a:r>
              <a:rPr lang="ru-RU" altLang="ru-RU" sz="1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продукции, созданные по программе «Старт»</a:t>
            </a:r>
            <a:endParaRPr lang="ru-RU" altLang="ru-RU" sz="18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Номер слайда 4"/>
          <p:cNvSpPr txBox="1">
            <a:spLocks/>
          </p:cNvSpPr>
          <p:nvPr/>
        </p:nvSpPr>
        <p:spPr>
          <a:xfrm>
            <a:off x="8532440" y="6309320"/>
            <a:ext cx="611560" cy="432048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7F723A-77FC-40A0-B1B0-9768910C67E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10368" y="4365104"/>
            <a:ext cx="35821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производства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в течение 5 лет (прирост выручки, создание ВПРМ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3923" y="254436"/>
            <a:ext cx="3888432" cy="432048"/>
          </a:xfrm>
        </p:spPr>
        <p:txBody>
          <a:bodyPr/>
          <a:lstStyle/>
          <a:p>
            <a:r>
              <a:rPr lang="ru-RU" dirty="0" smtClean="0"/>
              <a:t>Программа «Развитие»</a:t>
            </a:r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32071" y="32072"/>
            <a:ext cx="91170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  <a:cs typeface="Arial" pitchFamily="34" charset="0"/>
            </a:endParaRPr>
          </a:p>
        </p:txBody>
      </p:sp>
      <p:sp>
        <p:nvSpPr>
          <p:cNvPr id="3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76064" cy="432048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146" name="Picture 2" descr="http://fasie.ru/local/templates/.default/markup/img/prog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6" y="254438"/>
            <a:ext cx="360040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71600" y="2498341"/>
            <a:ext cx="3969509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согласно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209-ФЗ </a:t>
            </a:r>
          </a:p>
        </p:txBody>
      </p:sp>
      <p:sp>
        <p:nvSpPr>
          <p:cNvPr id="16" name="Freeform 75"/>
          <p:cNvSpPr>
            <a:spLocks noChangeArrowheads="1"/>
          </p:cNvSpPr>
          <p:nvPr/>
        </p:nvSpPr>
        <p:spPr bwMode="auto">
          <a:xfrm>
            <a:off x="341332" y="2347139"/>
            <a:ext cx="486252" cy="56891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2" descr="https://www.colourbox.com/preview/12569465-blue-ruble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11196"/>
            <a:ext cx="615839" cy="6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82105" y="3571492"/>
            <a:ext cx="2797807" cy="15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 anchor="ctr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млн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рублей,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софинансирование 50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от суммы гранта</a:t>
            </a:r>
          </a:p>
          <a:p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796136" y="2426333"/>
            <a:ext cx="3024336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rgbClr val="00B0F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проект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Freeform 101"/>
          <p:cNvSpPr>
            <a:spLocks noChangeArrowheads="1"/>
          </p:cNvSpPr>
          <p:nvPr/>
        </p:nvSpPr>
        <p:spPr bwMode="auto">
          <a:xfrm>
            <a:off x="5094194" y="2239346"/>
            <a:ext cx="596027" cy="61184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7650" y="1196752"/>
            <a:ext cx="9342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</a:t>
            </a:r>
            <a:r>
              <a:rPr lang="ru-RU" altLang="ru-RU" sz="1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компаний, имеющих опыт разработки и продаж наукоемкой продукции, планирующих разработку и освоение новых видов </a:t>
            </a:r>
            <a:r>
              <a:rPr lang="ru-RU" altLang="ru-RU" sz="1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endParaRPr lang="ru-RU" altLang="ru-RU" sz="18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http://internetbablos.ru/wp-content/uploads/2016/04/%D0%9A%D0%BE%D0%BF%D0%B8%D1%80%D0%B0%D0%B9%D1%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8276" y="3324000"/>
            <a:ext cx="1190229" cy="11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139227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собственность</a:t>
            </a:r>
          </a:p>
          <a:p>
            <a:pPr marL="342900" indent="-342900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производства</a:t>
            </a:r>
          </a:p>
          <a:p>
            <a:pPr marL="342900" indent="-342900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в течение 5 лет (прирост выручки, создание ВПРМ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5229200"/>
            <a:ext cx="810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статистике грант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получает каждый 3-ий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88337"/>
              </p:ext>
            </p:extLst>
          </p:nvPr>
        </p:nvGraphicFramePr>
        <p:xfrm>
          <a:off x="399380" y="5661249"/>
          <a:ext cx="8565108" cy="50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3955"/>
                <a:gridCol w="5881153"/>
              </a:tblGrid>
              <a:tr h="504055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Подача заявок</a:t>
                      </a:r>
                      <a:endParaRPr lang="ru-RU" sz="1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online.fasie.ru</a:t>
                      </a:r>
                      <a:endParaRPr lang="ru-RU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888432" cy="432048"/>
          </a:xfrm>
        </p:spPr>
        <p:txBody>
          <a:bodyPr/>
          <a:lstStyle/>
          <a:p>
            <a:r>
              <a:rPr lang="ru-RU" dirty="0" smtClean="0"/>
              <a:t>«Развитие»: Отбор проектов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24297" y="3064892"/>
            <a:ext cx="4103687" cy="233910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F0"/>
              </a:buClr>
              <a:buSz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оценки:</a:t>
            </a:r>
            <a:endParaRPr lang="ru-RU" altLang="ru-RU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уровень (новизна, задел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финансово-экономического состояния предприятия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планируемых показателей </a:t>
            </a:r>
            <a:r>
              <a:rPr lang="ru-RU" alt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</a:t>
            </a:r>
            <a:endParaRPr lang="ru-RU" alt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://fasie.ru/local/templates/.default/markup/img/prog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438"/>
            <a:ext cx="360040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" y="1141466"/>
            <a:ext cx="4572000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отбора:</a:t>
            </a:r>
          </a:p>
          <a:p>
            <a:pPr marL="285750" indent="-285750">
              <a:spcAft>
                <a:spcPts val="10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Заочная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r>
              <a:rPr lang="ru-RU" sz="16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*</a:t>
            </a:r>
            <a:endParaRPr lang="en-US" sz="1600" dirty="0"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87374"/>
              </p:ext>
            </p:extLst>
          </p:nvPr>
        </p:nvGraphicFramePr>
        <p:xfrm>
          <a:off x="399380" y="5661249"/>
          <a:ext cx="8565108" cy="50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3955"/>
                <a:gridCol w="5881153"/>
              </a:tblGrid>
              <a:tr h="504055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Подача заявок</a:t>
                      </a:r>
                      <a:endParaRPr lang="ru-RU" sz="1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online.fasie.ru</a:t>
                      </a:r>
                      <a:endParaRPr lang="ru-RU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37268" y="4581128"/>
            <a:ext cx="1045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buClr>
                <a:srgbClr val="00B0F0"/>
              </a:buClr>
            </a:pPr>
            <a:r>
              <a:rPr lang="ru-RU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*</a:t>
            </a:r>
            <a:r>
              <a:rPr lang="ru-RU" sz="1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опционально</a:t>
            </a:r>
            <a:endParaRPr lang="ru-RU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www.aerofulfillment.com/hubfs/images/Blog_Images/talent_shortage.jpg?t=14768082445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7" y="1265343"/>
            <a:ext cx="4508500" cy="300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43204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fld id="{637F723A-77FC-40A0-B1B0-9768910C67E5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е данные 10"/>
              <p14:cNvContentPartPr/>
              <p14:nvPr/>
            </p14:nvContentPartPr>
            <p14:xfrm>
              <a:off x="10665413" y="2641855"/>
              <a:ext cx="31320" cy="19711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6053" y="2632525"/>
                <a:ext cx="50040" cy="40137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4236" r="17673" b="18736"/>
          <a:stretch>
            <a:fillRect/>
          </a:stretch>
        </p:blipFill>
        <p:spPr bwMode="auto">
          <a:xfrm>
            <a:off x="5238618" y="3254571"/>
            <a:ext cx="3495815" cy="16855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05483" y="260648"/>
            <a:ext cx="942585" cy="43204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260649"/>
            <a:ext cx="518458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4212"/>
            <a:ext cx="4104456" cy="432048"/>
          </a:xfrm>
        </p:spPr>
        <p:txBody>
          <a:bodyPr/>
          <a:lstStyle/>
          <a:p>
            <a:r>
              <a:rPr lang="ru-RU" dirty="0" smtClean="0"/>
              <a:t>Программа «Коммерциализация»</a:t>
            </a:r>
            <a:endParaRPr lang="ru-RU" sz="2800" dirty="0"/>
          </a:p>
        </p:txBody>
      </p:sp>
      <p:pic>
        <p:nvPicPr>
          <p:cNvPr id="7170" name="Picture 2" descr="http://fasie.ru/local/templates/.default/markup/img/prog_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" y="260650"/>
            <a:ext cx="425896" cy="4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Новелл групп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15616" y="2067993"/>
            <a:ext cx="4464496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МИП согласно № 209-ФЗ </a:t>
            </a:r>
          </a:p>
        </p:txBody>
      </p:sp>
      <p:sp>
        <p:nvSpPr>
          <p:cNvPr id="17" name="Freeform 75"/>
          <p:cNvSpPr>
            <a:spLocks noChangeArrowheads="1"/>
          </p:cNvSpPr>
          <p:nvPr/>
        </p:nvSpPr>
        <p:spPr bwMode="auto">
          <a:xfrm>
            <a:off x="255364" y="1995985"/>
            <a:ext cx="486252" cy="56891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2" descr="https://www.colourbox.com/preview/12569465-blue-ruble-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14" y="2093081"/>
            <a:ext cx="615839" cy="6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158569" y="1988840"/>
            <a:ext cx="4021943" cy="126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 anchor="ctr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млн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</a:p>
          <a:p>
            <a:pPr marL="285750" indent="-285750" fontAlgn="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Внебюджетное софинансирование 100%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суммы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гранта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388" y="1198493"/>
            <a:ext cx="8713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</a:t>
            </a:r>
            <a:r>
              <a:rPr lang="ru-RU" altLang="ru-RU" sz="18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компаний, завершивших НИОКР и планирующих создание или расширение производства инновационной </a:t>
            </a:r>
            <a:r>
              <a:rPr lang="ru-RU" altLang="ru-RU" sz="1800" dirty="0" smtClean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endParaRPr lang="ru-RU" altLang="ru-RU" sz="18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" descr="http://internetbablos.ru/wp-content/uploads/2016/04/%D0%9A%D0%BE%D0%BF%D0%B8%D1%80%D0%B0%D0%B9%D1%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91" y="3933056"/>
            <a:ext cx="1075302" cy="10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4985" y="4077072"/>
            <a:ext cx="3969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эффект в течение 5 лет (прирост выручки, создание ВПРМ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503" y="5301208"/>
            <a:ext cx="810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статистике грант получает  каждый 4-ый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00005"/>
              </p:ext>
            </p:extLst>
          </p:nvPr>
        </p:nvGraphicFramePr>
        <p:xfrm>
          <a:off x="399380" y="5733257"/>
          <a:ext cx="8565108" cy="504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3955"/>
                <a:gridCol w="5881153"/>
              </a:tblGrid>
              <a:tr h="504055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Подача заявок</a:t>
                      </a:r>
                      <a:endParaRPr lang="ru-RU" sz="19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online.fasie.ru</a:t>
                      </a:r>
                      <a:endParaRPr lang="ru-RU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115616" y="3156622"/>
            <a:ext cx="4248472" cy="56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marL="285750" indent="-285750">
              <a:spcAft>
                <a:spcPts val="5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Завершенный НИОКР</a:t>
            </a:r>
          </a:p>
          <a:p>
            <a:pPr>
              <a:buClr>
                <a:schemeClr val="accent5">
                  <a:lumMod val="75000"/>
                </a:schemeClr>
              </a:buClr>
              <a:buSzPct val="150000"/>
            </a:pP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Freeform 101"/>
          <p:cNvSpPr>
            <a:spLocks noChangeArrowheads="1"/>
          </p:cNvSpPr>
          <p:nvPr/>
        </p:nvSpPr>
        <p:spPr bwMode="auto">
          <a:xfrm>
            <a:off x="159549" y="3001452"/>
            <a:ext cx="596027" cy="61184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</TotalTime>
  <Words>878</Words>
  <Application>Microsoft Office PowerPoint</Application>
  <PresentationFormat>Экран (4:3)</PresentationFormat>
  <Paragraphs>213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инструменты поддержки малого инновационного бизнеса</vt:lpstr>
      <vt:lpstr>Цели и задачи Фонда</vt:lpstr>
      <vt:lpstr>Основные программы Фонда</vt:lpstr>
      <vt:lpstr>Программа «Старт»</vt:lpstr>
      <vt:lpstr>Презентация PowerPoint</vt:lpstr>
      <vt:lpstr>Презентация PowerPoint</vt:lpstr>
      <vt:lpstr>Программа «Развитие»</vt:lpstr>
      <vt:lpstr>«Развитие»: Отбор проектов</vt:lpstr>
      <vt:lpstr>Программа «Коммерциализация»</vt:lpstr>
      <vt:lpstr>Презентация PowerPoint</vt:lpstr>
      <vt:lpstr>Презентация PowerPoint</vt:lpstr>
      <vt:lpstr>Типовые ошибки и причины</vt:lpstr>
      <vt:lpstr>Найдите себя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Ovchinnikov</dc:creator>
  <cp:lastModifiedBy>Нугуманова Светлана</cp:lastModifiedBy>
  <cp:revision>265</cp:revision>
  <cp:lastPrinted>2017-01-20T08:46:23Z</cp:lastPrinted>
  <dcterms:created xsi:type="dcterms:W3CDTF">2016-05-06T08:59:45Z</dcterms:created>
  <dcterms:modified xsi:type="dcterms:W3CDTF">2017-01-23T12:58:45Z</dcterms:modified>
</cp:coreProperties>
</file>