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50630138" cy="28482925"/>
  <p:notesSz cx="50630138" cy="28482925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946">
          <p15:clr>
            <a:srgbClr val="A4A3A4"/>
          </p15:clr>
        </p15:guide>
        <p15:guide id="2" orient="horz" pos="8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" d="100"/>
          <a:sy n="19" d="100"/>
        </p:scale>
        <p:origin x="186" y="588"/>
      </p:cViewPr>
      <p:guideLst>
        <p:guide pos="15946"/>
        <p:guide orient="horz" pos="8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3.png"/><Relationship Id="rId21" Type="http://schemas.openxmlformats.org/officeDocument/2006/relationships/image" Target="../media/image98.png"/><Relationship Id="rId42" Type="http://schemas.openxmlformats.org/officeDocument/2006/relationships/image" Target="../media/image119.png"/><Relationship Id="rId47" Type="http://schemas.openxmlformats.org/officeDocument/2006/relationships/image" Target="../media/image124.png"/><Relationship Id="rId63" Type="http://schemas.openxmlformats.org/officeDocument/2006/relationships/image" Target="../media/image140.png"/><Relationship Id="rId68" Type="http://schemas.openxmlformats.org/officeDocument/2006/relationships/image" Target="../media/image145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9" Type="http://schemas.openxmlformats.org/officeDocument/2006/relationships/image" Target="../media/image106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45" Type="http://schemas.openxmlformats.org/officeDocument/2006/relationships/image" Target="../media/image122.png"/><Relationship Id="rId53" Type="http://schemas.openxmlformats.org/officeDocument/2006/relationships/image" Target="../media/image130.png"/><Relationship Id="rId58" Type="http://schemas.openxmlformats.org/officeDocument/2006/relationships/image" Target="../media/image135.png"/><Relationship Id="rId66" Type="http://schemas.openxmlformats.org/officeDocument/2006/relationships/image" Target="../media/image143.png"/><Relationship Id="rId74" Type="http://schemas.openxmlformats.org/officeDocument/2006/relationships/image" Target="../media/image77.png"/><Relationship Id="rId5" Type="http://schemas.openxmlformats.org/officeDocument/2006/relationships/image" Target="../media/image82.png"/><Relationship Id="rId61" Type="http://schemas.openxmlformats.org/officeDocument/2006/relationships/image" Target="../media/image138.png"/><Relationship Id="rId19" Type="http://schemas.openxmlformats.org/officeDocument/2006/relationships/image" Target="../media/image9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Relationship Id="rId48" Type="http://schemas.openxmlformats.org/officeDocument/2006/relationships/image" Target="../media/image125.png"/><Relationship Id="rId56" Type="http://schemas.openxmlformats.org/officeDocument/2006/relationships/image" Target="../media/image133.png"/><Relationship Id="rId64" Type="http://schemas.openxmlformats.org/officeDocument/2006/relationships/image" Target="../media/image141.png"/><Relationship Id="rId69" Type="http://schemas.openxmlformats.org/officeDocument/2006/relationships/image" Target="../media/image146.png"/><Relationship Id="rId8" Type="http://schemas.openxmlformats.org/officeDocument/2006/relationships/image" Target="../media/image85.png"/><Relationship Id="rId51" Type="http://schemas.openxmlformats.org/officeDocument/2006/relationships/image" Target="../media/image128.png"/><Relationship Id="rId72" Type="http://schemas.openxmlformats.org/officeDocument/2006/relationships/image" Target="../media/image149.png"/><Relationship Id="rId3" Type="http://schemas.openxmlformats.org/officeDocument/2006/relationships/image" Target="../media/image8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46" Type="http://schemas.openxmlformats.org/officeDocument/2006/relationships/image" Target="../media/image123.png"/><Relationship Id="rId59" Type="http://schemas.openxmlformats.org/officeDocument/2006/relationships/image" Target="../media/image136.png"/><Relationship Id="rId67" Type="http://schemas.openxmlformats.org/officeDocument/2006/relationships/image" Target="../media/image144.png"/><Relationship Id="rId20" Type="http://schemas.openxmlformats.org/officeDocument/2006/relationships/image" Target="../media/image97.png"/><Relationship Id="rId41" Type="http://schemas.openxmlformats.org/officeDocument/2006/relationships/image" Target="../media/image118.png"/><Relationship Id="rId54" Type="http://schemas.openxmlformats.org/officeDocument/2006/relationships/image" Target="../media/image131.png"/><Relationship Id="rId62" Type="http://schemas.openxmlformats.org/officeDocument/2006/relationships/image" Target="../media/image139.png"/><Relationship Id="rId70" Type="http://schemas.openxmlformats.org/officeDocument/2006/relationships/image" Target="../media/image147.png"/><Relationship Id="rId75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49" Type="http://schemas.openxmlformats.org/officeDocument/2006/relationships/image" Target="../media/image126.png"/><Relationship Id="rId57" Type="http://schemas.openxmlformats.org/officeDocument/2006/relationships/image" Target="../media/image134.png"/><Relationship Id="rId10" Type="http://schemas.openxmlformats.org/officeDocument/2006/relationships/image" Target="../media/image87.png"/><Relationship Id="rId31" Type="http://schemas.openxmlformats.org/officeDocument/2006/relationships/image" Target="../media/image108.png"/><Relationship Id="rId44" Type="http://schemas.openxmlformats.org/officeDocument/2006/relationships/image" Target="../media/image121.png"/><Relationship Id="rId52" Type="http://schemas.openxmlformats.org/officeDocument/2006/relationships/image" Target="../media/image129.png"/><Relationship Id="rId60" Type="http://schemas.openxmlformats.org/officeDocument/2006/relationships/image" Target="../media/image137.png"/><Relationship Id="rId65" Type="http://schemas.openxmlformats.org/officeDocument/2006/relationships/image" Target="../media/image142.png"/><Relationship Id="rId73" Type="http://schemas.openxmlformats.org/officeDocument/2006/relationships/image" Target="../media/image150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9" Type="http://schemas.openxmlformats.org/officeDocument/2006/relationships/image" Target="../media/image116.png"/><Relationship Id="rId34" Type="http://schemas.openxmlformats.org/officeDocument/2006/relationships/image" Target="../media/image111.png"/><Relationship Id="rId50" Type="http://schemas.openxmlformats.org/officeDocument/2006/relationships/image" Target="../media/image127.png"/><Relationship Id="rId55" Type="http://schemas.openxmlformats.org/officeDocument/2006/relationships/image" Target="../media/image132.png"/><Relationship Id="rId7" Type="http://schemas.openxmlformats.org/officeDocument/2006/relationships/image" Target="../media/image84.png"/><Relationship Id="rId71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8.png"/><Relationship Id="rId4" Type="http://schemas.openxmlformats.org/officeDocument/2006/relationships/image" Target="../media/image1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-1443467" y="0"/>
            <a:ext cx="52073604" cy="30222134"/>
          </a:xfrm>
          <a:prstGeom prst="rect">
            <a:avLst/>
          </a:prstGeom>
          <a:solidFill>
            <a:srgbClr val="2890EB"/>
          </a:solidFill>
          <a:ln/>
        </p:spPr>
        <p:txBody>
          <a:bodyPr/>
          <a:lstStyle/>
          <a:p>
            <a:pPr>
              <a:lnSpc>
                <a:spcPts val="10300"/>
              </a:lnSpc>
              <a:defRPr/>
            </a:pPr>
            <a:endParaRPr lang="ru-RU" sz="880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2" name="Image 5" descr=" "/>
          <p:cNvPicPr>
            <a:picLocks noChangeAspect="1"/>
          </p:cNvPicPr>
          <p:nvPr/>
        </p:nvPicPr>
        <p:blipFill>
          <a:blip r:embed="rId2"/>
          <a:srcRect l="-22" t="59134" r="2498" b="4994"/>
          <a:stretch/>
        </p:blipFill>
        <p:spPr bwMode="auto">
          <a:xfrm>
            <a:off x="-1455824" y="15231622"/>
            <a:ext cx="52085962" cy="11727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047088" y="5561692"/>
            <a:ext cx="468515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0" dirty="0">
                <a:solidFill>
                  <a:schemeClr val="bg1"/>
                </a:solidFill>
                <a:latin typeface="Montserrat Bold"/>
              </a:rPr>
              <a:t>Комиссия </a:t>
            </a:r>
            <a:endParaRPr dirty="0"/>
          </a:p>
          <a:p>
            <a:pPr>
              <a:defRPr/>
            </a:pPr>
            <a:r>
              <a:rPr lang="ru-RU" sz="16000" dirty="0">
                <a:solidFill>
                  <a:schemeClr val="bg1"/>
                </a:solidFill>
                <a:latin typeface="Montserrat Bold"/>
              </a:rPr>
              <a:t>по геологии и недропользованию</a:t>
            </a:r>
            <a:endParaRPr dirty="0"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8403771" y="14241462"/>
            <a:ext cx="0" cy="0"/>
          </a:xfrm>
          <a:prstGeom prst="line">
            <a:avLst/>
          </a:prstGeom>
          <a:ln w="254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5027734" y="25536270"/>
            <a:ext cx="33394078" cy="394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0300"/>
              </a:lnSpc>
              <a:defRPr/>
            </a:pPr>
            <a:r>
              <a:rPr lang="en-US" sz="6600" dirty="0" err="1">
                <a:solidFill>
                  <a:srgbClr val="C1E0FF"/>
                </a:solidFill>
                <a:latin typeface="Open sans"/>
                <a:cs typeface="Open sans"/>
              </a:rPr>
              <a:t>vk</a:t>
            </a:r>
            <a:r>
              <a:rPr lang="en-US" sz="6600" dirty="0">
                <a:solidFill>
                  <a:srgbClr val="C1E0FF"/>
                </a:solidFill>
                <a:latin typeface="Open sans"/>
                <a:cs typeface="Open sans"/>
              </a:rPr>
              <a:t>,</a:t>
            </a:r>
            <a:r>
              <a:rPr lang="ru-RU" sz="6600" dirty="0">
                <a:solidFill>
                  <a:srgbClr val="C1E0FF"/>
                </a:solidFill>
                <a:latin typeface="Open sans"/>
                <a:cs typeface="Open sans"/>
              </a:rPr>
              <a:t> </a:t>
            </a:r>
            <a:r>
              <a:rPr lang="en-US" sz="6600" dirty="0">
                <a:solidFill>
                  <a:srgbClr val="C1E0FF"/>
                </a:solidFill>
                <a:latin typeface="Open sans"/>
                <a:cs typeface="Open sans"/>
              </a:rPr>
              <a:t>telegram</a:t>
            </a:r>
            <a:r>
              <a:rPr lang="ru-RU" sz="6600" dirty="0">
                <a:solidFill>
                  <a:srgbClr val="C1E0FF"/>
                </a:solidFill>
                <a:latin typeface="Open sans"/>
                <a:cs typeface="Open sans"/>
              </a:rPr>
              <a:t>: </a:t>
            </a:r>
            <a:r>
              <a:rPr lang="en-US" sz="6600" dirty="0" err="1">
                <a:solidFill>
                  <a:srgbClr val="C1E0FF"/>
                </a:solidFill>
                <a:latin typeface="Open sans"/>
                <a:cs typeface="Open sans"/>
              </a:rPr>
              <a:t>geo_nedra</a:t>
            </a:r>
            <a:endParaRPr lang="en-US" sz="6600" dirty="0">
              <a:solidFill>
                <a:srgbClr val="C1E0FF"/>
              </a:solidFill>
              <a:latin typeface="Open sans"/>
              <a:cs typeface="Open sans"/>
            </a:endParaRPr>
          </a:p>
          <a:p>
            <a:pPr algn="r">
              <a:lnSpc>
                <a:spcPts val="10300"/>
              </a:lnSpc>
              <a:defRPr/>
            </a:pPr>
            <a:r>
              <a:rPr lang="en-US" sz="6600" dirty="0">
                <a:solidFill>
                  <a:srgbClr val="C1E0FF"/>
                </a:solidFill>
                <a:latin typeface="Open sans"/>
                <a:cs typeface="Open sans"/>
              </a:rPr>
              <a:t>e-mail</a:t>
            </a:r>
            <a:r>
              <a:rPr lang="ru-RU" sz="6600" dirty="0">
                <a:solidFill>
                  <a:srgbClr val="C1E0FF"/>
                </a:solidFill>
                <a:latin typeface="Open sans"/>
                <a:cs typeface="Open sans"/>
              </a:rPr>
              <a:t>:</a:t>
            </a:r>
            <a:r>
              <a:rPr lang="en-US" sz="6600" dirty="0">
                <a:solidFill>
                  <a:srgbClr val="C1E0FF"/>
                </a:solidFill>
                <a:latin typeface="Open sans"/>
                <a:cs typeface="Open sans"/>
              </a:rPr>
              <a:t> nedra@opora.ru</a:t>
            </a:r>
            <a:endParaRPr lang="ru-RU" sz="6600" dirty="0">
              <a:solidFill>
                <a:srgbClr val="C1E0FF"/>
              </a:solidFill>
              <a:latin typeface="Open sans"/>
              <a:cs typeface="Open sans"/>
            </a:endParaRPr>
          </a:p>
          <a:p>
            <a:pPr algn="r">
              <a:lnSpc>
                <a:spcPts val="10300"/>
              </a:lnSpc>
              <a:defRPr/>
            </a:pPr>
            <a:endParaRPr lang="ru-RU" sz="6600" dirty="0">
              <a:solidFill>
                <a:srgbClr val="92C8FF"/>
              </a:solidFill>
              <a:latin typeface="Open sans"/>
              <a:cs typeface="Open san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845" y="19864940"/>
            <a:ext cx="4636862" cy="5671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395700" cy="2848356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8722896" y="-14426331"/>
            <a:ext cx="13712385" cy="49333645"/>
          </a:xfrm>
          <a:prstGeom prst="rect">
            <a:avLst/>
          </a:prstGeom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729938" y="27134862"/>
            <a:ext cx="100821" cy="168490"/>
          </a:xfrm>
          <a:prstGeom prst="rect">
            <a:avLst/>
          </a:prstGeom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9867462" y="27138484"/>
            <a:ext cx="87898" cy="162996"/>
          </a:xfrm>
          <a:prstGeom prst="rect">
            <a:avLst/>
          </a:prstGeom>
        </p:spPr>
      </p:pic>
      <p:pic>
        <p:nvPicPr>
          <p:cNvPr id="14" name="Image 12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988287" y="27138484"/>
            <a:ext cx="172131" cy="199623"/>
          </a:xfrm>
          <a:prstGeom prst="rect">
            <a:avLst/>
          </a:prstGeom>
        </p:spPr>
      </p:pic>
      <p:pic>
        <p:nvPicPr>
          <p:cNvPr id="15" name="Image 13" descr=" 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193463" y="27138484"/>
            <a:ext cx="76910" cy="162996"/>
          </a:xfrm>
          <a:prstGeom prst="rect">
            <a:avLst/>
          </a:prstGeom>
        </p:spPr>
      </p:pic>
      <p:pic>
        <p:nvPicPr>
          <p:cNvPr id="16" name="Image 14" descr=" 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0299530" y="27138484"/>
            <a:ext cx="82404" cy="162996"/>
          </a:xfrm>
          <a:prstGeom prst="rect">
            <a:avLst/>
          </a:prstGeom>
        </p:spPr>
      </p:pic>
      <p:pic>
        <p:nvPicPr>
          <p:cNvPr id="17" name="Image 15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0409497" y="27134862"/>
            <a:ext cx="100821" cy="168490"/>
          </a:xfrm>
          <a:prstGeom prst="rect">
            <a:avLst/>
          </a:prstGeom>
        </p:spPr>
      </p:pic>
      <p:pic>
        <p:nvPicPr>
          <p:cNvPr id="18" name="Image 16" descr=" 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0546742" y="27134862"/>
            <a:ext cx="91612" cy="168490"/>
          </a:xfrm>
          <a:prstGeom prst="rect">
            <a:avLst/>
          </a:prstGeom>
        </p:spPr>
      </p:pic>
      <p:pic>
        <p:nvPicPr>
          <p:cNvPr id="19" name="Image 17" descr=" 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0667474" y="27134862"/>
            <a:ext cx="91643" cy="168490"/>
          </a:xfrm>
          <a:prstGeom prst="rect">
            <a:avLst/>
          </a:prstGeom>
        </p:spPr>
      </p:pic>
      <p:pic>
        <p:nvPicPr>
          <p:cNvPr id="20" name="Image 18" descr=" 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0795907" y="27138484"/>
            <a:ext cx="95221" cy="162996"/>
          </a:xfrm>
          <a:prstGeom prst="rect">
            <a:avLst/>
          </a:prstGeom>
        </p:spPr>
      </p:pic>
      <p:pic>
        <p:nvPicPr>
          <p:cNvPr id="21" name="Image 19" descr=" 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40933059" y="27100070"/>
            <a:ext cx="95221" cy="201459"/>
          </a:xfrm>
          <a:prstGeom prst="rect">
            <a:avLst/>
          </a:prstGeom>
        </p:spPr>
      </p:pic>
      <p:pic>
        <p:nvPicPr>
          <p:cNvPr id="22" name="Image 20" descr=" 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1064736" y="27134862"/>
            <a:ext cx="91619" cy="168490"/>
          </a:xfrm>
          <a:prstGeom prst="rect">
            <a:avLst/>
          </a:prstGeom>
        </p:spPr>
      </p:pic>
      <p:pic>
        <p:nvPicPr>
          <p:cNvPr id="23" name="Image 21" descr=" 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1193077" y="27138484"/>
            <a:ext cx="93392" cy="162996"/>
          </a:xfrm>
          <a:prstGeom prst="rect">
            <a:avLst/>
          </a:prstGeom>
        </p:spPr>
      </p:pic>
      <p:pic>
        <p:nvPicPr>
          <p:cNvPr id="24" name="Image 22" descr=" 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41301097" y="27138484"/>
            <a:ext cx="111703" cy="162996"/>
          </a:xfrm>
          <a:prstGeom prst="rect">
            <a:avLst/>
          </a:prstGeom>
        </p:spPr>
      </p:pic>
      <p:pic>
        <p:nvPicPr>
          <p:cNvPr id="25" name="Image 23" descr=" 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41436674" y="27138484"/>
            <a:ext cx="86063" cy="162996"/>
          </a:xfrm>
          <a:prstGeom prst="rect">
            <a:avLst/>
          </a:prstGeom>
        </p:spPr>
      </p:pic>
      <p:pic>
        <p:nvPicPr>
          <p:cNvPr id="26" name="Image 24" descr=" 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41619948" y="27134862"/>
            <a:ext cx="100821" cy="168490"/>
          </a:xfrm>
          <a:prstGeom prst="rect">
            <a:avLst/>
          </a:prstGeom>
        </p:spPr>
      </p:pic>
      <p:pic>
        <p:nvPicPr>
          <p:cNvPr id="27" name="Image 25" descr=" 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41759140" y="27138484"/>
            <a:ext cx="89727" cy="162996"/>
          </a:xfrm>
          <a:prstGeom prst="rect">
            <a:avLst/>
          </a:prstGeom>
        </p:spPr>
      </p:pic>
      <p:pic>
        <p:nvPicPr>
          <p:cNvPr id="28" name="Image 26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41877925" y="27138484"/>
            <a:ext cx="173961" cy="199623"/>
          </a:xfrm>
          <a:prstGeom prst="rect">
            <a:avLst/>
          </a:prstGeom>
        </p:spPr>
      </p:pic>
      <p:pic>
        <p:nvPicPr>
          <p:cNvPr id="29" name="Image 27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42081148" y="27138484"/>
            <a:ext cx="76910" cy="162996"/>
          </a:xfrm>
          <a:prstGeom prst="rect">
            <a:avLst/>
          </a:prstGeom>
        </p:spPr>
      </p:pic>
      <p:pic>
        <p:nvPicPr>
          <p:cNvPr id="30" name="Image 28" descr=" 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42189167" y="27134862"/>
            <a:ext cx="91625" cy="168490"/>
          </a:xfrm>
          <a:prstGeom prst="rect">
            <a:avLst/>
          </a:prstGeom>
        </p:spPr>
      </p:pic>
      <p:pic>
        <p:nvPicPr>
          <p:cNvPr id="31" name="Image 29" descr=" "/>
          <p:cNvPicPr>
            <a:picLocks noChangeAspect="1"/>
          </p:cNvPicPr>
          <p:nvPr/>
        </p:nvPicPr>
        <p:blipFill>
          <a:blip r:embed="rId23"/>
          <a:stretch/>
        </p:blipFill>
        <p:spPr bwMode="auto">
          <a:xfrm>
            <a:off x="42304704" y="27138484"/>
            <a:ext cx="95221" cy="162996"/>
          </a:xfrm>
          <a:prstGeom prst="rect">
            <a:avLst/>
          </a:prstGeom>
        </p:spPr>
      </p:pic>
      <p:pic>
        <p:nvPicPr>
          <p:cNvPr id="32" name="Image 30" descr=" "/>
          <p:cNvPicPr>
            <a:picLocks noChangeAspect="1"/>
          </p:cNvPicPr>
          <p:nvPr/>
        </p:nvPicPr>
        <p:blipFill>
          <a:blip r:embed="rId24"/>
          <a:stretch/>
        </p:blipFill>
        <p:spPr bwMode="auto">
          <a:xfrm>
            <a:off x="42425523" y="27138484"/>
            <a:ext cx="89727" cy="162996"/>
          </a:xfrm>
          <a:prstGeom prst="rect">
            <a:avLst/>
          </a:prstGeom>
        </p:spPr>
      </p:pic>
      <p:pic>
        <p:nvPicPr>
          <p:cNvPr id="33" name="Image 31" descr=" "/>
          <p:cNvPicPr>
            <a:picLocks noChangeAspect="1"/>
          </p:cNvPicPr>
          <p:nvPr/>
        </p:nvPicPr>
        <p:blipFill>
          <a:blip r:embed="rId25"/>
          <a:stretch/>
        </p:blipFill>
        <p:spPr bwMode="auto">
          <a:xfrm>
            <a:off x="42551916" y="27138484"/>
            <a:ext cx="76910" cy="162996"/>
          </a:xfrm>
          <a:prstGeom prst="rect">
            <a:avLst/>
          </a:prstGeom>
        </p:spPr>
      </p:pic>
      <p:pic>
        <p:nvPicPr>
          <p:cNvPr id="34" name="Image 32" descr=" "/>
          <p:cNvPicPr>
            <a:picLocks noChangeAspect="1"/>
          </p:cNvPicPr>
          <p:nvPr/>
        </p:nvPicPr>
        <p:blipFill>
          <a:blip r:embed="rId26"/>
          <a:stretch/>
        </p:blipFill>
        <p:spPr bwMode="auto">
          <a:xfrm>
            <a:off x="42661598" y="27138484"/>
            <a:ext cx="93392" cy="162996"/>
          </a:xfrm>
          <a:prstGeom prst="rect">
            <a:avLst/>
          </a:prstGeom>
        </p:spPr>
      </p:pic>
      <p:pic>
        <p:nvPicPr>
          <p:cNvPr id="35" name="Image 33" descr=" "/>
          <p:cNvPicPr>
            <a:picLocks noChangeAspect="1"/>
          </p:cNvPicPr>
          <p:nvPr/>
        </p:nvPicPr>
        <p:blipFill>
          <a:blip r:embed="rId27"/>
          <a:stretch/>
        </p:blipFill>
        <p:spPr bwMode="auto">
          <a:xfrm>
            <a:off x="42797175" y="27138484"/>
            <a:ext cx="95221" cy="162996"/>
          </a:xfrm>
          <a:prstGeom prst="rect">
            <a:avLst/>
          </a:prstGeom>
        </p:spPr>
      </p:pic>
      <p:pic>
        <p:nvPicPr>
          <p:cNvPr id="36" name="Image 34" descr=" "/>
          <p:cNvPicPr>
            <a:picLocks noChangeAspect="1"/>
          </p:cNvPicPr>
          <p:nvPr/>
        </p:nvPicPr>
        <p:blipFill>
          <a:blip r:embed="rId28"/>
          <a:stretch/>
        </p:blipFill>
        <p:spPr bwMode="auto">
          <a:xfrm>
            <a:off x="42919947" y="27138484"/>
            <a:ext cx="109868" cy="162996"/>
          </a:xfrm>
          <a:prstGeom prst="rect">
            <a:avLst/>
          </a:prstGeom>
        </p:spPr>
      </p:pic>
      <p:pic>
        <p:nvPicPr>
          <p:cNvPr id="37" name="Image 35" descr=" 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43051630" y="27138484"/>
            <a:ext cx="87898" cy="162996"/>
          </a:xfrm>
          <a:prstGeom prst="rect">
            <a:avLst/>
          </a:prstGeom>
        </p:spPr>
      </p:pic>
      <p:pic>
        <p:nvPicPr>
          <p:cNvPr id="38" name="Image 36" descr=" "/>
          <p:cNvPicPr>
            <a:picLocks noChangeAspect="1"/>
          </p:cNvPicPr>
          <p:nvPr/>
        </p:nvPicPr>
        <p:blipFill>
          <a:blip r:embed="rId30"/>
          <a:stretch/>
        </p:blipFill>
        <p:spPr bwMode="auto">
          <a:xfrm>
            <a:off x="43236759" y="27134862"/>
            <a:ext cx="100777" cy="168490"/>
          </a:xfrm>
          <a:prstGeom prst="rect">
            <a:avLst/>
          </a:prstGeom>
        </p:spPr>
      </p:pic>
      <p:pic>
        <p:nvPicPr>
          <p:cNvPr id="39" name="Image 37" descr=" "/>
          <p:cNvPicPr>
            <a:picLocks noChangeAspect="1"/>
          </p:cNvPicPr>
          <p:nvPr/>
        </p:nvPicPr>
        <p:blipFill>
          <a:blip r:embed="rId31"/>
          <a:stretch/>
        </p:blipFill>
        <p:spPr bwMode="auto">
          <a:xfrm>
            <a:off x="43374010" y="27138484"/>
            <a:ext cx="82404" cy="162996"/>
          </a:xfrm>
          <a:prstGeom prst="rect">
            <a:avLst/>
          </a:prstGeom>
        </p:spPr>
      </p:pic>
      <p:pic>
        <p:nvPicPr>
          <p:cNvPr id="40" name="Image 38" descr=" "/>
          <p:cNvPicPr>
            <a:picLocks noChangeAspect="1"/>
          </p:cNvPicPr>
          <p:nvPr/>
        </p:nvPicPr>
        <p:blipFill>
          <a:blip r:embed="rId32"/>
          <a:stretch/>
        </p:blipFill>
        <p:spPr bwMode="auto">
          <a:xfrm>
            <a:off x="43487592" y="27138484"/>
            <a:ext cx="69587" cy="162996"/>
          </a:xfrm>
          <a:prstGeom prst="rect">
            <a:avLst/>
          </a:prstGeom>
        </p:spPr>
      </p:pic>
      <p:pic>
        <p:nvPicPr>
          <p:cNvPr id="41" name="Image 39" descr=" "/>
          <p:cNvPicPr>
            <a:picLocks noChangeAspect="1"/>
          </p:cNvPicPr>
          <p:nvPr/>
        </p:nvPicPr>
        <p:blipFill>
          <a:blip r:embed="rId33"/>
          <a:stretch/>
        </p:blipFill>
        <p:spPr bwMode="auto">
          <a:xfrm>
            <a:off x="43553576" y="27138484"/>
            <a:ext cx="109868" cy="162996"/>
          </a:xfrm>
          <a:prstGeom prst="rect">
            <a:avLst/>
          </a:prstGeom>
        </p:spPr>
      </p:pic>
      <p:pic>
        <p:nvPicPr>
          <p:cNvPr id="42" name="Image 40" descr=" "/>
          <p:cNvPicPr>
            <a:picLocks noChangeAspect="1"/>
          </p:cNvPicPr>
          <p:nvPr/>
        </p:nvPicPr>
        <p:blipFill>
          <a:blip r:embed="rId34"/>
          <a:stretch/>
        </p:blipFill>
        <p:spPr bwMode="auto">
          <a:xfrm>
            <a:off x="43690815" y="27138484"/>
            <a:ext cx="95221" cy="162996"/>
          </a:xfrm>
          <a:prstGeom prst="rect">
            <a:avLst/>
          </a:prstGeom>
        </p:spPr>
      </p:pic>
      <p:pic>
        <p:nvPicPr>
          <p:cNvPr id="43" name="Image 41" descr=" "/>
          <p:cNvPicPr>
            <a:picLocks noChangeAspect="1"/>
          </p:cNvPicPr>
          <p:nvPr/>
        </p:nvPicPr>
        <p:blipFill>
          <a:blip r:embed="rId35"/>
          <a:stretch/>
        </p:blipFill>
        <p:spPr bwMode="auto">
          <a:xfrm>
            <a:off x="43824445" y="27138484"/>
            <a:ext cx="95221" cy="162996"/>
          </a:xfrm>
          <a:prstGeom prst="rect">
            <a:avLst/>
          </a:prstGeom>
        </p:spPr>
      </p:pic>
      <p:pic>
        <p:nvPicPr>
          <p:cNvPr id="44" name="Image 42" descr=" "/>
          <p:cNvPicPr>
            <a:picLocks noChangeAspect="1"/>
          </p:cNvPicPr>
          <p:nvPr/>
        </p:nvPicPr>
        <p:blipFill>
          <a:blip r:embed="rId36"/>
          <a:stretch/>
        </p:blipFill>
        <p:spPr bwMode="auto">
          <a:xfrm>
            <a:off x="43957982" y="27134862"/>
            <a:ext cx="86205" cy="168490"/>
          </a:xfrm>
          <a:prstGeom prst="rect">
            <a:avLst/>
          </a:prstGeom>
        </p:spPr>
      </p:pic>
      <p:pic>
        <p:nvPicPr>
          <p:cNvPr id="45" name="Image 43" descr=" "/>
          <p:cNvPicPr>
            <a:picLocks noChangeAspect="1"/>
          </p:cNvPicPr>
          <p:nvPr/>
        </p:nvPicPr>
        <p:blipFill>
          <a:blip r:embed="rId37"/>
          <a:stretch/>
        </p:blipFill>
        <p:spPr bwMode="auto">
          <a:xfrm>
            <a:off x="44066368" y="27138484"/>
            <a:ext cx="111703" cy="162996"/>
          </a:xfrm>
          <a:prstGeom prst="rect">
            <a:avLst/>
          </a:prstGeom>
        </p:spPr>
      </p:pic>
      <p:pic>
        <p:nvPicPr>
          <p:cNvPr id="46" name="Image 44" descr=" "/>
          <p:cNvPicPr>
            <a:picLocks noChangeAspect="1"/>
          </p:cNvPicPr>
          <p:nvPr/>
        </p:nvPicPr>
        <p:blipFill>
          <a:blip r:embed="rId38"/>
          <a:stretch/>
        </p:blipFill>
        <p:spPr bwMode="auto">
          <a:xfrm>
            <a:off x="44205566" y="27138484"/>
            <a:ext cx="104374" cy="199623"/>
          </a:xfrm>
          <a:prstGeom prst="rect">
            <a:avLst/>
          </a:prstGeom>
        </p:spPr>
      </p:pic>
      <p:pic>
        <p:nvPicPr>
          <p:cNvPr id="47" name="Image 45" descr=" "/>
          <p:cNvPicPr>
            <a:picLocks noChangeAspect="1"/>
          </p:cNvPicPr>
          <p:nvPr/>
        </p:nvPicPr>
        <p:blipFill>
          <a:blip r:embed="rId39"/>
          <a:stretch/>
        </p:blipFill>
        <p:spPr bwMode="auto">
          <a:xfrm>
            <a:off x="44340777" y="27138484"/>
            <a:ext cx="93392" cy="162996"/>
          </a:xfrm>
          <a:prstGeom prst="rect">
            <a:avLst/>
          </a:prstGeom>
        </p:spPr>
      </p:pic>
      <p:pic>
        <p:nvPicPr>
          <p:cNvPr id="48" name="Image 46" descr=" "/>
          <p:cNvPicPr>
            <a:picLocks noChangeAspect="1"/>
          </p:cNvPicPr>
          <p:nvPr/>
        </p:nvPicPr>
        <p:blipFill>
          <a:blip r:embed="rId40"/>
          <a:stretch/>
        </p:blipFill>
        <p:spPr bwMode="auto">
          <a:xfrm>
            <a:off x="44474407" y="27138484"/>
            <a:ext cx="84233" cy="162996"/>
          </a:xfrm>
          <a:prstGeom prst="rect">
            <a:avLst/>
          </a:prstGeom>
        </p:spPr>
      </p:pic>
      <p:pic>
        <p:nvPicPr>
          <p:cNvPr id="49" name="Image 47" descr=" "/>
          <p:cNvPicPr>
            <a:picLocks noChangeAspect="1"/>
          </p:cNvPicPr>
          <p:nvPr/>
        </p:nvPicPr>
        <p:blipFill>
          <a:blip r:embed="rId41"/>
          <a:stretch/>
        </p:blipFill>
        <p:spPr bwMode="auto">
          <a:xfrm>
            <a:off x="44655635" y="27138484"/>
            <a:ext cx="148326" cy="162996"/>
          </a:xfrm>
          <a:prstGeom prst="rect">
            <a:avLst/>
          </a:prstGeom>
        </p:spPr>
      </p:pic>
      <p:pic>
        <p:nvPicPr>
          <p:cNvPr id="50" name="Image 48" descr=" "/>
          <p:cNvPicPr>
            <a:picLocks noChangeAspect="1"/>
          </p:cNvPicPr>
          <p:nvPr/>
        </p:nvPicPr>
        <p:blipFill>
          <a:blip r:embed="rId42"/>
          <a:stretch/>
        </p:blipFill>
        <p:spPr bwMode="auto">
          <a:xfrm>
            <a:off x="44829633" y="27138484"/>
            <a:ext cx="111703" cy="162996"/>
          </a:xfrm>
          <a:prstGeom prst="rect">
            <a:avLst/>
          </a:prstGeom>
        </p:spPr>
      </p:pic>
      <p:pic>
        <p:nvPicPr>
          <p:cNvPr id="51" name="Image 49" descr=" "/>
          <p:cNvPicPr>
            <a:picLocks noChangeAspect="1"/>
          </p:cNvPicPr>
          <p:nvPr/>
        </p:nvPicPr>
        <p:blipFill>
          <a:blip r:embed="rId43"/>
          <a:stretch/>
        </p:blipFill>
        <p:spPr bwMode="auto">
          <a:xfrm>
            <a:off x="44954445" y="27138484"/>
            <a:ext cx="113533" cy="164830"/>
          </a:xfrm>
          <a:prstGeom prst="rect">
            <a:avLst/>
          </a:prstGeom>
        </p:spPr>
      </p:pic>
      <p:pic>
        <p:nvPicPr>
          <p:cNvPr id="52" name="Image 50" descr=" "/>
          <p:cNvPicPr>
            <a:picLocks noChangeAspect="1"/>
          </p:cNvPicPr>
          <p:nvPr/>
        </p:nvPicPr>
        <p:blipFill>
          <a:blip r:embed="rId44"/>
          <a:stretch/>
        </p:blipFill>
        <p:spPr bwMode="auto">
          <a:xfrm>
            <a:off x="45108018" y="27134862"/>
            <a:ext cx="100821" cy="168490"/>
          </a:xfrm>
          <a:prstGeom prst="rect">
            <a:avLst/>
          </a:prstGeom>
        </p:spPr>
      </p:pic>
      <p:pic>
        <p:nvPicPr>
          <p:cNvPr id="53" name="Image 51" descr=" "/>
          <p:cNvPicPr>
            <a:picLocks noChangeAspect="1"/>
          </p:cNvPicPr>
          <p:nvPr/>
        </p:nvPicPr>
        <p:blipFill>
          <a:blip r:embed="rId45"/>
          <a:stretch/>
        </p:blipFill>
        <p:spPr bwMode="auto">
          <a:xfrm>
            <a:off x="45247222" y="27138484"/>
            <a:ext cx="71416" cy="162996"/>
          </a:xfrm>
          <a:prstGeom prst="rect">
            <a:avLst/>
          </a:prstGeom>
        </p:spPr>
      </p:pic>
      <p:pic>
        <p:nvPicPr>
          <p:cNvPr id="54" name="Image 52" descr=" "/>
          <p:cNvPicPr>
            <a:picLocks noChangeAspect="1"/>
          </p:cNvPicPr>
          <p:nvPr/>
        </p:nvPicPr>
        <p:blipFill>
          <a:blip r:embed="rId46"/>
          <a:stretch/>
        </p:blipFill>
        <p:spPr bwMode="auto">
          <a:xfrm>
            <a:off x="45342436" y="27134862"/>
            <a:ext cx="100821" cy="168490"/>
          </a:xfrm>
          <a:prstGeom prst="rect">
            <a:avLst/>
          </a:prstGeom>
        </p:spPr>
      </p:pic>
      <p:pic>
        <p:nvPicPr>
          <p:cNvPr id="55" name="Image 53" descr=" "/>
          <p:cNvPicPr>
            <a:picLocks noChangeAspect="1"/>
          </p:cNvPicPr>
          <p:nvPr/>
        </p:nvPicPr>
        <p:blipFill>
          <a:blip r:embed="rId47"/>
          <a:stretch/>
        </p:blipFill>
        <p:spPr bwMode="auto">
          <a:xfrm>
            <a:off x="45540371" y="27138484"/>
            <a:ext cx="95221" cy="162996"/>
          </a:xfrm>
          <a:prstGeom prst="rect">
            <a:avLst/>
          </a:prstGeom>
        </p:spPr>
      </p:pic>
      <p:pic>
        <p:nvPicPr>
          <p:cNvPr id="56" name="Image 54" descr=" "/>
          <p:cNvPicPr>
            <a:picLocks noChangeAspect="1"/>
          </p:cNvPicPr>
          <p:nvPr/>
        </p:nvPicPr>
        <p:blipFill>
          <a:blip r:embed="rId48"/>
          <a:stretch/>
        </p:blipFill>
        <p:spPr bwMode="auto">
          <a:xfrm>
            <a:off x="45734125" y="27134862"/>
            <a:ext cx="93541" cy="168490"/>
          </a:xfrm>
          <a:prstGeom prst="rect">
            <a:avLst/>
          </a:prstGeom>
        </p:spPr>
      </p:pic>
      <p:pic>
        <p:nvPicPr>
          <p:cNvPr id="57" name="Image 55" descr=" "/>
          <p:cNvPicPr>
            <a:picLocks noChangeAspect="1"/>
          </p:cNvPicPr>
          <p:nvPr/>
        </p:nvPicPr>
        <p:blipFill>
          <a:blip r:embed="rId49"/>
          <a:stretch/>
        </p:blipFill>
        <p:spPr bwMode="auto">
          <a:xfrm>
            <a:off x="45860797" y="27138484"/>
            <a:ext cx="82404" cy="162996"/>
          </a:xfrm>
          <a:prstGeom prst="rect">
            <a:avLst/>
          </a:prstGeom>
        </p:spPr>
      </p:pic>
      <p:pic>
        <p:nvPicPr>
          <p:cNvPr id="58" name="Image 56" descr=" "/>
          <p:cNvPicPr>
            <a:picLocks noChangeAspect="1"/>
          </p:cNvPicPr>
          <p:nvPr/>
        </p:nvPicPr>
        <p:blipFill>
          <a:blip r:embed="rId50"/>
          <a:stretch/>
        </p:blipFill>
        <p:spPr bwMode="auto">
          <a:xfrm>
            <a:off x="45972439" y="27138484"/>
            <a:ext cx="76910" cy="162996"/>
          </a:xfrm>
          <a:prstGeom prst="rect">
            <a:avLst/>
          </a:prstGeom>
        </p:spPr>
      </p:pic>
      <p:pic>
        <p:nvPicPr>
          <p:cNvPr id="59" name="Image 57" descr=" "/>
          <p:cNvPicPr>
            <a:picLocks noChangeAspect="1"/>
          </p:cNvPicPr>
          <p:nvPr/>
        </p:nvPicPr>
        <p:blipFill>
          <a:blip r:embed="rId51"/>
          <a:stretch/>
        </p:blipFill>
        <p:spPr bwMode="auto">
          <a:xfrm>
            <a:off x="46067654" y="27138484"/>
            <a:ext cx="128179" cy="199623"/>
          </a:xfrm>
          <a:prstGeom prst="rect">
            <a:avLst/>
          </a:prstGeom>
        </p:spPr>
      </p:pic>
      <p:pic>
        <p:nvPicPr>
          <p:cNvPr id="60" name="Image 58" descr=" "/>
          <p:cNvPicPr>
            <a:picLocks noChangeAspect="1"/>
          </p:cNvPicPr>
          <p:nvPr/>
        </p:nvPicPr>
        <p:blipFill>
          <a:blip r:embed="rId52"/>
          <a:stretch/>
        </p:blipFill>
        <p:spPr bwMode="auto">
          <a:xfrm>
            <a:off x="46225219" y="27138484"/>
            <a:ext cx="95221" cy="162996"/>
          </a:xfrm>
          <a:prstGeom prst="rect">
            <a:avLst/>
          </a:prstGeom>
        </p:spPr>
      </p:pic>
      <p:pic>
        <p:nvPicPr>
          <p:cNvPr id="61" name="Image 59" descr=" "/>
          <p:cNvPicPr>
            <a:picLocks noChangeAspect="1"/>
          </p:cNvPicPr>
          <p:nvPr/>
        </p:nvPicPr>
        <p:blipFill>
          <a:blip r:embed="rId53"/>
          <a:stretch/>
        </p:blipFill>
        <p:spPr bwMode="auto">
          <a:xfrm>
            <a:off x="46362464" y="27138484"/>
            <a:ext cx="76910" cy="162996"/>
          </a:xfrm>
          <a:prstGeom prst="rect">
            <a:avLst/>
          </a:prstGeom>
        </p:spPr>
      </p:pic>
      <p:pic>
        <p:nvPicPr>
          <p:cNvPr id="62" name="Image 60" descr=" "/>
          <p:cNvPicPr>
            <a:picLocks noChangeAspect="1"/>
          </p:cNvPicPr>
          <p:nvPr/>
        </p:nvPicPr>
        <p:blipFill>
          <a:blip r:embed="rId54"/>
          <a:stretch/>
        </p:blipFill>
        <p:spPr bwMode="auto">
          <a:xfrm>
            <a:off x="46472432" y="27138484"/>
            <a:ext cx="71416" cy="162996"/>
          </a:xfrm>
          <a:prstGeom prst="rect">
            <a:avLst/>
          </a:prstGeom>
        </p:spPr>
      </p:pic>
      <p:pic>
        <p:nvPicPr>
          <p:cNvPr id="63" name="Image 61" descr=" "/>
          <p:cNvPicPr>
            <a:picLocks noChangeAspect="1"/>
          </p:cNvPicPr>
          <p:nvPr/>
        </p:nvPicPr>
        <p:blipFill>
          <a:blip r:embed="rId55"/>
          <a:stretch/>
        </p:blipFill>
        <p:spPr bwMode="auto">
          <a:xfrm>
            <a:off x="46567647" y="27134862"/>
            <a:ext cx="100821" cy="168490"/>
          </a:xfrm>
          <a:prstGeom prst="rect">
            <a:avLst/>
          </a:prstGeom>
        </p:spPr>
      </p:pic>
      <p:pic>
        <p:nvPicPr>
          <p:cNvPr id="64" name="Image 62" descr=" "/>
          <p:cNvPicPr>
            <a:picLocks noChangeAspect="1"/>
          </p:cNvPicPr>
          <p:nvPr/>
        </p:nvPicPr>
        <p:blipFill>
          <a:blip r:embed="rId56"/>
          <a:stretch/>
        </p:blipFill>
        <p:spPr bwMode="auto">
          <a:xfrm>
            <a:off x="46765301" y="27138484"/>
            <a:ext cx="95221" cy="162996"/>
          </a:xfrm>
          <a:prstGeom prst="rect">
            <a:avLst/>
          </a:prstGeom>
        </p:spPr>
      </p:pic>
      <p:pic>
        <p:nvPicPr>
          <p:cNvPr id="65" name="Image 63" descr=" "/>
          <p:cNvPicPr>
            <a:picLocks noChangeAspect="1"/>
          </p:cNvPicPr>
          <p:nvPr/>
        </p:nvPicPr>
        <p:blipFill>
          <a:blip r:embed="rId57"/>
          <a:stretch/>
        </p:blipFill>
        <p:spPr bwMode="auto">
          <a:xfrm>
            <a:off x="46902832" y="27138484"/>
            <a:ext cx="78739" cy="162996"/>
          </a:xfrm>
          <a:prstGeom prst="rect">
            <a:avLst/>
          </a:prstGeom>
        </p:spPr>
      </p:pic>
      <p:pic>
        <p:nvPicPr>
          <p:cNvPr id="66" name="Image 64" descr=" "/>
          <p:cNvPicPr>
            <a:picLocks noChangeAspect="1"/>
          </p:cNvPicPr>
          <p:nvPr/>
        </p:nvPicPr>
        <p:blipFill>
          <a:blip r:embed="rId58"/>
          <a:stretch/>
        </p:blipFill>
        <p:spPr bwMode="auto">
          <a:xfrm>
            <a:off x="47012514" y="27138484"/>
            <a:ext cx="78739" cy="162996"/>
          </a:xfrm>
          <a:prstGeom prst="rect">
            <a:avLst/>
          </a:prstGeom>
        </p:spPr>
      </p:pic>
      <p:pic>
        <p:nvPicPr>
          <p:cNvPr id="67" name="Image 65" descr=" "/>
          <p:cNvPicPr>
            <a:picLocks noChangeAspect="1"/>
          </p:cNvPicPr>
          <p:nvPr/>
        </p:nvPicPr>
        <p:blipFill>
          <a:blip r:embed="rId59"/>
          <a:stretch/>
        </p:blipFill>
        <p:spPr bwMode="auto">
          <a:xfrm>
            <a:off x="47109670" y="27138484"/>
            <a:ext cx="128179" cy="199623"/>
          </a:xfrm>
          <a:prstGeom prst="rect">
            <a:avLst/>
          </a:prstGeom>
        </p:spPr>
      </p:pic>
      <p:pic>
        <p:nvPicPr>
          <p:cNvPr id="68" name="Image 66" descr=" "/>
          <p:cNvPicPr>
            <a:picLocks noChangeAspect="1"/>
          </p:cNvPicPr>
          <p:nvPr/>
        </p:nvPicPr>
        <p:blipFill>
          <a:blip r:embed="rId60"/>
          <a:stretch/>
        </p:blipFill>
        <p:spPr bwMode="auto">
          <a:xfrm>
            <a:off x="47268916" y="27138484"/>
            <a:ext cx="93392" cy="162996"/>
          </a:xfrm>
          <a:prstGeom prst="rect">
            <a:avLst/>
          </a:prstGeom>
        </p:spPr>
      </p:pic>
      <p:pic>
        <p:nvPicPr>
          <p:cNvPr id="69" name="Image 67" descr=" "/>
          <p:cNvPicPr>
            <a:picLocks noChangeAspect="1"/>
          </p:cNvPicPr>
          <p:nvPr/>
        </p:nvPicPr>
        <p:blipFill>
          <a:blip r:embed="rId61"/>
          <a:stretch/>
        </p:blipFill>
        <p:spPr bwMode="auto">
          <a:xfrm>
            <a:off x="47402539" y="27138484"/>
            <a:ext cx="82404" cy="162996"/>
          </a:xfrm>
          <a:prstGeom prst="rect">
            <a:avLst/>
          </a:prstGeom>
        </p:spPr>
      </p:pic>
      <p:pic>
        <p:nvPicPr>
          <p:cNvPr id="70" name="Image 68" descr=" "/>
          <p:cNvPicPr>
            <a:picLocks noChangeAspect="1"/>
          </p:cNvPicPr>
          <p:nvPr/>
        </p:nvPicPr>
        <p:blipFill>
          <a:blip r:embed="rId62"/>
          <a:stretch/>
        </p:blipFill>
        <p:spPr bwMode="auto">
          <a:xfrm>
            <a:off x="47514454" y="27138484"/>
            <a:ext cx="95221" cy="162996"/>
          </a:xfrm>
          <a:prstGeom prst="rect">
            <a:avLst/>
          </a:prstGeom>
        </p:spPr>
      </p:pic>
      <p:pic>
        <p:nvPicPr>
          <p:cNvPr id="71" name="Image 69" descr=" "/>
          <p:cNvPicPr>
            <a:picLocks noChangeAspect="1"/>
          </p:cNvPicPr>
          <p:nvPr/>
        </p:nvPicPr>
        <p:blipFill>
          <a:blip r:embed="rId63"/>
          <a:stretch/>
        </p:blipFill>
        <p:spPr bwMode="auto">
          <a:xfrm>
            <a:off x="47649752" y="27138484"/>
            <a:ext cx="95221" cy="162996"/>
          </a:xfrm>
          <a:prstGeom prst="rect">
            <a:avLst/>
          </a:prstGeom>
        </p:spPr>
      </p:pic>
      <p:pic>
        <p:nvPicPr>
          <p:cNvPr id="72" name="Image 70" descr=" "/>
          <p:cNvPicPr>
            <a:picLocks noChangeAspect="1"/>
          </p:cNvPicPr>
          <p:nvPr/>
        </p:nvPicPr>
        <p:blipFill>
          <a:blip r:embed="rId64"/>
          <a:stretch/>
        </p:blipFill>
        <p:spPr bwMode="auto">
          <a:xfrm>
            <a:off x="47785335" y="27138484"/>
            <a:ext cx="95221" cy="162996"/>
          </a:xfrm>
          <a:prstGeom prst="rect">
            <a:avLst/>
          </a:prstGeom>
        </p:spPr>
      </p:pic>
      <p:pic>
        <p:nvPicPr>
          <p:cNvPr id="73" name="Image 71" descr=" "/>
          <p:cNvPicPr>
            <a:picLocks noChangeAspect="1"/>
          </p:cNvPicPr>
          <p:nvPr/>
        </p:nvPicPr>
        <p:blipFill>
          <a:blip r:embed="rId65"/>
          <a:stretch/>
        </p:blipFill>
        <p:spPr bwMode="auto">
          <a:xfrm>
            <a:off x="47922487" y="27138484"/>
            <a:ext cx="148326" cy="162996"/>
          </a:xfrm>
          <a:prstGeom prst="rect">
            <a:avLst/>
          </a:prstGeom>
        </p:spPr>
      </p:pic>
      <p:pic>
        <p:nvPicPr>
          <p:cNvPr id="74" name="Image 72" descr=" "/>
          <p:cNvPicPr>
            <a:picLocks noChangeAspect="1"/>
          </p:cNvPicPr>
          <p:nvPr/>
        </p:nvPicPr>
        <p:blipFill>
          <a:blip r:embed="rId66"/>
          <a:stretch/>
        </p:blipFill>
        <p:spPr bwMode="auto">
          <a:xfrm>
            <a:off x="48096485" y="27138484"/>
            <a:ext cx="109868" cy="162996"/>
          </a:xfrm>
          <a:prstGeom prst="rect">
            <a:avLst/>
          </a:prstGeom>
        </p:spPr>
      </p:pic>
      <p:pic>
        <p:nvPicPr>
          <p:cNvPr id="75" name="Image 73" descr=" "/>
          <p:cNvPicPr>
            <a:picLocks noChangeAspect="1"/>
          </p:cNvPicPr>
          <p:nvPr/>
        </p:nvPicPr>
        <p:blipFill>
          <a:blip r:embed="rId67"/>
          <a:stretch/>
        </p:blipFill>
        <p:spPr bwMode="auto">
          <a:xfrm>
            <a:off x="48210154" y="27138484"/>
            <a:ext cx="95221" cy="162996"/>
          </a:xfrm>
          <a:prstGeom prst="rect">
            <a:avLst/>
          </a:prstGeom>
        </p:spPr>
      </p:pic>
      <p:pic>
        <p:nvPicPr>
          <p:cNvPr id="76" name="Image 74" descr=" "/>
          <p:cNvPicPr>
            <a:picLocks noChangeAspect="1"/>
          </p:cNvPicPr>
          <p:nvPr/>
        </p:nvPicPr>
        <p:blipFill>
          <a:blip r:embed="rId68"/>
          <a:stretch/>
        </p:blipFill>
        <p:spPr bwMode="auto">
          <a:xfrm>
            <a:off x="48330886" y="27138484"/>
            <a:ext cx="76910" cy="162996"/>
          </a:xfrm>
          <a:prstGeom prst="rect">
            <a:avLst/>
          </a:prstGeom>
        </p:spPr>
      </p:pic>
      <p:pic>
        <p:nvPicPr>
          <p:cNvPr id="77" name="Image 75" descr=" "/>
          <p:cNvPicPr>
            <a:picLocks noChangeAspect="1"/>
          </p:cNvPicPr>
          <p:nvPr/>
        </p:nvPicPr>
        <p:blipFill>
          <a:blip r:embed="rId69"/>
          <a:stretch/>
        </p:blipFill>
        <p:spPr bwMode="auto">
          <a:xfrm>
            <a:off x="48428141" y="27138484"/>
            <a:ext cx="117197" cy="164830"/>
          </a:xfrm>
          <a:prstGeom prst="rect">
            <a:avLst/>
          </a:prstGeom>
        </p:spPr>
      </p:pic>
      <p:pic>
        <p:nvPicPr>
          <p:cNvPr id="78" name="Image 76" descr=" "/>
          <p:cNvPicPr>
            <a:picLocks noChangeAspect="1"/>
          </p:cNvPicPr>
          <p:nvPr/>
        </p:nvPicPr>
        <p:blipFill>
          <a:blip r:embed="rId70"/>
          <a:stretch/>
        </p:blipFill>
        <p:spPr bwMode="auto">
          <a:xfrm>
            <a:off x="48587288" y="27138484"/>
            <a:ext cx="80569" cy="162996"/>
          </a:xfrm>
          <a:prstGeom prst="rect">
            <a:avLst/>
          </a:prstGeom>
        </p:spPr>
      </p:pic>
      <p:pic>
        <p:nvPicPr>
          <p:cNvPr id="79" name="Image 77" descr=" "/>
          <p:cNvPicPr>
            <a:picLocks noChangeAspect="1"/>
          </p:cNvPicPr>
          <p:nvPr/>
        </p:nvPicPr>
        <p:blipFill>
          <a:blip r:embed="rId71"/>
          <a:stretch/>
        </p:blipFill>
        <p:spPr bwMode="auto">
          <a:xfrm>
            <a:off x="48693361" y="27134862"/>
            <a:ext cx="91643" cy="168490"/>
          </a:xfrm>
          <a:prstGeom prst="rect">
            <a:avLst/>
          </a:prstGeom>
        </p:spPr>
      </p:pic>
      <p:pic>
        <p:nvPicPr>
          <p:cNvPr id="80" name="Image 78" descr=" "/>
          <p:cNvPicPr>
            <a:picLocks noChangeAspect="1"/>
          </p:cNvPicPr>
          <p:nvPr/>
        </p:nvPicPr>
        <p:blipFill>
          <a:blip r:embed="rId72"/>
          <a:stretch/>
        </p:blipFill>
        <p:spPr bwMode="auto">
          <a:xfrm>
            <a:off x="48808884" y="27138484"/>
            <a:ext cx="95221" cy="162996"/>
          </a:xfrm>
          <a:prstGeom prst="rect">
            <a:avLst/>
          </a:prstGeom>
        </p:spPr>
      </p:pic>
      <p:pic>
        <p:nvPicPr>
          <p:cNvPr id="81" name="Image 79" descr=" "/>
          <p:cNvPicPr>
            <a:picLocks noChangeAspect="1"/>
          </p:cNvPicPr>
          <p:nvPr/>
        </p:nvPicPr>
        <p:blipFill>
          <a:blip r:embed="rId73"/>
          <a:stretch/>
        </p:blipFill>
        <p:spPr bwMode="auto">
          <a:xfrm>
            <a:off x="48931755" y="27138484"/>
            <a:ext cx="89727" cy="162996"/>
          </a:xfrm>
          <a:prstGeom prst="rect">
            <a:avLst/>
          </a:prstGeom>
        </p:spPr>
      </p:pic>
      <p:pic>
        <p:nvPicPr>
          <p:cNvPr id="82" name="Image 80" descr=" "/>
          <p:cNvPicPr>
            <a:picLocks noChangeAspect="1"/>
          </p:cNvPicPr>
          <p:nvPr/>
        </p:nvPicPr>
        <p:blipFill>
          <a:blip r:embed="rId74"/>
          <a:stretch/>
        </p:blipFill>
        <p:spPr bwMode="auto">
          <a:xfrm>
            <a:off x="49041344" y="27138484"/>
            <a:ext cx="109868" cy="162996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 bwMode="auto">
          <a:xfrm>
            <a:off x="8270282" y="2241923"/>
            <a:ext cx="357308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0" dirty="0">
                <a:solidFill>
                  <a:srgbClr val="003873"/>
                </a:solidFill>
                <a:latin typeface="Montserrat Bold"/>
              </a:rPr>
              <a:t>Основные проблемы отрасли</a:t>
            </a:r>
            <a:endParaRPr lang="ru-RU" sz="15000" b="1" dirty="0">
              <a:solidFill>
                <a:srgbClr val="003873"/>
              </a:solidFill>
              <a:latin typeface="Montserrat Bold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75"/>
          <a:stretch/>
        </p:blipFill>
        <p:spPr bwMode="auto">
          <a:xfrm>
            <a:off x="2334950" y="3007912"/>
            <a:ext cx="854792" cy="2419296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76"/>
          <a:stretch/>
        </p:blipFill>
        <p:spPr bwMode="auto">
          <a:xfrm>
            <a:off x="38520689" y="26223371"/>
            <a:ext cx="10650385" cy="1753398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 bwMode="auto">
          <a:xfrm>
            <a:off x="8981558" y="5165884"/>
            <a:ext cx="34681886" cy="2125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Истощение минерально-сырьевой базы 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 err="1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Санкционные</a:t>
            </a: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 меры и давление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Устаревшая нормативно-правовая база 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Жесткое регулирование и бюрократия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Недостаток прорывных технологий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Зависимость компаний от импорта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Отсутствие автоматизации и цифровизации 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Высокие затраты на разработку 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Экологическое загрязнение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Сложности с утилизацией отходов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Низкая инвестиционная привлекательность 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Нарастающий кадровый дефицит 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Риски для здоровья рабочих</a:t>
            </a:r>
            <a:endParaRPr dirty="0"/>
          </a:p>
          <a:p>
            <a:pPr marL="1143000" indent="-114300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6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Конфликты с местным населением</a:t>
            </a:r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7"/>
          <a:stretch/>
        </p:blipFill>
        <p:spPr bwMode="auto">
          <a:xfrm rot="10800000">
            <a:off x="26510" y="0"/>
            <a:ext cx="6472326" cy="28490564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8"/>
          <a:srcRect t="52974"/>
          <a:stretch/>
        </p:blipFill>
        <p:spPr bwMode="auto">
          <a:xfrm>
            <a:off x="29498017" y="20736232"/>
            <a:ext cx="21105612" cy="8578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8722891" y="-14426318"/>
            <a:ext cx="13712378" cy="49333648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49980" y="27134874"/>
            <a:ext cx="100818" cy="16849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87504" y="27138484"/>
            <a:ext cx="87896" cy="162996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08327" y="27138484"/>
            <a:ext cx="172129" cy="199623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13503" y="27138484"/>
            <a:ext cx="76909" cy="162996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319572" y="27138484"/>
            <a:ext cx="82401" cy="162996"/>
          </a:xfrm>
          <a:prstGeom prst="rect">
            <a:avLst/>
          </a:prstGeom>
        </p:spPr>
      </p:pic>
      <p:pic>
        <p:nvPicPr>
          <p:cNvPr id="9" name="Image 7" descr=" 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429536" y="27134874"/>
            <a:ext cx="100818" cy="168490"/>
          </a:xfrm>
          <a:prstGeom prst="rect">
            <a:avLst/>
          </a:prstGeom>
        </p:spPr>
      </p:pic>
      <p:pic>
        <p:nvPicPr>
          <p:cNvPr id="10" name="Image 8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566784" y="27134874"/>
            <a:ext cx="91616" cy="168490"/>
          </a:xfrm>
          <a:prstGeom prst="rect">
            <a:avLst/>
          </a:prstGeom>
        </p:spPr>
      </p:pic>
      <p:pic>
        <p:nvPicPr>
          <p:cNvPr id="11" name="Image 9" descr=" 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687514" y="27134874"/>
            <a:ext cx="91646" cy="168490"/>
          </a:xfrm>
          <a:prstGeom prst="rect">
            <a:avLst/>
          </a:prstGeom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815947" y="27138484"/>
            <a:ext cx="95220" cy="162996"/>
          </a:xfrm>
          <a:prstGeom prst="rect">
            <a:avLst/>
          </a:prstGeom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953101" y="27100070"/>
            <a:ext cx="95220" cy="201459"/>
          </a:xfrm>
          <a:prstGeom prst="rect">
            <a:avLst/>
          </a:prstGeom>
        </p:spPr>
      </p:pic>
      <p:pic>
        <p:nvPicPr>
          <p:cNvPr id="14" name="Image 12" descr=" 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3084781" y="27134874"/>
            <a:ext cx="91620" cy="168490"/>
          </a:xfrm>
          <a:prstGeom prst="rect">
            <a:avLst/>
          </a:prstGeom>
        </p:spPr>
      </p:pic>
      <p:pic>
        <p:nvPicPr>
          <p:cNvPr id="15" name="Image 13" descr=" 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3213120" y="27138484"/>
            <a:ext cx="93389" cy="162996"/>
          </a:xfrm>
          <a:prstGeom prst="rect">
            <a:avLst/>
          </a:prstGeom>
        </p:spPr>
      </p:pic>
      <p:pic>
        <p:nvPicPr>
          <p:cNvPr id="16" name="Image 14" descr=" 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321137" y="27138484"/>
            <a:ext cx="111700" cy="162996"/>
          </a:xfrm>
          <a:prstGeom prst="rect">
            <a:avLst/>
          </a:prstGeom>
        </p:spPr>
      </p:pic>
      <p:pic>
        <p:nvPicPr>
          <p:cNvPr id="17" name="Image 15" descr=" 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3456714" y="27138484"/>
            <a:ext cx="86064" cy="162996"/>
          </a:xfrm>
          <a:prstGeom prst="rect">
            <a:avLst/>
          </a:prstGeom>
        </p:spPr>
      </p:pic>
      <p:pic>
        <p:nvPicPr>
          <p:cNvPr id="18" name="Image 16" descr=" 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3639989" y="27134874"/>
            <a:ext cx="100818" cy="168490"/>
          </a:xfrm>
          <a:prstGeom prst="rect">
            <a:avLst/>
          </a:prstGeom>
        </p:spPr>
      </p:pic>
      <p:pic>
        <p:nvPicPr>
          <p:cNvPr id="19" name="Image 17" descr=" 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3779185" y="27138484"/>
            <a:ext cx="89727" cy="162996"/>
          </a:xfrm>
          <a:prstGeom prst="rect">
            <a:avLst/>
          </a:prstGeom>
        </p:spPr>
      </p:pic>
      <p:pic>
        <p:nvPicPr>
          <p:cNvPr id="20" name="Image 18" descr=" 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3897966" y="27138484"/>
            <a:ext cx="173960" cy="199623"/>
          </a:xfrm>
          <a:prstGeom prst="rect">
            <a:avLst/>
          </a:prstGeom>
        </p:spPr>
      </p:pic>
      <p:pic>
        <p:nvPicPr>
          <p:cNvPr id="21" name="Image 19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4101194" y="27138484"/>
            <a:ext cx="76909" cy="162996"/>
          </a:xfrm>
          <a:prstGeom prst="rect">
            <a:avLst/>
          </a:prstGeom>
        </p:spPr>
      </p:pic>
      <p:pic>
        <p:nvPicPr>
          <p:cNvPr id="22" name="Image 20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4209211" y="27134874"/>
            <a:ext cx="91627" cy="168490"/>
          </a:xfrm>
          <a:prstGeom prst="rect">
            <a:avLst/>
          </a:prstGeom>
        </p:spPr>
      </p:pic>
      <p:pic>
        <p:nvPicPr>
          <p:cNvPr id="23" name="Image 21" descr=" 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4324743" y="27138484"/>
            <a:ext cx="95221" cy="162996"/>
          </a:xfrm>
          <a:prstGeom prst="rect">
            <a:avLst/>
          </a:prstGeom>
        </p:spPr>
      </p:pic>
      <p:pic>
        <p:nvPicPr>
          <p:cNvPr id="24" name="Image 22" descr=" "/>
          <p:cNvPicPr>
            <a:picLocks noChangeAspect="1"/>
          </p:cNvPicPr>
          <p:nvPr/>
        </p:nvPicPr>
        <p:blipFill>
          <a:blip r:embed="rId23"/>
          <a:stretch/>
        </p:blipFill>
        <p:spPr bwMode="auto">
          <a:xfrm>
            <a:off x="4445566" y="27138484"/>
            <a:ext cx="89727" cy="162996"/>
          </a:xfrm>
          <a:prstGeom prst="rect">
            <a:avLst/>
          </a:prstGeom>
        </p:spPr>
      </p:pic>
      <p:pic>
        <p:nvPicPr>
          <p:cNvPr id="25" name="Image 23" descr=" "/>
          <p:cNvPicPr>
            <a:picLocks noChangeAspect="1"/>
          </p:cNvPicPr>
          <p:nvPr/>
        </p:nvPicPr>
        <p:blipFill>
          <a:blip r:embed="rId24"/>
          <a:stretch/>
        </p:blipFill>
        <p:spPr bwMode="auto">
          <a:xfrm>
            <a:off x="4571957" y="27138484"/>
            <a:ext cx="76909" cy="162996"/>
          </a:xfrm>
          <a:prstGeom prst="rect">
            <a:avLst/>
          </a:prstGeom>
        </p:spPr>
      </p:pic>
      <p:pic>
        <p:nvPicPr>
          <p:cNvPr id="26" name="Image 24" descr=" "/>
          <p:cNvPicPr>
            <a:picLocks noChangeAspect="1"/>
          </p:cNvPicPr>
          <p:nvPr/>
        </p:nvPicPr>
        <p:blipFill>
          <a:blip r:embed="rId25"/>
          <a:stretch/>
        </p:blipFill>
        <p:spPr bwMode="auto">
          <a:xfrm>
            <a:off x="4681644" y="27138484"/>
            <a:ext cx="93389" cy="162996"/>
          </a:xfrm>
          <a:prstGeom prst="rect">
            <a:avLst/>
          </a:prstGeom>
        </p:spPr>
      </p:pic>
      <p:pic>
        <p:nvPicPr>
          <p:cNvPr id="27" name="Image 25" descr=" "/>
          <p:cNvPicPr>
            <a:picLocks noChangeAspect="1"/>
          </p:cNvPicPr>
          <p:nvPr/>
        </p:nvPicPr>
        <p:blipFill>
          <a:blip r:embed="rId26"/>
          <a:stretch/>
        </p:blipFill>
        <p:spPr bwMode="auto">
          <a:xfrm>
            <a:off x="4817221" y="27138484"/>
            <a:ext cx="95220" cy="162996"/>
          </a:xfrm>
          <a:prstGeom prst="rect">
            <a:avLst/>
          </a:prstGeom>
        </p:spPr>
      </p:pic>
      <p:pic>
        <p:nvPicPr>
          <p:cNvPr id="28" name="Image 26" descr=" "/>
          <p:cNvPicPr>
            <a:picLocks noChangeAspect="1"/>
          </p:cNvPicPr>
          <p:nvPr/>
        </p:nvPicPr>
        <p:blipFill>
          <a:blip r:embed="rId27"/>
          <a:stretch/>
        </p:blipFill>
        <p:spPr bwMode="auto">
          <a:xfrm>
            <a:off x="4939993" y="27138484"/>
            <a:ext cx="109870" cy="162996"/>
          </a:xfrm>
          <a:prstGeom prst="rect">
            <a:avLst/>
          </a:prstGeom>
        </p:spPr>
      </p:pic>
      <p:pic>
        <p:nvPicPr>
          <p:cNvPr id="29" name="Image 27" descr=" "/>
          <p:cNvPicPr>
            <a:picLocks noChangeAspect="1"/>
          </p:cNvPicPr>
          <p:nvPr/>
        </p:nvPicPr>
        <p:blipFill>
          <a:blip r:embed="rId28"/>
          <a:stretch/>
        </p:blipFill>
        <p:spPr bwMode="auto">
          <a:xfrm>
            <a:off x="5071672" y="27138484"/>
            <a:ext cx="87896" cy="162996"/>
          </a:xfrm>
          <a:prstGeom prst="rect">
            <a:avLst/>
          </a:prstGeom>
        </p:spPr>
      </p:pic>
      <p:pic>
        <p:nvPicPr>
          <p:cNvPr id="30" name="Image 28" descr=" 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5256803" y="27134874"/>
            <a:ext cx="100779" cy="168490"/>
          </a:xfrm>
          <a:prstGeom prst="rect">
            <a:avLst/>
          </a:prstGeom>
        </p:spPr>
      </p:pic>
      <p:pic>
        <p:nvPicPr>
          <p:cNvPr id="31" name="Image 29" descr=" "/>
          <p:cNvPicPr>
            <a:picLocks noChangeAspect="1"/>
          </p:cNvPicPr>
          <p:nvPr/>
        </p:nvPicPr>
        <p:blipFill>
          <a:blip r:embed="rId30"/>
          <a:stretch/>
        </p:blipFill>
        <p:spPr bwMode="auto">
          <a:xfrm>
            <a:off x="5394051" y="27138484"/>
            <a:ext cx="82403" cy="162996"/>
          </a:xfrm>
          <a:prstGeom prst="rect">
            <a:avLst/>
          </a:prstGeom>
        </p:spPr>
      </p:pic>
      <p:pic>
        <p:nvPicPr>
          <p:cNvPr id="32" name="Image 30" descr=" "/>
          <p:cNvPicPr>
            <a:picLocks noChangeAspect="1"/>
          </p:cNvPicPr>
          <p:nvPr/>
        </p:nvPicPr>
        <p:blipFill>
          <a:blip r:embed="rId31"/>
          <a:stretch/>
        </p:blipFill>
        <p:spPr bwMode="auto">
          <a:xfrm>
            <a:off x="5507635" y="27138484"/>
            <a:ext cx="69584" cy="162996"/>
          </a:xfrm>
          <a:prstGeom prst="rect">
            <a:avLst/>
          </a:prstGeom>
        </p:spPr>
      </p:pic>
      <p:pic>
        <p:nvPicPr>
          <p:cNvPr id="33" name="Image 31" descr=" "/>
          <p:cNvPicPr>
            <a:picLocks noChangeAspect="1"/>
          </p:cNvPicPr>
          <p:nvPr/>
        </p:nvPicPr>
        <p:blipFill>
          <a:blip r:embed="rId32"/>
          <a:stretch/>
        </p:blipFill>
        <p:spPr bwMode="auto">
          <a:xfrm>
            <a:off x="5573615" y="27138484"/>
            <a:ext cx="109870" cy="162996"/>
          </a:xfrm>
          <a:prstGeom prst="rect">
            <a:avLst/>
          </a:prstGeom>
        </p:spPr>
      </p:pic>
      <p:pic>
        <p:nvPicPr>
          <p:cNvPr id="34" name="Image 32" descr=" "/>
          <p:cNvPicPr>
            <a:picLocks noChangeAspect="1"/>
          </p:cNvPicPr>
          <p:nvPr/>
        </p:nvPicPr>
        <p:blipFill>
          <a:blip r:embed="rId33"/>
          <a:stretch/>
        </p:blipFill>
        <p:spPr bwMode="auto">
          <a:xfrm>
            <a:off x="5710863" y="27138484"/>
            <a:ext cx="95220" cy="162996"/>
          </a:xfrm>
          <a:prstGeom prst="rect">
            <a:avLst/>
          </a:prstGeom>
        </p:spPr>
      </p:pic>
      <p:pic>
        <p:nvPicPr>
          <p:cNvPr id="35" name="Image 33" descr=" "/>
          <p:cNvPicPr>
            <a:picLocks noChangeAspect="1"/>
          </p:cNvPicPr>
          <p:nvPr/>
        </p:nvPicPr>
        <p:blipFill>
          <a:blip r:embed="rId34"/>
          <a:stretch/>
        </p:blipFill>
        <p:spPr bwMode="auto">
          <a:xfrm>
            <a:off x="5844491" y="27138484"/>
            <a:ext cx="95221" cy="162996"/>
          </a:xfrm>
          <a:prstGeom prst="rect">
            <a:avLst/>
          </a:prstGeom>
        </p:spPr>
      </p:pic>
      <p:pic>
        <p:nvPicPr>
          <p:cNvPr id="36" name="Image 34" descr=" "/>
          <p:cNvPicPr>
            <a:picLocks noChangeAspect="1"/>
          </p:cNvPicPr>
          <p:nvPr/>
        </p:nvPicPr>
        <p:blipFill>
          <a:blip r:embed="rId35"/>
          <a:stretch/>
        </p:blipFill>
        <p:spPr bwMode="auto">
          <a:xfrm>
            <a:off x="5978027" y="27134874"/>
            <a:ext cx="86202" cy="168490"/>
          </a:xfrm>
          <a:prstGeom prst="rect">
            <a:avLst/>
          </a:prstGeom>
        </p:spPr>
      </p:pic>
      <p:pic>
        <p:nvPicPr>
          <p:cNvPr id="37" name="Image 35" descr=" "/>
          <p:cNvPicPr>
            <a:picLocks noChangeAspect="1"/>
          </p:cNvPicPr>
          <p:nvPr/>
        </p:nvPicPr>
        <p:blipFill>
          <a:blip r:embed="rId36"/>
          <a:stretch/>
        </p:blipFill>
        <p:spPr bwMode="auto">
          <a:xfrm>
            <a:off x="6086415" y="27138484"/>
            <a:ext cx="111700" cy="162996"/>
          </a:xfrm>
          <a:prstGeom prst="rect">
            <a:avLst/>
          </a:prstGeom>
        </p:spPr>
      </p:pic>
      <p:pic>
        <p:nvPicPr>
          <p:cNvPr id="38" name="Image 36" descr=" "/>
          <p:cNvPicPr>
            <a:picLocks noChangeAspect="1"/>
          </p:cNvPicPr>
          <p:nvPr/>
        </p:nvPicPr>
        <p:blipFill>
          <a:blip r:embed="rId37"/>
          <a:stretch/>
        </p:blipFill>
        <p:spPr bwMode="auto">
          <a:xfrm>
            <a:off x="6225611" y="27138484"/>
            <a:ext cx="104376" cy="199623"/>
          </a:xfrm>
          <a:prstGeom prst="rect">
            <a:avLst/>
          </a:prstGeom>
        </p:spPr>
      </p:pic>
      <p:pic>
        <p:nvPicPr>
          <p:cNvPr id="39" name="Image 37" descr=" "/>
          <p:cNvPicPr>
            <a:picLocks noChangeAspect="1"/>
          </p:cNvPicPr>
          <p:nvPr/>
        </p:nvPicPr>
        <p:blipFill>
          <a:blip r:embed="rId38"/>
          <a:stretch/>
        </p:blipFill>
        <p:spPr bwMode="auto">
          <a:xfrm>
            <a:off x="6360816" y="27138484"/>
            <a:ext cx="93389" cy="162996"/>
          </a:xfrm>
          <a:prstGeom prst="rect">
            <a:avLst/>
          </a:prstGeom>
        </p:spPr>
      </p:pic>
      <p:pic>
        <p:nvPicPr>
          <p:cNvPr id="40" name="Image 38" descr=" "/>
          <p:cNvPicPr>
            <a:picLocks noChangeAspect="1"/>
          </p:cNvPicPr>
          <p:nvPr/>
        </p:nvPicPr>
        <p:blipFill>
          <a:blip r:embed="rId39"/>
          <a:stretch/>
        </p:blipFill>
        <p:spPr bwMode="auto">
          <a:xfrm>
            <a:off x="6494447" y="27138484"/>
            <a:ext cx="84233" cy="162996"/>
          </a:xfrm>
          <a:prstGeom prst="rect">
            <a:avLst/>
          </a:prstGeom>
        </p:spPr>
      </p:pic>
      <p:pic>
        <p:nvPicPr>
          <p:cNvPr id="41" name="Image 39" descr=" "/>
          <p:cNvPicPr>
            <a:picLocks noChangeAspect="1"/>
          </p:cNvPicPr>
          <p:nvPr/>
        </p:nvPicPr>
        <p:blipFill>
          <a:blip r:embed="rId40"/>
          <a:stretch/>
        </p:blipFill>
        <p:spPr bwMode="auto">
          <a:xfrm>
            <a:off x="6675678" y="27138484"/>
            <a:ext cx="148324" cy="162996"/>
          </a:xfrm>
          <a:prstGeom prst="rect">
            <a:avLst/>
          </a:prstGeom>
        </p:spPr>
      </p:pic>
      <p:pic>
        <p:nvPicPr>
          <p:cNvPr id="42" name="Image 40" descr=" "/>
          <p:cNvPicPr>
            <a:picLocks noChangeAspect="1"/>
          </p:cNvPicPr>
          <p:nvPr/>
        </p:nvPicPr>
        <p:blipFill>
          <a:blip r:embed="rId41"/>
          <a:stretch/>
        </p:blipFill>
        <p:spPr bwMode="auto">
          <a:xfrm>
            <a:off x="6849675" y="27138484"/>
            <a:ext cx="111701" cy="162996"/>
          </a:xfrm>
          <a:prstGeom prst="rect">
            <a:avLst/>
          </a:prstGeom>
        </p:spPr>
      </p:pic>
      <p:pic>
        <p:nvPicPr>
          <p:cNvPr id="43" name="Image 41" descr=" "/>
          <p:cNvPicPr>
            <a:picLocks noChangeAspect="1"/>
          </p:cNvPicPr>
          <p:nvPr/>
        </p:nvPicPr>
        <p:blipFill>
          <a:blip r:embed="rId42"/>
          <a:stretch/>
        </p:blipFill>
        <p:spPr bwMode="auto">
          <a:xfrm>
            <a:off x="6974488" y="27138484"/>
            <a:ext cx="113532" cy="164830"/>
          </a:xfrm>
          <a:prstGeom prst="rect">
            <a:avLst/>
          </a:prstGeom>
        </p:spPr>
      </p:pic>
      <p:pic>
        <p:nvPicPr>
          <p:cNvPr id="44" name="Image 42" descr=" "/>
          <p:cNvPicPr>
            <a:picLocks noChangeAspect="1"/>
          </p:cNvPicPr>
          <p:nvPr/>
        </p:nvPicPr>
        <p:blipFill>
          <a:blip r:embed="rId43"/>
          <a:stretch/>
        </p:blipFill>
        <p:spPr bwMode="auto">
          <a:xfrm>
            <a:off x="7128070" y="27134874"/>
            <a:ext cx="100818" cy="168490"/>
          </a:xfrm>
          <a:prstGeom prst="rect">
            <a:avLst/>
          </a:prstGeom>
        </p:spPr>
      </p:pic>
      <p:pic>
        <p:nvPicPr>
          <p:cNvPr id="45" name="Image 43" descr=" "/>
          <p:cNvPicPr>
            <a:picLocks noChangeAspect="1"/>
          </p:cNvPicPr>
          <p:nvPr/>
        </p:nvPicPr>
        <p:blipFill>
          <a:blip r:embed="rId44"/>
          <a:stretch/>
        </p:blipFill>
        <p:spPr bwMode="auto">
          <a:xfrm>
            <a:off x="7267264" y="27138484"/>
            <a:ext cx="71415" cy="162996"/>
          </a:xfrm>
          <a:prstGeom prst="rect">
            <a:avLst/>
          </a:prstGeom>
        </p:spPr>
      </p:pic>
      <p:pic>
        <p:nvPicPr>
          <p:cNvPr id="46" name="Image 44" descr=" "/>
          <p:cNvPicPr>
            <a:picLocks noChangeAspect="1"/>
          </p:cNvPicPr>
          <p:nvPr/>
        </p:nvPicPr>
        <p:blipFill>
          <a:blip r:embed="rId45"/>
          <a:stretch/>
        </p:blipFill>
        <p:spPr bwMode="auto">
          <a:xfrm>
            <a:off x="7362477" y="27134874"/>
            <a:ext cx="100821" cy="168490"/>
          </a:xfrm>
          <a:prstGeom prst="rect">
            <a:avLst/>
          </a:prstGeom>
        </p:spPr>
      </p:pic>
      <p:pic>
        <p:nvPicPr>
          <p:cNvPr id="47" name="Image 45" descr=" "/>
          <p:cNvPicPr>
            <a:picLocks noChangeAspect="1"/>
          </p:cNvPicPr>
          <p:nvPr/>
        </p:nvPicPr>
        <p:blipFill>
          <a:blip r:embed="rId46"/>
          <a:stretch/>
        </p:blipFill>
        <p:spPr bwMode="auto">
          <a:xfrm>
            <a:off x="7560414" y="27138484"/>
            <a:ext cx="95220" cy="162996"/>
          </a:xfrm>
          <a:prstGeom prst="rect">
            <a:avLst/>
          </a:prstGeom>
        </p:spPr>
      </p:pic>
      <p:pic>
        <p:nvPicPr>
          <p:cNvPr id="48" name="Image 46" descr=" "/>
          <p:cNvPicPr>
            <a:picLocks noChangeAspect="1"/>
          </p:cNvPicPr>
          <p:nvPr/>
        </p:nvPicPr>
        <p:blipFill>
          <a:blip r:embed="rId47"/>
          <a:stretch/>
        </p:blipFill>
        <p:spPr bwMode="auto">
          <a:xfrm>
            <a:off x="7754175" y="27134874"/>
            <a:ext cx="93541" cy="168490"/>
          </a:xfrm>
          <a:prstGeom prst="rect">
            <a:avLst/>
          </a:prstGeom>
        </p:spPr>
      </p:pic>
      <p:pic>
        <p:nvPicPr>
          <p:cNvPr id="49" name="Image 47" descr=" "/>
          <p:cNvPicPr>
            <a:picLocks noChangeAspect="1"/>
          </p:cNvPicPr>
          <p:nvPr/>
        </p:nvPicPr>
        <p:blipFill>
          <a:blip r:embed="rId48"/>
          <a:stretch/>
        </p:blipFill>
        <p:spPr bwMode="auto">
          <a:xfrm>
            <a:off x="7880843" y="27138484"/>
            <a:ext cx="82401" cy="162996"/>
          </a:xfrm>
          <a:prstGeom prst="rect">
            <a:avLst/>
          </a:prstGeom>
        </p:spPr>
      </p:pic>
      <p:pic>
        <p:nvPicPr>
          <p:cNvPr id="50" name="Image 48" descr=" "/>
          <p:cNvPicPr>
            <a:picLocks noChangeAspect="1"/>
          </p:cNvPicPr>
          <p:nvPr/>
        </p:nvPicPr>
        <p:blipFill>
          <a:blip r:embed="rId49"/>
          <a:stretch/>
        </p:blipFill>
        <p:spPr bwMode="auto">
          <a:xfrm>
            <a:off x="7992480" y="27138484"/>
            <a:ext cx="76909" cy="162996"/>
          </a:xfrm>
          <a:prstGeom prst="rect">
            <a:avLst/>
          </a:prstGeom>
        </p:spPr>
      </p:pic>
      <p:pic>
        <p:nvPicPr>
          <p:cNvPr id="51" name="Image 49" descr=" "/>
          <p:cNvPicPr>
            <a:picLocks noChangeAspect="1"/>
          </p:cNvPicPr>
          <p:nvPr/>
        </p:nvPicPr>
        <p:blipFill>
          <a:blip r:embed="rId50"/>
          <a:stretch/>
        </p:blipFill>
        <p:spPr bwMode="auto">
          <a:xfrm>
            <a:off x="8087689" y="27138484"/>
            <a:ext cx="128181" cy="199623"/>
          </a:xfrm>
          <a:prstGeom prst="rect">
            <a:avLst/>
          </a:prstGeom>
        </p:spPr>
      </p:pic>
      <p:pic>
        <p:nvPicPr>
          <p:cNvPr id="52" name="Image 50" descr=" "/>
          <p:cNvPicPr>
            <a:picLocks noChangeAspect="1"/>
          </p:cNvPicPr>
          <p:nvPr/>
        </p:nvPicPr>
        <p:blipFill>
          <a:blip r:embed="rId51"/>
          <a:stretch/>
        </p:blipFill>
        <p:spPr bwMode="auto">
          <a:xfrm>
            <a:off x="8245260" y="27138484"/>
            <a:ext cx="95221" cy="162996"/>
          </a:xfrm>
          <a:prstGeom prst="rect">
            <a:avLst/>
          </a:prstGeom>
        </p:spPr>
      </p:pic>
      <p:pic>
        <p:nvPicPr>
          <p:cNvPr id="53" name="Image 51" descr=" "/>
          <p:cNvPicPr>
            <a:picLocks noChangeAspect="1"/>
          </p:cNvPicPr>
          <p:nvPr/>
        </p:nvPicPr>
        <p:blipFill>
          <a:blip r:embed="rId52"/>
          <a:stretch/>
        </p:blipFill>
        <p:spPr bwMode="auto">
          <a:xfrm>
            <a:off x="8382508" y="27138484"/>
            <a:ext cx="76909" cy="162996"/>
          </a:xfrm>
          <a:prstGeom prst="rect">
            <a:avLst/>
          </a:prstGeom>
        </p:spPr>
      </p:pic>
      <p:pic>
        <p:nvPicPr>
          <p:cNvPr id="54" name="Image 52" descr=" "/>
          <p:cNvPicPr>
            <a:picLocks noChangeAspect="1"/>
          </p:cNvPicPr>
          <p:nvPr/>
        </p:nvPicPr>
        <p:blipFill>
          <a:blip r:embed="rId53"/>
          <a:stretch/>
        </p:blipFill>
        <p:spPr bwMode="auto">
          <a:xfrm>
            <a:off x="8492474" y="27138484"/>
            <a:ext cx="71415" cy="162996"/>
          </a:xfrm>
          <a:prstGeom prst="rect">
            <a:avLst/>
          </a:prstGeom>
        </p:spPr>
      </p:pic>
      <p:pic>
        <p:nvPicPr>
          <p:cNvPr id="55" name="Image 53" descr=" "/>
          <p:cNvPicPr>
            <a:picLocks noChangeAspect="1"/>
          </p:cNvPicPr>
          <p:nvPr/>
        </p:nvPicPr>
        <p:blipFill>
          <a:blip r:embed="rId54"/>
          <a:stretch/>
        </p:blipFill>
        <p:spPr bwMode="auto">
          <a:xfrm>
            <a:off x="8587684" y="27134874"/>
            <a:ext cx="100821" cy="168490"/>
          </a:xfrm>
          <a:prstGeom prst="rect">
            <a:avLst/>
          </a:prstGeom>
        </p:spPr>
      </p:pic>
      <p:pic>
        <p:nvPicPr>
          <p:cNvPr id="56" name="Image 54" descr=" "/>
          <p:cNvPicPr>
            <a:picLocks noChangeAspect="1"/>
          </p:cNvPicPr>
          <p:nvPr/>
        </p:nvPicPr>
        <p:blipFill>
          <a:blip r:embed="rId55"/>
          <a:stretch/>
        </p:blipFill>
        <p:spPr bwMode="auto">
          <a:xfrm>
            <a:off x="8785342" y="27138484"/>
            <a:ext cx="95221" cy="162996"/>
          </a:xfrm>
          <a:prstGeom prst="rect">
            <a:avLst/>
          </a:prstGeom>
        </p:spPr>
      </p:pic>
      <p:pic>
        <p:nvPicPr>
          <p:cNvPr id="57" name="Image 55" descr=" "/>
          <p:cNvPicPr>
            <a:picLocks noChangeAspect="1"/>
          </p:cNvPicPr>
          <p:nvPr/>
        </p:nvPicPr>
        <p:blipFill>
          <a:blip r:embed="rId56"/>
          <a:stretch/>
        </p:blipFill>
        <p:spPr bwMode="auto">
          <a:xfrm>
            <a:off x="8922869" y="27138484"/>
            <a:ext cx="78740" cy="162996"/>
          </a:xfrm>
          <a:prstGeom prst="rect">
            <a:avLst/>
          </a:prstGeom>
        </p:spPr>
      </p:pic>
      <p:pic>
        <p:nvPicPr>
          <p:cNvPr id="58" name="Image 56" descr=" "/>
          <p:cNvPicPr>
            <a:picLocks noChangeAspect="1"/>
          </p:cNvPicPr>
          <p:nvPr/>
        </p:nvPicPr>
        <p:blipFill>
          <a:blip r:embed="rId57"/>
          <a:stretch/>
        </p:blipFill>
        <p:spPr bwMode="auto">
          <a:xfrm>
            <a:off x="9032556" y="27138484"/>
            <a:ext cx="78740" cy="162996"/>
          </a:xfrm>
          <a:prstGeom prst="rect">
            <a:avLst/>
          </a:prstGeom>
        </p:spPr>
      </p:pic>
      <p:pic>
        <p:nvPicPr>
          <p:cNvPr id="59" name="Image 57" descr=" "/>
          <p:cNvPicPr>
            <a:picLocks noChangeAspect="1"/>
          </p:cNvPicPr>
          <p:nvPr/>
        </p:nvPicPr>
        <p:blipFill>
          <a:blip r:embed="rId58"/>
          <a:stretch/>
        </p:blipFill>
        <p:spPr bwMode="auto">
          <a:xfrm>
            <a:off x="9129714" y="27138484"/>
            <a:ext cx="128181" cy="199623"/>
          </a:xfrm>
          <a:prstGeom prst="rect">
            <a:avLst/>
          </a:prstGeom>
        </p:spPr>
      </p:pic>
      <p:pic>
        <p:nvPicPr>
          <p:cNvPr id="60" name="Image 58" descr=" "/>
          <p:cNvPicPr>
            <a:picLocks noChangeAspect="1"/>
          </p:cNvPicPr>
          <p:nvPr/>
        </p:nvPicPr>
        <p:blipFill>
          <a:blip r:embed="rId59"/>
          <a:stretch/>
        </p:blipFill>
        <p:spPr bwMode="auto">
          <a:xfrm>
            <a:off x="9288955" y="27138484"/>
            <a:ext cx="93389" cy="162996"/>
          </a:xfrm>
          <a:prstGeom prst="rect">
            <a:avLst/>
          </a:prstGeom>
        </p:spPr>
      </p:pic>
      <p:pic>
        <p:nvPicPr>
          <p:cNvPr id="61" name="Image 59" descr=" "/>
          <p:cNvPicPr>
            <a:picLocks noChangeAspect="1"/>
          </p:cNvPicPr>
          <p:nvPr/>
        </p:nvPicPr>
        <p:blipFill>
          <a:blip r:embed="rId60"/>
          <a:stretch/>
        </p:blipFill>
        <p:spPr bwMode="auto">
          <a:xfrm>
            <a:off x="9422585" y="27138484"/>
            <a:ext cx="82401" cy="162996"/>
          </a:xfrm>
          <a:prstGeom prst="rect">
            <a:avLst/>
          </a:prstGeom>
        </p:spPr>
      </p:pic>
      <p:pic>
        <p:nvPicPr>
          <p:cNvPr id="62" name="Image 60" descr=" "/>
          <p:cNvPicPr>
            <a:picLocks noChangeAspect="1"/>
          </p:cNvPicPr>
          <p:nvPr/>
        </p:nvPicPr>
        <p:blipFill>
          <a:blip r:embed="rId61"/>
          <a:stretch/>
        </p:blipFill>
        <p:spPr bwMode="auto">
          <a:xfrm>
            <a:off x="9534499" y="27138484"/>
            <a:ext cx="95221" cy="162996"/>
          </a:xfrm>
          <a:prstGeom prst="rect">
            <a:avLst/>
          </a:prstGeom>
        </p:spPr>
      </p:pic>
      <p:pic>
        <p:nvPicPr>
          <p:cNvPr id="63" name="Image 61" descr=" "/>
          <p:cNvPicPr>
            <a:picLocks noChangeAspect="1"/>
          </p:cNvPicPr>
          <p:nvPr/>
        </p:nvPicPr>
        <p:blipFill>
          <a:blip r:embed="rId62"/>
          <a:stretch/>
        </p:blipFill>
        <p:spPr bwMode="auto">
          <a:xfrm>
            <a:off x="9669796" y="27138484"/>
            <a:ext cx="95220" cy="162996"/>
          </a:xfrm>
          <a:prstGeom prst="rect">
            <a:avLst/>
          </a:prstGeom>
        </p:spPr>
      </p:pic>
      <p:pic>
        <p:nvPicPr>
          <p:cNvPr id="64" name="Image 62" descr=" "/>
          <p:cNvPicPr>
            <a:picLocks noChangeAspect="1"/>
          </p:cNvPicPr>
          <p:nvPr/>
        </p:nvPicPr>
        <p:blipFill>
          <a:blip r:embed="rId63"/>
          <a:stretch/>
        </p:blipFill>
        <p:spPr bwMode="auto">
          <a:xfrm>
            <a:off x="9805374" y="27138484"/>
            <a:ext cx="95220" cy="162996"/>
          </a:xfrm>
          <a:prstGeom prst="rect">
            <a:avLst/>
          </a:prstGeom>
        </p:spPr>
      </p:pic>
      <p:pic>
        <p:nvPicPr>
          <p:cNvPr id="65" name="Image 63" descr=" "/>
          <p:cNvPicPr>
            <a:picLocks noChangeAspect="1"/>
          </p:cNvPicPr>
          <p:nvPr/>
        </p:nvPicPr>
        <p:blipFill>
          <a:blip r:embed="rId64"/>
          <a:stretch/>
        </p:blipFill>
        <p:spPr bwMode="auto">
          <a:xfrm>
            <a:off x="9942528" y="27138484"/>
            <a:ext cx="148323" cy="162996"/>
          </a:xfrm>
          <a:prstGeom prst="rect">
            <a:avLst/>
          </a:prstGeom>
        </p:spPr>
      </p:pic>
      <p:pic>
        <p:nvPicPr>
          <p:cNvPr id="66" name="Image 64" descr=" "/>
          <p:cNvPicPr>
            <a:picLocks noChangeAspect="1"/>
          </p:cNvPicPr>
          <p:nvPr/>
        </p:nvPicPr>
        <p:blipFill>
          <a:blip r:embed="rId65"/>
          <a:stretch/>
        </p:blipFill>
        <p:spPr bwMode="auto">
          <a:xfrm>
            <a:off x="10116525" y="27138484"/>
            <a:ext cx="109870" cy="162996"/>
          </a:xfrm>
          <a:prstGeom prst="rect">
            <a:avLst/>
          </a:prstGeom>
        </p:spPr>
      </p:pic>
      <p:pic>
        <p:nvPicPr>
          <p:cNvPr id="67" name="Image 65" descr=" "/>
          <p:cNvPicPr>
            <a:picLocks noChangeAspect="1"/>
          </p:cNvPicPr>
          <p:nvPr/>
        </p:nvPicPr>
        <p:blipFill>
          <a:blip r:embed="rId66"/>
          <a:stretch/>
        </p:blipFill>
        <p:spPr bwMode="auto">
          <a:xfrm>
            <a:off x="10230203" y="27138484"/>
            <a:ext cx="95220" cy="162996"/>
          </a:xfrm>
          <a:prstGeom prst="rect">
            <a:avLst/>
          </a:prstGeom>
        </p:spPr>
      </p:pic>
      <p:pic>
        <p:nvPicPr>
          <p:cNvPr id="68" name="Image 66" descr=" "/>
          <p:cNvPicPr>
            <a:picLocks noChangeAspect="1"/>
          </p:cNvPicPr>
          <p:nvPr/>
        </p:nvPicPr>
        <p:blipFill>
          <a:blip r:embed="rId67"/>
          <a:stretch/>
        </p:blipFill>
        <p:spPr bwMode="auto">
          <a:xfrm>
            <a:off x="10350931" y="27138484"/>
            <a:ext cx="76909" cy="162996"/>
          </a:xfrm>
          <a:prstGeom prst="rect">
            <a:avLst/>
          </a:prstGeom>
        </p:spPr>
      </p:pic>
      <p:pic>
        <p:nvPicPr>
          <p:cNvPr id="69" name="Image 67" descr=" "/>
          <p:cNvPicPr>
            <a:picLocks noChangeAspect="1"/>
          </p:cNvPicPr>
          <p:nvPr/>
        </p:nvPicPr>
        <p:blipFill>
          <a:blip r:embed="rId68"/>
          <a:stretch/>
        </p:blipFill>
        <p:spPr bwMode="auto">
          <a:xfrm>
            <a:off x="10448183" y="27138484"/>
            <a:ext cx="117195" cy="164830"/>
          </a:xfrm>
          <a:prstGeom prst="rect">
            <a:avLst/>
          </a:prstGeom>
        </p:spPr>
      </p:pic>
      <p:pic>
        <p:nvPicPr>
          <p:cNvPr id="70" name="Image 68" descr=" "/>
          <p:cNvPicPr>
            <a:picLocks noChangeAspect="1"/>
          </p:cNvPicPr>
          <p:nvPr/>
        </p:nvPicPr>
        <p:blipFill>
          <a:blip r:embed="rId69"/>
          <a:stretch/>
        </p:blipFill>
        <p:spPr bwMode="auto">
          <a:xfrm>
            <a:off x="10607332" y="27138484"/>
            <a:ext cx="80571" cy="162996"/>
          </a:xfrm>
          <a:prstGeom prst="rect">
            <a:avLst/>
          </a:prstGeom>
        </p:spPr>
      </p:pic>
      <p:pic>
        <p:nvPicPr>
          <p:cNvPr id="71" name="Image 69" descr=" "/>
          <p:cNvPicPr>
            <a:picLocks noChangeAspect="1"/>
          </p:cNvPicPr>
          <p:nvPr/>
        </p:nvPicPr>
        <p:blipFill>
          <a:blip r:embed="rId70"/>
          <a:stretch/>
        </p:blipFill>
        <p:spPr bwMode="auto">
          <a:xfrm>
            <a:off x="10713399" y="27134874"/>
            <a:ext cx="91646" cy="168490"/>
          </a:xfrm>
          <a:prstGeom prst="rect">
            <a:avLst/>
          </a:prstGeom>
        </p:spPr>
      </p:pic>
      <p:pic>
        <p:nvPicPr>
          <p:cNvPr id="72" name="Image 70" descr=" "/>
          <p:cNvPicPr>
            <a:picLocks noChangeAspect="1"/>
          </p:cNvPicPr>
          <p:nvPr/>
        </p:nvPicPr>
        <p:blipFill>
          <a:blip r:embed="rId71"/>
          <a:stretch/>
        </p:blipFill>
        <p:spPr bwMode="auto">
          <a:xfrm>
            <a:off x="10828932" y="27138484"/>
            <a:ext cx="95220" cy="162996"/>
          </a:xfrm>
          <a:prstGeom prst="rect">
            <a:avLst/>
          </a:prstGeom>
        </p:spPr>
      </p:pic>
      <p:pic>
        <p:nvPicPr>
          <p:cNvPr id="73" name="Image 71" descr=" "/>
          <p:cNvPicPr>
            <a:picLocks noChangeAspect="1"/>
          </p:cNvPicPr>
          <p:nvPr/>
        </p:nvPicPr>
        <p:blipFill>
          <a:blip r:embed="rId72"/>
          <a:stretch/>
        </p:blipFill>
        <p:spPr bwMode="auto">
          <a:xfrm>
            <a:off x="10951798" y="27138484"/>
            <a:ext cx="89727" cy="162996"/>
          </a:xfrm>
          <a:prstGeom prst="rect">
            <a:avLst/>
          </a:prstGeom>
        </p:spPr>
      </p:pic>
      <p:pic>
        <p:nvPicPr>
          <p:cNvPr id="74" name="Image 72" descr=" "/>
          <p:cNvPicPr>
            <a:picLocks noChangeAspect="1"/>
          </p:cNvPicPr>
          <p:nvPr/>
        </p:nvPicPr>
        <p:blipFill>
          <a:blip r:embed="rId73"/>
          <a:stretch/>
        </p:blipFill>
        <p:spPr bwMode="auto">
          <a:xfrm>
            <a:off x="11061391" y="27138484"/>
            <a:ext cx="109870" cy="162996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 bwMode="auto">
          <a:xfrm>
            <a:off x="2479944" y="1749039"/>
            <a:ext cx="309302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0">
                <a:solidFill>
                  <a:srgbClr val="003873"/>
                </a:solidFill>
                <a:latin typeface="Montserrat Bold"/>
              </a:rPr>
              <a:t>Цели комиссии </a:t>
            </a:r>
            <a:endParaRPr lang="ru-RU" sz="15000" b="1">
              <a:solidFill>
                <a:srgbClr val="003873"/>
              </a:solidFill>
              <a:latin typeface="Montserrat Bold"/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74"/>
          <a:stretch/>
        </p:blipFill>
        <p:spPr bwMode="auto">
          <a:xfrm>
            <a:off x="1562422" y="26376162"/>
            <a:ext cx="10226513" cy="1724266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 bwMode="auto">
          <a:xfrm>
            <a:off x="2566784" y="5215576"/>
            <a:ext cx="45458486" cy="2603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Создание эффективного механизма взаимодействия между гос. органами власти, </a:t>
            </a:r>
            <a:endParaRPr dirty="0"/>
          </a:p>
          <a:p>
            <a:pPr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	регламентирующими отрасль, и субъектами МСП, выстраивание связи, </a:t>
            </a:r>
            <a:endParaRPr dirty="0"/>
          </a:p>
          <a:p>
            <a:pPr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	формирование идеологии.</a:t>
            </a:r>
            <a:endParaRPr dirty="0"/>
          </a:p>
          <a:p>
            <a:pPr marL="857250" indent="-857250">
              <a:buFont typeface="Wingdings"/>
              <a:buChar char="§"/>
              <a:defRPr/>
            </a:pPr>
            <a:endParaRPr lang="ru-RU" sz="6000" dirty="0">
              <a:latin typeface="Open Sans"/>
              <a:ea typeface="Open Sans"/>
              <a:cs typeface="Open Sans"/>
            </a:endParaRPr>
          </a:p>
          <a:p>
            <a:pPr marL="857250" indent="-857250"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Формирование и реализация образовательной политики, направленной </a:t>
            </a:r>
            <a:endParaRPr dirty="0"/>
          </a:p>
          <a:p>
            <a:pPr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	на решение кадрового дефицита, развитие цифровой зрелости недропользователей, создание и 	внедрение 	современных программных сервисов.</a:t>
            </a:r>
            <a:endParaRPr dirty="0"/>
          </a:p>
          <a:p>
            <a:pPr marL="857250" indent="-857250">
              <a:buFont typeface="Wingdings"/>
              <a:buChar char="§"/>
              <a:defRPr/>
            </a:pPr>
            <a:endParaRPr lang="ru-RU" sz="6000" dirty="0">
              <a:latin typeface="Open Sans"/>
              <a:ea typeface="Open Sans"/>
              <a:cs typeface="Open Sans"/>
            </a:endParaRPr>
          </a:p>
          <a:p>
            <a:pPr marL="857250" indent="-857250"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Законодательное определение доли субъектов МСП в сфере геологии и недропользования, определение процедуры рассмотрения предложений и разработок субъектов МСП.</a:t>
            </a:r>
            <a:endParaRPr dirty="0"/>
          </a:p>
          <a:p>
            <a:pPr marL="857250" indent="-857250">
              <a:buFont typeface="Wingdings"/>
              <a:buChar char="§"/>
              <a:defRPr/>
            </a:pPr>
            <a:endParaRPr lang="ru-RU" sz="6000" dirty="0">
              <a:latin typeface="Open Sans"/>
              <a:ea typeface="Open Sans"/>
              <a:cs typeface="Open Sans"/>
            </a:endParaRPr>
          </a:p>
          <a:p>
            <a:pPr marL="857250" indent="-857250"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Анализ актуальных проблем развития отрасли и выработка предложений по созданию благоприятных условий для предпринимательской деятельности в данной сфере</a:t>
            </a:r>
            <a:r>
              <a:rPr lang="ru-RU" sz="6000" dirty="0"/>
              <a:t>.</a:t>
            </a:r>
            <a:endParaRPr dirty="0"/>
          </a:p>
          <a:p>
            <a:pPr marL="857250" indent="-857250">
              <a:buFont typeface="Wingdings"/>
              <a:buChar char="§"/>
              <a:defRPr/>
            </a:pPr>
            <a:endParaRPr lang="ru-RU" sz="6000" dirty="0"/>
          </a:p>
          <a:p>
            <a:pPr marL="857250" indent="-857250"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Снижение административных барьеров и избыточного регулирования, а также модернизация контрольно-надзорной деятельности органов государственной власти в сфере геологии и недропользования.</a:t>
            </a:r>
            <a:endParaRPr dirty="0"/>
          </a:p>
          <a:p>
            <a:pPr marL="857250" indent="-857250">
              <a:buFont typeface="Wingdings"/>
              <a:buChar char="§"/>
              <a:defRPr/>
            </a:pPr>
            <a:endParaRPr lang="ru-RU" sz="6000" dirty="0">
              <a:latin typeface="Open Sans"/>
              <a:ea typeface="Open Sans"/>
              <a:cs typeface="Open Sans"/>
            </a:endParaRPr>
          </a:p>
          <a:p>
            <a:pPr marL="857250" indent="-857250"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Совместное участие в анализе законодательства РФ, а также подготовка и обсуждение проектов нормативно-правовых актов и иных документов, относящихся к сфере недропользования.</a:t>
            </a:r>
            <a:endParaRPr dirty="0"/>
          </a:p>
          <a:p>
            <a:pPr marL="857250" indent="-857250">
              <a:buFont typeface="Wingdings"/>
              <a:buChar char="§"/>
              <a:defRPr/>
            </a:pPr>
            <a:endParaRPr lang="ru-RU" sz="6600" dirty="0">
              <a:latin typeface="Open Sans"/>
              <a:ea typeface="Open Sans"/>
              <a:cs typeface="Open Sans"/>
            </a:endParaRPr>
          </a:p>
          <a:p>
            <a:pPr marL="857250" indent="-857250">
              <a:buFont typeface="Wingdings"/>
              <a:buChar char="§"/>
              <a:defRPr/>
            </a:pPr>
            <a:r>
              <a:rPr lang="ru-RU" sz="6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Формирование и развитие экономических механизмов, обеспечивающих доступность финансовых ресурсов для геологоразведки и отрасли в целом </a:t>
            </a:r>
            <a:endParaRPr sz="6000" dirty="0"/>
          </a:p>
          <a:p>
            <a:pPr>
              <a:defRPr/>
            </a:pPr>
            <a:endParaRPr lang="ru-RU" sz="6000" dirty="0">
              <a:latin typeface="Open Sans"/>
              <a:ea typeface="Open Sans"/>
              <a:cs typeface="Open Sans"/>
            </a:endParaRPr>
          </a:p>
          <a:p>
            <a:pPr marL="857250" indent="-857250">
              <a:buFont typeface="Wingdings"/>
              <a:buChar char="§"/>
              <a:defRPr/>
            </a:pPr>
            <a:endParaRPr lang="ru-RU" sz="6000" dirty="0">
              <a:latin typeface="Open Sans"/>
              <a:ea typeface="Open Sans"/>
              <a:cs typeface="Open Sans"/>
            </a:endParaRPr>
          </a:p>
          <a:p>
            <a:pPr marL="857250" indent="-857250">
              <a:buFont typeface="Wingdings"/>
              <a:buChar char="§"/>
              <a:defRPr/>
            </a:pPr>
            <a:endParaRPr lang="ru-RU" sz="6000" dirty="0"/>
          </a:p>
          <a:p>
            <a:pPr marL="857250" indent="-857250">
              <a:buFont typeface="Wingdings"/>
              <a:buChar char="§"/>
              <a:defRPr/>
            </a:pPr>
            <a:endParaRPr lang="ru-RU" sz="6000" dirty="0">
              <a:latin typeface="Open Sans"/>
              <a:ea typeface="Open Sans"/>
              <a:cs typeface="Open Sans"/>
            </a:endParaRPr>
          </a:p>
          <a:p>
            <a:pPr marL="857250" indent="-857250">
              <a:buFont typeface="Wingdings"/>
              <a:buChar char="§"/>
              <a:defRPr/>
            </a:pPr>
            <a:endParaRPr lang="ru-RU" sz="6000" dirty="0">
              <a:latin typeface="Open Sans"/>
              <a:ea typeface="Open Sans"/>
              <a:cs typeface="Open Sans"/>
            </a:endParaRPr>
          </a:p>
          <a:p>
            <a:pPr marL="857250" indent="-857250">
              <a:buFont typeface="Wingdings"/>
              <a:buChar char="§"/>
              <a:defRPr/>
            </a:pPr>
            <a:endParaRPr lang="ru-RU" sz="60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75"/>
          <a:stretch/>
        </p:blipFill>
        <p:spPr bwMode="auto">
          <a:xfrm>
            <a:off x="33330418" y="669667"/>
            <a:ext cx="14100395" cy="10113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04639" y="1730533"/>
            <a:ext cx="357340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0">
                <a:solidFill>
                  <a:srgbClr val="003873"/>
                </a:solidFill>
                <a:latin typeface="Montserrat Bold"/>
              </a:rPr>
              <a:t>Задачи комиссии</a:t>
            </a:r>
            <a:endParaRPr lang="ru-RU" sz="15000" b="1">
              <a:solidFill>
                <a:srgbClr val="003873"/>
              </a:solidFill>
              <a:latin typeface="Montserrat Bold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893209" y="23739625"/>
            <a:ext cx="434698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Поиск решений в вопросах кадрового дефицита в отрасли с учетом ее потребностей</a:t>
            </a:r>
            <a:endParaRPr/>
          </a:p>
          <a:p>
            <a:pPr>
              <a:defRPr/>
            </a:pPr>
            <a:endParaRPr lang="ru-RU" sz="7200">
              <a:latin typeface="Open Sans"/>
              <a:ea typeface="Open Sans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29779" y="7144633"/>
            <a:ext cx="447341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Участие в анализе законодательства РФ, подготовка и обсуждение проектов нормативных правовых актов и иных документов, относящихся к сфере недропользования</a:t>
            </a:r>
            <a:endParaRPr lang="ru-RU" sz="6000">
              <a:latin typeface="Open Sans"/>
              <a:ea typeface="Open Sans"/>
              <a:cs typeface="Open San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804639" y="4734433"/>
            <a:ext cx="456034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Организация и проведение мероприятий, направленных на широкое информирование предпринимателей о работе в сфере недропользования, выстраивание диалога на открытых площадках со всеми участниками отрасли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3804638" y="9597410"/>
            <a:ext cx="44734131" cy="4393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6000">
                <a:latin typeface="Open Sans"/>
                <a:ea typeface="Open Sans"/>
                <a:cs typeface="Open Sans"/>
              </a:rPr>
              <a:t>Помощь в поиске финансовых инструментов на развитие перспективных проектов, а также поддержка научных исследований и разработок в области геологии, горного дела и экологии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6600">
              <a:latin typeface="Open Sans"/>
              <a:ea typeface="Open Sans"/>
              <a:cs typeface="Open 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6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3893209" y="12065750"/>
            <a:ext cx="45426300" cy="201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6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Участие в анализе и проработке экономических механизмов (венчурное инвестирование, государственная поддержка, налоговая политика), обеспечивающих доступность финансовых ресурсов для геологоразведки</a:t>
            </a:r>
            <a:endParaRPr lang="ru-RU" sz="6000">
              <a:latin typeface="Open Sans"/>
              <a:ea typeface="Open Sans"/>
              <a:cs typeface="Open San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3893209" y="17175543"/>
            <a:ext cx="45828602" cy="201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6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Изучение и анализ современных программных продуктов и сервисов, способствующих развитию информатизации и цифровизации недропользователей, перспектив и тенденций цифровизации среди компаний отрасли</a:t>
            </a:r>
            <a:endParaRPr lang="ru-RU" sz="6000">
              <a:latin typeface="Open Sans"/>
              <a:ea typeface="Open Sans"/>
              <a:cs typeface="Open Sans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893209" y="19834127"/>
            <a:ext cx="43832650" cy="103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6000">
                <a:latin typeface="Open Sans"/>
                <a:ea typeface="Open Sans"/>
                <a:cs typeface="Open Sans"/>
              </a:rPr>
              <a:t>Проработка актуальных подходов к обеспечению безопасности процессов и труда на производственных объектах</a:t>
            </a:r>
            <a:endParaRPr/>
          </a:p>
        </p:txBody>
      </p:sp>
      <p:pic>
        <p:nvPicPr>
          <p:cNvPr id="24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07523" y="12462248"/>
            <a:ext cx="1001438" cy="1174977"/>
          </a:xfrm>
          <a:prstGeom prst="rect">
            <a:avLst/>
          </a:prstGeom>
        </p:spPr>
      </p:pic>
      <p:pic>
        <p:nvPicPr>
          <p:cNvPr id="25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32645" y="9945222"/>
            <a:ext cx="1001438" cy="1174977"/>
          </a:xfrm>
          <a:prstGeom prst="rect">
            <a:avLst/>
          </a:prstGeom>
        </p:spPr>
      </p:pic>
      <p:pic>
        <p:nvPicPr>
          <p:cNvPr id="26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00878" y="7344389"/>
            <a:ext cx="1001438" cy="1174977"/>
          </a:xfrm>
          <a:prstGeom prst="rect">
            <a:avLst/>
          </a:prstGeom>
        </p:spPr>
      </p:pic>
      <p:pic>
        <p:nvPicPr>
          <p:cNvPr id="27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20866" y="23626477"/>
            <a:ext cx="1001438" cy="1174977"/>
          </a:xfrm>
          <a:prstGeom prst="rect">
            <a:avLst/>
          </a:prstGeom>
        </p:spPr>
      </p:pic>
      <p:pic>
        <p:nvPicPr>
          <p:cNvPr id="28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20866" y="19562553"/>
            <a:ext cx="1001438" cy="1174977"/>
          </a:xfrm>
          <a:prstGeom prst="rect">
            <a:avLst/>
          </a:prstGeom>
        </p:spPr>
      </p:pic>
      <p:pic>
        <p:nvPicPr>
          <p:cNvPr id="29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59178" y="4999980"/>
            <a:ext cx="1001438" cy="1174977"/>
          </a:xfrm>
          <a:prstGeom prst="rect">
            <a:avLst/>
          </a:prstGeom>
        </p:spPr>
      </p:pic>
      <p:pic>
        <p:nvPicPr>
          <p:cNvPr id="30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20866" y="14706330"/>
            <a:ext cx="1001438" cy="1174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r="91727"/>
          <a:stretch/>
        </p:blipFill>
        <p:spPr bwMode="auto">
          <a:xfrm>
            <a:off x="2066228" y="703706"/>
            <a:ext cx="1123837" cy="31500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3893209" y="14636254"/>
            <a:ext cx="45926311" cy="327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6000">
                <a:latin typeface="Open Sans"/>
                <a:ea typeface="Open Sans"/>
                <a:cs typeface="Open Sans"/>
              </a:rPr>
              <a:t>Поиск эффективных подходов по снижению затрат за счет оптимизации процессов, внедрению инноваций и передовых технологий, цифровизации отрасли, с целью увеличения производительности и получения максимальной прибыли</a:t>
            </a:r>
            <a:endParaRPr/>
          </a:p>
          <a:p>
            <a:pPr>
              <a:defRPr/>
            </a:pPr>
            <a:endParaRPr lang="ru-RU" sz="720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893209" y="21339560"/>
            <a:ext cx="43469841" cy="206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6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Взаимодействие с представителями отрасли по вопросу усиления экологического мониторинга и контроля, а также восстановления нарушенных земель</a:t>
            </a:r>
            <a:endParaRPr lang="ru-RU" sz="60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04638" y="25228898"/>
            <a:ext cx="434698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Содействие в установлении зарубежных контактов и в обеспечении взаимодействия субъектов МСП с новыми регионами РФ </a:t>
            </a:r>
            <a:endParaRPr/>
          </a:p>
          <a:p>
            <a:pPr>
              <a:defRPr/>
            </a:pPr>
            <a:endParaRPr lang="ru-RU" sz="7200">
              <a:latin typeface="Open Sans"/>
              <a:ea typeface="Open Sans"/>
              <a:cs typeface="Open Sans"/>
            </a:endParaRPr>
          </a:p>
        </p:txBody>
      </p:sp>
      <p:pic>
        <p:nvPicPr>
          <p:cNvPr id="8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8825" y="17338062"/>
            <a:ext cx="1001438" cy="1174977"/>
          </a:xfrm>
          <a:prstGeom prst="rect">
            <a:avLst/>
          </a:prstGeom>
        </p:spPr>
      </p:pic>
      <p:pic>
        <p:nvPicPr>
          <p:cNvPr id="9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20866" y="21787044"/>
            <a:ext cx="1001438" cy="1174977"/>
          </a:xfrm>
          <a:prstGeom prst="rect">
            <a:avLst/>
          </a:prstGeom>
        </p:spPr>
      </p:pic>
      <p:pic>
        <p:nvPicPr>
          <p:cNvPr id="10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45777" y="25626875"/>
            <a:ext cx="1001438" cy="1174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3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701" y="15686962"/>
            <a:ext cx="10623592" cy="14880070"/>
          </a:xfrm>
          <a:prstGeom prst="rect">
            <a:avLst/>
          </a:prstGeom>
        </p:spPr>
      </p:pic>
      <p:pic>
        <p:nvPicPr>
          <p:cNvPr id="3" name="Image 2" descr=" "/>
          <p:cNvPicPr>
            <a:picLocks noChangeAspect="1"/>
          </p:cNvPicPr>
          <p:nvPr/>
        </p:nvPicPr>
        <p:blipFill>
          <a:blip r:embed="rId3"/>
          <a:srcRect t="43422"/>
          <a:stretch/>
        </p:blipFill>
        <p:spPr bwMode="auto">
          <a:xfrm>
            <a:off x="29861309" y="21347569"/>
            <a:ext cx="20749127" cy="585463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V="1">
            <a:off x="-614062" y="7865541"/>
            <a:ext cx="51224497" cy="10568"/>
          </a:xfrm>
          <a:prstGeom prst="line">
            <a:avLst/>
          </a:prstGeom>
          <a:ln w="50800">
            <a:solidFill>
              <a:srgbClr val="003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7797557" y="3566160"/>
            <a:ext cx="0" cy="14596056"/>
          </a:xfrm>
          <a:prstGeom prst="line">
            <a:avLst/>
          </a:prstGeom>
          <a:ln w="50800">
            <a:solidFill>
              <a:srgbClr val="003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 flipV="1">
            <a:off x="28508010" y="2011680"/>
            <a:ext cx="0" cy="14428488"/>
          </a:xfrm>
          <a:prstGeom prst="line">
            <a:avLst/>
          </a:prstGeom>
          <a:ln w="50800">
            <a:solidFill>
              <a:srgbClr val="003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 flipH="1" flipV="1">
            <a:off x="22580308" y="2011680"/>
            <a:ext cx="147621" cy="21115317"/>
          </a:xfrm>
          <a:prstGeom prst="line">
            <a:avLst/>
          </a:prstGeom>
          <a:ln w="50800">
            <a:solidFill>
              <a:srgbClr val="003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 flipV="1">
            <a:off x="35218929" y="2446019"/>
            <a:ext cx="0" cy="16504920"/>
          </a:xfrm>
          <a:prstGeom prst="line">
            <a:avLst/>
          </a:prstGeom>
          <a:ln w="50800">
            <a:solidFill>
              <a:srgbClr val="003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15397359" y="2446019"/>
            <a:ext cx="0" cy="20381882"/>
          </a:xfrm>
          <a:prstGeom prst="line">
            <a:avLst/>
          </a:prstGeom>
          <a:ln w="50800">
            <a:solidFill>
              <a:srgbClr val="003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 bwMode="auto">
          <a:xfrm>
            <a:off x="1335662" y="5863357"/>
            <a:ext cx="49543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ДЕКАБРЬ 2025    ФЕВРАЛЬ 2026     АПРЕЛЬ 2026     МАЙ 2026     АВГУСТ 2026     ОКТЯБРЬ2026     ДЕКАБРЬ 2026</a:t>
            </a:r>
            <a:endParaRPr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260071" y="8609714"/>
            <a:ext cx="7263765" cy="1117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Формирование списка представителей отрасли из числа членов «ОПОРЫ РОССИИ» и привлечение новых потенциальных членов в «ОПОРУ РОССИИ» из отрасли 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7937956" y="8609151"/>
            <a:ext cx="70331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Формирование единого перечня проблем развития отрасли. Сбор и обработка информации 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15479146" y="8609714"/>
            <a:ext cx="6759216" cy="1578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Формирование списка сторонних экспертов и участников отрасли (не членов «ОПОРЫ РОССИИ»), с целью формирования единого мнения и выстраивания связи и механизма взаимодействия с Мин природы РФ и Роснедра </a:t>
            </a:r>
            <a:endParaRPr/>
          </a:p>
        </p:txBody>
      </p:sp>
      <p:sp>
        <p:nvSpPr>
          <p:cNvPr id="39" name="TextBox 38"/>
          <p:cNvSpPr txBox="1"/>
          <p:nvPr/>
        </p:nvSpPr>
        <p:spPr bwMode="auto">
          <a:xfrm>
            <a:off x="22825703" y="8609714"/>
            <a:ext cx="5372168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Разработка направлений деятельности комиссии, его структуры, и программы развития отрасли </a:t>
            </a:r>
            <a:endParaRPr dirty="0"/>
          </a:p>
        </p:txBody>
      </p:sp>
      <p:sp>
        <p:nvSpPr>
          <p:cNvPr id="41" name="TextBox 40"/>
          <p:cNvSpPr txBox="1"/>
          <p:nvPr/>
        </p:nvSpPr>
        <p:spPr bwMode="auto">
          <a:xfrm>
            <a:off x="28705246" y="8638944"/>
            <a:ext cx="6401905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Обсуждение программы развития отрасли с экспертами, представителям и отрасли и участниками комиссии</a:t>
            </a:r>
            <a:endParaRPr/>
          </a:p>
        </p:txBody>
      </p:sp>
      <p:cxnSp>
        <p:nvCxnSpPr>
          <p:cNvPr id="42" name="Прямая соединительная линия 41"/>
          <p:cNvCxnSpPr>
            <a:cxnSpLocks/>
          </p:cNvCxnSpPr>
          <p:nvPr/>
        </p:nvCxnSpPr>
        <p:spPr bwMode="auto">
          <a:xfrm flipV="1">
            <a:off x="43090279" y="3339828"/>
            <a:ext cx="0" cy="16778566"/>
          </a:xfrm>
          <a:prstGeom prst="line">
            <a:avLst/>
          </a:prstGeom>
          <a:ln w="50800">
            <a:solidFill>
              <a:srgbClr val="003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 bwMode="auto">
          <a:xfrm>
            <a:off x="35416165" y="8638944"/>
            <a:ext cx="7295073" cy="1209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Взаимодействие с органами исполнительной и законодательно й власти, сотрудничество с профильными министерствами, ведомствами и структурами, регламенти-</a:t>
            </a:r>
            <a:endParaRPr/>
          </a:p>
          <a:p>
            <a:pPr algn="ctr">
              <a:defRPr/>
            </a:pPr>
            <a:r>
              <a:rPr lang="ru-RU" sz="600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-рующими работу отрасли</a:t>
            </a:r>
            <a:endParaRPr/>
          </a:p>
        </p:txBody>
      </p:sp>
      <p:sp>
        <p:nvSpPr>
          <p:cNvPr id="47" name="TextBox 46"/>
          <p:cNvSpPr txBox="1"/>
          <p:nvPr/>
        </p:nvSpPr>
        <p:spPr bwMode="auto">
          <a:xfrm>
            <a:off x="43738515" y="8580420"/>
            <a:ext cx="59879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Плановое выстраивание работы комиссии и внедрение мер поддержки </a:t>
            </a:r>
            <a:endParaRPr/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1606913" y="1954866"/>
            <a:ext cx="47809747" cy="2850472"/>
          </a:xfrm>
          <a:prstGeom prst="rect">
            <a:avLst/>
          </a:prstGeom>
          <a:solidFill>
            <a:schemeClr val="bg1"/>
          </a:solidFill>
          <a:ln>
            <a:solidFill>
              <a:srgbClr val="0038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 bwMode="auto">
          <a:xfrm>
            <a:off x="10109427" y="2179773"/>
            <a:ext cx="256260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0">
                <a:solidFill>
                  <a:srgbClr val="003873"/>
                </a:solidFill>
                <a:latin typeface="Montserrat Bold"/>
              </a:rPr>
              <a:t>Планы комиссии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r="91844"/>
          <a:stretch/>
        </p:blipFill>
        <p:spPr bwMode="auto">
          <a:xfrm>
            <a:off x="29497" y="0"/>
            <a:ext cx="5486400" cy="1174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578841" y="12761056"/>
            <a:ext cx="25314275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0" dirty="0">
                <a:solidFill>
                  <a:schemeClr val="bg2">
                    <a:lumMod val="50000"/>
                  </a:schemeClr>
                </a:solidFill>
                <a:latin typeface="Montserrat Bold"/>
              </a:rPr>
              <a:t>Председатель</a:t>
            </a:r>
            <a:r>
              <a:rPr lang="ru-RU" sz="13000" dirty="0">
                <a:solidFill>
                  <a:schemeClr val="bg2">
                    <a:lumMod val="50000"/>
                  </a:schemeClr>
                </a:solidFill>
                <a:latin typeface="Montserrat Bold"/>
              </a:rPr>
              <a:t> </a:t>
            </a:r>
            <a:r>
              <a:rPr lang="ru-RU" sz="12000" dirty="0">
                <a:solidFill>
                  <a:schemeClr val="bg2">
                    <a:lumMod val="50000"/>
                  </a:schemeClr>
                </a:solidFill>
                <a:latin typeface="Montserrat Bold"/>
              </a:rPr>
              <a:t>Комиссии</a:t>
            </a:r>
            <a:endParaRPr lang="ru-RU" sz="12000" b="1" dirty="0">
              <a:solidFill>
                <a:schemeClr val="bg2">
                  <a:lumMod val="50000"/>
                </a:schemeClr>
              </a:solidFill>
              <a:latin typeface="Montserrat Bold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3413302" y="12914945"/>
            <a:ext cx="293482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0" b="1" dirty="0" err="1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Райхольд</a:t>
            </a:r>
            <a:r>
              <a:rPr lang="ru-RU" sz="12000" b="1" dirty="0">
                <a:solidFill>
                  <a:srgbClr val="003873"/>
                </a:solidFill>
                <a:latin typeface="Open Sans"/>
                <a:ea typeface="Open Sans"/>
                <a:cs typeface="Open Sans"/>
              </a:rPr>
              <a:t> Юлия Владимировна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597129" y="15007826"/>
            <a:ext cx="39187505" cy="12557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член Правления ОПОРЫ РОССИИ</a:t>
            </a:r>
            <a:endParaRPr dirty="0"/>
          </a:p>
          <a:p>
            <a:pPr marL="857250" indent="-8572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помощник Сенатора Совета Федерации РФ </a:t>
            </a:r>
            <a:endParaRPr dirty="0"/>
          </a:p>
          <a:p>
            <a:pPr marL="857250" indent="-8572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заместитель председателя инновационного кластера приоритетного проекта Минэкономразвития России </a:t>
            </a:r>
            <a:r>
              <a:rPr lang="ru-RU" sz="6000" dirty="0" err="1">
                <a:latin typeface="Open Sans"/>
                <a:ea typeface="Open Sans"/>
                <a:cs typeface="Open Sans"/>
              </a:rPr>
              <a:t>Smart</a:t>
            </a:r>
            <a:r>
              <a:rPr lang="ru-RU" sz="6000" dirty="0">
                <a:latin typeface="Open Sans"/>
                <a:ea typeface="Open Sans"/>
                <a:cs typeface="Open Sans"/>
              </a:rPr>
              <a:t> </a:t>
            </a:r>
            <a:r>
              <a:rPr lang="ru-RU" sz="6000" dirty="0" err="1">
                <a:latin typeface="Open Sans"/>
                <a:ea typeface="Open Sans"/>
                <a:cs typeface="Open Sans"/>
              </a:rPr>
              <a:t>Technology</a:t>
            </a:r>
            <a:r>
              <a:rPr lang="ru-RU" sz="6000" dirty="0">
                <a:latin typeface="Open Sans"/>
                <a:ea typeface="Open Sans"/>
                <a:cs typeface="Open Sans"/>
              </a:rPr>
              <a:t> </a:t>
            </a:r>
            <a:r>
              <a:rPr lang="ru-RU" sz="6000" dirty="0" err="1">
                <a:latin typeface="Open Sans"/>
                <a:ea typeface="Open Sans"/>
                <a:cs typeface="Open Sans"/>
              </a:rPr>
              <a:t>Tomsk</a:t>
            </a:r>
            <a:r>
              <a:rPr lang="ru-RU" sz="6000" dirty="0">
                <a:latin typeface="Open Sans"/>
                <a:ea typeface="Open Sans"/>
                <a:cs typeface="Open Sans"/>
              </a:rPr>
              <a:t> </a:t>
            </a:r>
            <a:endParaRPr dirty="0"/>
          </a:p>
          <a:p>
            <a:pPr marL="857250" indent="-8572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заместитель председателя Комитета ОПОРЫ РОССИИ по развитию предпринимательства в ОПК</a:t>
            </a:r>
            <a:endParaRPr dirty="0"/>
          </a:p>
          <a:p>
            <a:pPr marL="857250" indent="-8572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соучредитель Томского областного отделения "Федерация гонок </a:t>
            </a:r>
            <a:r>
              <a:rPr lang="ru-RU" sz="6000" dirty="0" err="1">
                <a:latin typeface="Open Sans"/>
                <a:ea typeface="Open Sans"/>
                <a:cs typeface="Open Sans"/>
              </a:rPr>
              <a:t>дронов</a:t>
            </a:r>
            <a:r>
              <a:rPr lang="ru-RU" sz="6000" dirty="0">
                <a:latin typeface="Open Sans"/>
                <a:ea typeface="Open Sans"/>
                <a:cs typeface="Open Sans"/>
              </a:rPr>
              <a:t> России" </a:t>
            </a:r>
            <a:endParaRPr dirty="0"/>
          </a:p>
          <a:p>
            <a:pPr marL="857250" indent="-8572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6000" dirty="0">
                <a:latin typeface="Open Sans"/>
                <a:ea typeface="Open Sans"/>
                <a:cs typeface="Open Sans"/>
              </a:rPr>
              <a:t>учредитель/генеральный директор/директор ИТ компании, Центра по производственной безопасности и охране труда (работа с недропользователями и компаниями, обслуживающими их, более 20 лет) </a:t>
            </a:r>
            <a:endParaRPr lang="ru-RU" sz="66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9729" r="13718"/>
          <a:stretch/>
        </p:blipFill>
        <p:spPr bwMode="auto">
          <a:xfrm>
            <a:off x="5935687" y="0"/>
            <a:ext cx="39208051" cy="11726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r="91844"/>
          <a:stretch/>
        </p:blipFill>
        <p:spPr bwMode="auto">
          <a:xfrm>
            <a:off x="45143738" y="0"/>
            <a:ext cx="5486400" cy="1174032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одежда, Человеческое лицо, ст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rcRect t="13403" b="20256"/>
          <a:stretch/>
        </p:blipFill>
        <p:spPr bwMode="auto">
          <a:xfrm>
            <a:off x="18995269" y="28583"/>
            <a:ext cx="12639599" cy="11711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34183" r="39152"/>
          <a:stretch/>
        </p:blipFill>
        <p:spPr bwMode="auto">
          <a:xfrm>
            <a:off x="32320784" y="14291"/>
            <a:ext cx="12373667" cy="117117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784634" y="16902012"/>
            <a:ext cx="6611766" cy="81220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640</Words>
  <Application>Microsoft Office PowerPoint</Application>
  <DocSecurity>0</DocSecurity>
  <PresentationFormat>Произвольный</PresentationFormat>
  <Paragraphs>71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Montserrat Bold</vt:lpstr>
      <vt:lpstr>Open sans</vt:lpstr>
      <vt:lpstr>Open sans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cp:lastModifiedBy>Елена Сидоренко</cp:lastModifiedBy>
  <cp:revision>53</cp:revision>
  <dcterms:created xsi:type="dcterms:W3CDTF">2025-04-08T12:18:12Z</dcterms:created>
  <dcterms:modified xsi:type="dcterms:W3CDTF">2025-11-19T11:55:32Z</dcterms:modified>
  <cp:category/>
  <dc:identifier/>
  <cp:contentStatus/>
  <dc:language/>
  <cp:version/>
</cp:coreProperties>
</file>