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630" r:id="rId2"/>
    <p:sldId id="579" r:id="rId3"/>
    <p:sldId id="639" r:id="rId4"/>
    <p:sldId id="492" r:id="rId5"/>
    <p:sldId id="647" r:id="rId6"/>
    <p:sldId id="649" r:id="rId7"/>
    <p:sldId id="650" r:id="rId8"/>
    <p:sldId id="651" r:id="rId9"/>
    <p:sldId id="652" r:id="rId10"/>
    <p:sldId id="653" r:id="rId11"/>
    <p:sldId id="654" r:id="rId12"/>
    <p:sldId id="648" r:id="rId13"/>
    <p:sldId id="640" r:id="rId14"/>
    <p:sldId id="641" r:id="rId15"/>
    <p:sldId id="655" r:id="rId16"/>
    <p:sldId id="644" r:id="rId17"/>
    <p:sldId id="646" r:id="rId18"/>
    <p:sldId id="41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2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  <a:srgbClr val="E03A3A"/>
    <a:srgbClr val="F09E9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6C8B3-CBAF-CC4D-B5E1-2B7D1052ACA2}" v="22" dt="2025-08-20T20:49:18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0" autoAdjust="0"/>
    <p:restoredTop sz="94690"/>
  </p:normalViewPr>
  <p:slideViewPr>
    <p:cSldViewPr snapToGrid="0" showGuides="1">
      <p:cViewPr varScale="1">
        <p:scale>
          <a:sx n="107" d="100"/>
          <a:sy n="107" d="100"/>
        </p:scale>
        <p:origin x="384" y="160"/>
      </p:cViewPr>
      <p:guideLst>
        <p:guide orient="horz" pos="3430"/>
        <p:guide pos="3840"/>
        <p:guide orient="horz" pos="32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4C494D"/>
                </a:solidFill>
                <a:latin typeface="+mj-lt"/>
              </a:rPr>
              <a:t>Россия</a:t>
            </a:r>
            <a:r>
              <a:rPr lang="ru-RU" sz="1600" baseline="0" dirty="0">
                <a:solidFill>
                  <a:srgbClr val="4C494D"/>
                </a:solidFill>
                <a:latin typeface="+mj-lt"/>
              </a:rPr>
              <a:t> 1</a:t>
            </a:r>
            <a:r>
              <a:rPr lang="en-US" sz="1600" baseline="0" dirty="0">
                <a:solidFill>
                  <a:srgbClr val="4C494D"/>
                </a:solidFill>
                <a:latin typeface="+mj-lt"/>
              </a:rPr>
              <a:t>H 202</a:t>
            </a:r>
            <a:r>
              <a:rPr lang="ru-RU" sz="1600" baseline="0" dirty="0">
                <a:solidFill>
                  <a:srgbClr val="4C494D"/>
                </a:solidFill>
                <a:latin typeface="+mj-lt"/>
              </a:rPr>
              <a:t>4</a:t>
            </a:r>
            <a:endParaRPr lang="ru-RU" sz="1600" dirty="0">
              <a:solidFill>
                <a:srgbClr val="4C494D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3087405775710374"/>
          <c:y val="6.70443491313838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03A3A">
                <a:alpha val="80000"/>
              </a:srgbClr>
            </a:solidFill>
            <a:ln>
              <a:noFill/>
            </a:ln>
          </c:spPr>
          <c:dPt>
            <c:idx val="0"/>
            <c:bubble3D val="0"/>
            <c:explosion val="25"/>
            <c:spPr>
              <a:solidFill>
                <a:srgbClr val="3C3C3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23-405A-9276-CA38E2C89895}"/>
              </c:ext>
            </c:extLst>
          </c:dPt>
          <c:dPt>
            <c:idx val="1"/>
            <c:bubble3D val="0"/>
            <c:spPr>
              <a:solidFill>
                <a:srgbClr val="E03A3A">
                  <a:alpha val="80000"/>
                </a:srgbClr>
              </a:solidFill>
              <a:ln w="19050">
                <a:noFill/>
              </a:ln>
              <a:effectLst>
                <a:outerShdw blurRad="50800" dist="50800" algn="ctr" rotWithShape="0">
                  <a:srgbClr val="000000">
                    <a:alpha val="7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D23-405A-9276-CA38E2C89895}"/>
              </c:ext>
            </c:extLst>
          </c:dPt>
          <c:dPt>
            <c:idx val="2"/>
            <c:bubble3D val="0"/>
            <c:spPr>
              <a:solidFill>
                <a:srgbClr val="E03A3A">
                  <a:alpha val="8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23-405A-9276-CA38E2C89895}"/>
              </c:ext>
            </c:extLst>
          </c:dPt>
          <c:dPt>
            <c:idx val="3"/>
            <c:bubble3D val="0"/>
            <c:spPr>
              <a:solidFill>
                <a:srgbClr val="E03A3A">
                  <a:alpha val="8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23-405A-9276-CA38E2C8989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23-405A-9276-CA38E2C8989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23-405A-9276-CA38E2C898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Случайные нарушения</c:v>
                </c:pt>
                <c:pt idx="1">
                  <c:v>Умышленные нарушения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0.01</c:v>
                </c:pt>
                <c:pt idx="1">
                  <c:v>0.995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3-405A-9276-CA38E2C8989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59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4C494D"/>
                </a:solidFill>
                <a:latin typeface="+mj-lt"/>
              </a:rPr>
              <a:t>Россия 1</a:t>
            </a:r>
            <a:r>
              <a:rPr lang="en-US" sz="1600" dirty="0">
                <a:solidFill>
                  <a:srgbClr val="4C494D"/>
                </a:solidFill>
                <a:latin typeface="+mj-lt"/>
              </a:rPr>
              <a:t>H 2023</a:t>
            </a:r>
            <a:endParaRPr lang="ru-RU" sz="1600" dirty="0">
              <a:solidFill>
                <a:srgbClr val="4C494D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30269575353491313"/>
          <c:y val="8.06452015942626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2"/>
            <c:spPr>
              <a:solidFill>
                <a:srgbClr val="3C3C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C5-40A1-AB94-A6EE3B9AF234}"/>
              </c:ext>
            </c:extLst>
          </c:dPt>
          <c:dPt>
            <c:idx val="1"/>
            <c:bubble3D val="0"/>
            <c:spPr>
              <a:solidFill>
                <a:srgbClr val="E03A3A">
                  <a:alpha val="8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C5-40A1-AB94-A6EE3B9AF2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C5-40A1-AB94-A6EE3B9AF2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C5-40A1-AB94-A6EE3B9AF23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C5-40A1-AB94-A6EE3B9AF23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C5-40A1-AB94-A6EE3B9AF2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Случайные нарушения</c:v>
                </c:pt>
                <c:pt idx="1">
                  <c:v>Умышленные нарушения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1.6E-2</c:v>
                </c:pt>
                <c:pt idx="1">
                  <c:v>0.98399999999999999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C5-40A1-AB94-A6EE3B9AF23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59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1E580-AF1C-4C1F-8EFB-1437462DF6AC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DBD2F-97F2-4A66-A8C9-5ED408DD2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1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77970-AA48-9F5C-8795-1BE459725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45A9C15-9B6A-9966-0296-C2654AE64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2DB68C6-3213-01AF-E396-E7470582D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7CE569-CF23-B79B-3D55-E60BA7A56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B2B60-8E66-4F5C-BA71-0046E25E9B0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10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4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stakhanovets.ru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stakhanovets.ru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E4F6E-E8E0-8214-C818-F4F08F32D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532E86-F5A1-640E-3811-F6AF0093B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CDBD-D5E8-C551-48BF-C933C76E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E1C45-98D7-D7CF-C334-94A0833F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E55E0-1FEC-4478-52B0-FDCA6D948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6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A85FE-F852-59B9-1475-8E3CDF24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57413F-C073-7DA2-37DE-A8725E78B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02AE5F-58DD-59BB-E8F5-83A20D14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790ED2-6418-A6DF-DFCC-8908D30B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A2C1B1-1048-60D4-11AB-486565E2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8BA49E-3AD8-E848-9835-EABEEBA00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71A398-8837-76DE-4C8B-5D9DBC7FA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784F9-562A-60D6-E81E-ABA1043F9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AC7ACE-7CF2-4DDB-484C-954D3431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DE9424-A259-1A4D-3200-DA7DAB9D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99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3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orient="horz" pos="482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Светл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9BFF0B-EFAA-EE40-BD79-B4F852BDD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531678"/>
            <a:ext cx="12192000" cy="3263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4D9A2B-5A2F-4B33-CE4E-75B2C3CB1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3900" y="471616"/>
            <a:ext cx="2057400" cy="36509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2B33B34-131A-4063-A955-CC19C9CE9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143334"/>
            <a:ext cx="8702040" cy="1003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>
                <a:solidFill>
                  <a:srgbClr val="3C3C3C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B9C1E-76BE-8FCE-48AF-47BCA038CB74}"/>
              </a:ext>
            </a:extLst>
          </p:cNvPr>
          <p:cNvSpPr txBox="1"/>
          <p:nvPr userDrawn="1"/>
        </p:nvSpPr>
        <p:spPr>
          <a:xfrm>
            <a:off x="389485" y="6551454"/>
            <a:ext cx="9691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dirty="0">
                <a:solidFill>
                  <a:schemeClr val="bg1"/>
                </a:solidFill>
                <a:effectLst/>
                <a:latin typeface="EurofontC" panose="00000500000000000000" pitchFamily="50" charset="0"/>
              </a:rPr>
              <a:t>процесс внедрения системы мониторинга персонала глазами вендора</a:t>
            </a:r>
            <a:endParaRPr lang="ru-RU" sz="1200" b="0" dirty="0">
              <a:solidFill>
                <a:schemeClr val="bg1"/>
              </a:solidFill>
              <a:effectLst/>
              <a:latin typeface="EurofontC" panose="00000500000000000000" pitchFamily="50" charset="0"/>
            </a:endParaRPr>
          </a:p>
          <a:p>
            <a:endParaRPr lang="ru-RU" dirty="0">
              <a:solidFill>
                <a:schemeClr val="tx1">
                  <a:alpha val="80000"/>
                </a:schemeClr>
              </a:solidFill>
              <a:latin typeface="Mulish Medium" pitchFamily="2" charset="-52"/>
            </a:endParaRPr>
          </a:p>
        </p:txBody>
      </p:sp>
      <p:sp>
        <p:nvSpPr>
          <p:cNvPr id="3" name="stakhanovets.ru">
            <a:hlinkClick r:id="rId6"/>
            <a:extLst>
              <a:ext uri="{FF2B5EF4-FFF2-40B4-BE49-F238E27FC236}">
                <a16:creationId xmlns:a16="http://schemas.microsoft.com/office/drawing/2014/main" id="{1D77562A-F6D8-F7EE-291D-0FBB6DE7FBD1}"/>
              </a:ext>
            </a:extLst>
          </p:cNvPr>
          <p:cNvSpPr txBox="1"/>
          <p:nvPr userDrawn="1"/>
        </p:nvSpPr>
        <p:spPr>
          <a:xfrm>
            <a:off x="10574020" y="6576660"/>
            <a:ext cx="2305211" cy="2347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0218" tIns="20218" rIns="20218" bIns="20218" anchor="ctr">
            <a:spAutoFit/>
          </a:bodyPr>
          <a:lstStyle>
            <a:lvl1pPr defTabSz="449580">
              <a:lnSpc>
                <a:spcPct val="115000"/>
              </a:lnSpc>
              <a:spcBef>
                <a:spcPts val="1000"/>
              </a:spcBef>
              <a:defRPr sz="1800">
                <a:solidFill>
                  <a:srgbClr val="FFFFFF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r>
              <a:rPr lang="en" sz="1200" dirty="0" err="1">
                <a:solidFill>
                  <a:srgbClr val="FFFFFF">
                    <a:alpha val="80000"/>
                  </a:srgbClr>
                </a:solidFill>
              </a:rPr>
              <a:t>stakhanovets.ru</a:t>
            </a:r>
            <a:endParaRPr lang="en" sz="1200" dirty="0">
              <a:solidFill>
                <a:srgbClr val="FFFFFF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96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82">
          <p15:clr>
            <a:srgbClr val="FBAE40"/>
          </p15:clr>
        </p15:guide>
        <p15:guide id="5" pos="7355">
          <p15:clr>
            <a:srgbClr val="FBAE40"/>
          </p15:clr>
        </p15:guide>
        <p15:guide id="6" pos="302">
          <p15:clr>
            <a:srgbClr val="FBAE40"/>
          </p15:clr>
        </p15:guide>
        <p15:guide id="7" orient="horz" pos="42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9BFF0B-EFAA-EE40-BD79-B4F852BDD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531678"/>
            <a:ext cx="12192000" cy="3263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4D9A2B-5A2F-4B33-CE4E-75B2C3CB1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3900" y="471616"/>
            <a:ext cx="2057400" cy="36509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2B33B34-131A-4063-A955-CC19C9CE9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560101"/>
            <a:ext cx="8702040" cy="1003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>
                <a:solidFill>
                  <a:srgbClr val="3C3C3C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B9C1E-76BE-8FCE-48AF-47BCA038CB74}"/>
              </a:ext>
            </a:extLst>
          </p:cNvPr>
          <p:cNvSpPr txBox="1"/>
          <p:nvPr userDrawn="1"/>
        </p:nvSpPr>
        <p:spPr>
          <a:xfrm>
            <a:off x="389485" y="6576334"/>
            <a:ext cx="9691401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8012">
              <a:lnSpc>
                <a:spcPct val="95000"/>
              </a:lnSpc>
              <a:defRPr sz="3900">
                <a:solidFill>
                  <a:srgbClr val="FFFFFF"/>
                </a:solidFill>
                <a:latin typeface="EurofontC"/>
                <a:ea typeface="EurofontC"/>
                <a:cs typeface="EurofontC"/>
                <a:sym typeface="EurofontC"/>
              </a:defRPr>
            </a:pPr>
            <a:r>
              <a:rPr lang="ru-RU" sz="1200" dirty="0">
                <a:solidFill>
                  <a:srgbClr val="FFFFFF">
                    <a:alpha val="80000"/>
                  </a:srgbClr>
                </a:solidFill>
                <a:latin typeface="EurofontC" panose="02000503040000020004" pitchFamily="50" charset="-52"/>
              </a:rPr>
              <a:t>защита</a:t>
            </a: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EurofontC" panose="02000503040000020004" pitchFamily="50" charset="-52"/>
              </a:rPr>
              <a:t> </a:t>
            </a:r>
            <a:r>
              <a:rPr lang="ru-RU" sz="1200" dirty="0">
                <a:solidFill>
                  <a:srgbClr val="FFFFFF">
                    <a:alpha val="80000"/>
                  </a:srgbClr>
                </a:solidFill>
                <a:latin typeface="EurofontC" panose="02000503040000020004" pitchFamily="50" charset="-52"/>
              </a:rPr>
              <a:t>коммерческих и персональных данных,</a:t>
            </a: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EurofontC" panose="02000503040000020004" pitchFamily="50" charset="-52"/>
              </a:rPr>
              <a:t> </a:t>
            </a:r>
            <a:r>
              <a:rPr lang="ru-RU" sz="1200" dirty="0">
                <a:solidFill>
                  <a:srgbClr val="FFFFFF">
                    <a:alpha val="80000"/>
                  </a:srgbClr>
                </a:solidFill>
                <a:latin typeface="EurofontC" panose="02000503040000020004" pitchFamily="50" charset="-52"/>
              </a:rPr>
              <a:t>кадровая аналитика</a:t>
            </a:r>
          </a:p>
          <a:p>
            <a:endParaRPr lang="ru-RU" dirty="0">
              <a:solidFill>
                <a:schemeClr val="tx1">
                  <a:alpha val="80000"/>
                </a:schemeClr>
              </a:solidFill>
              <a:latin typeface="Mulish Medium" pitchFamily="2" charset="-52"/>
            </a:endParaRPr>
          </a:p>
        </p:txBody>
      </p:sp>
      <p:sp>
        <p:nvSpPr>
          <p:cNvPr id="3" name="stakhanovets.ru">
            <a:hlinkClick r:id="rId6"/>
            <a:extLst>
              <a:ext uri="{FF2B5EF4-FFF2-40B4-BE49-F238E27FC236}">
                <a16:creationId xmlns:a16="http://schemas.microsoft.com/office/drawing/2014/main" id="{1D77562A-F6D8-F7EE-291D-0FBB6DE7FBD1}"/>
              </a:ext>
            </a:extLst>
          </p:cNvPr>
          <p:cNvSpPr txBox="1"/>
          <p:nvPr userDrawn="1"/>
        </p:nvSpPr>
        <p:spPr>
          <a:xfrm>
            <a:off x="10574020" y="6576660"/>
            <a:ext cx="2305211" cy="2347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0218" tIns="20218" rIns="20218" bIns="20218" anchor="ctr">
            <a:spAutoFit/>
          </a:bodyPr>
          <a:lstStyle>
            <a:lvl1pPr defTabSz="449580">
              <a:lnSpc>
                <a:spcPct val="115000"/>
              </a:lnSpc>
              <a:spcBef>
                <a:spcPts val="1000"/>
              </a:spcBef>
              <a:defRPr sz="1800">
                <a:solidFill>
                  <a:srgbClr val="FFFFFF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r>
              <a:rPr lang="en" sz="1200" dirty="0" err="1">
                <a:solidFill>
                  <a:srgbClr val="FFFFFF">
                    <a:alpha val="80000"/>
                  </a:srgbClr>
                </a:solidFill>
              </a:rPr>
              <a:t>stakhanovets.ru</a:t>
            </a:r>
            <a:endParaRPr lang="en" sz="1200" dirty="0">
              <a:solidFill>
                <a:srgbClr val="FFFFFF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08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82">
          <p15:clr>
            <a:srgbClr val="FBAE40"/>
          </p15:clr>
        </p15:guide>
        <p15:guide id="5" pos="735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B77E0-8A94-E9CF-FCA7-5E764BEB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C6DBD3-0879-BA17-2BB1-C692CE89E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D2677-53EB-8358-CB4C-B18190C4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A8BC8F-FC88-B2A0-0686-0A13A575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8238B4-B723-9201-1364-40C95B21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93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40C24-BA42-4469-8152-76E9CA7C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447336-DF02-63EF-9414-7E333FF02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1B0AC9-54A2-AC44-1B5B-3C75BF5A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2D9C33-4C28-F1F0-D0DA-F5132A95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9D319B-3B9A-A3BC-E432-A20E170A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72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65053-A2DB-4814-21A6-28951462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DED16A-29CF-5D7F-E73C-15EBD0B85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35C216-2234-C2F0-B0C0-09899BEE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4A71BB-EDB1-E33B-2687-7B5D582D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39DCB7-C628-AD97-E6EC-6D1AC235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D61CEA-34D5-DED6-0B72-351362C5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69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7E26D-29F2-54FF-C390-72C5C659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C4618-82B9-72B1-4B12-C2FA9D953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82EA2F-D99B-33F5-1491-A0F2FC554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0C419E-05F2-F54E-E2B5-163B9145D7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5EFE05-154B-0970-5B54-01D6574D7D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53115E-9036-9ED5-5692-7EAB5899B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C5C30A-FA5C-D75D-BE76-0E346E1FD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A9D46B-0CA8-00B9-192A-B3B0EC88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0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8870E-721A-D73E-61B7-C6AA6294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2E72CD-9C8B-84D8-621F-88E7AB3B5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D77C20-01D5-D07A-7246-98E7420A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AB329A-A1F3-2BFB-55DF-517BF025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3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94B7C3-DDBA-522D-1294-3CBCE1BFC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47B79C-8460-E03A-9ADA-376B451D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89E279-F06F-3261-6DAC-ABA4F869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18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07845-BB72-D000-1840-FAA36DDA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F9FDEF-F71D-1014-B241-C7CE59EB2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756E9-12AB-51D0-4F67-D64D3FA55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05CA61-4400-2F0C-189C-DA9B8DB3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11CAD7-B711-A3A1-A620-C8BEDC88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0D49FC-5E52-BC7B-DD82-5F4E5385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6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09D94-346C-7C96-8CE9-08C18DBE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8CBBB4-0D82-FEE5-6F01-829D2EB88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A8AA17-AC65-87E9-A0BB-D43581E3D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A27673-503B-4D5A-41F2-66827EA1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CD9839-C12E-73D2-9292-86D4CE7F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1B1EB9-D97B-522C-8D10-66459B35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72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7D270-F36E-545B-E653-E65984E8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68288D-4AB1-9735-0164-E5F19F5B8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8F620B-3093-E2DB-E957-459F5616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8E775-3691-4EA8-8246-5AC752BA196D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0CAB63-EACF-07B2-D1CB-0045711C5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9A885-ABBD-0D1D-ADAB-86CC5945D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2E33C-F29C-4D30-9371-8EE9C02EA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8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takhanovets.ru/" TargetMode="Externa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hyperlink" Target="mailto:info@stakhanovets.ru" TargetMode="Externa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42C87EF-DB1D-6DCC-92B8-9E30C613C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55808B9-4D98-4FDF-4E94-43DD65D26B18}"/>
              </a:ext>
            </a:extLst>
          </p:cNvPr>
          <p:cNvSpPr/>
          <p:nvPr/>
        </p:nvSpPr>
        <p:spPr>
          <a:xfrm>
            <a:off x="0" y="-76200"/>
            <a:ext cx="12319000" cy="69342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65000">
                <a:schemeClr val="bg1"/>
              </a:gs>
              <a:gs pos="100000">
                <a:srgbClr val="F09E9E">
                  <a:alpha val="24706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ru-RU" sz="1600" dirty="0">
              <a:solidFill>
                <a:schemeClr val="bg1"/>
              </a:solidFill>
              <a:latin typeface="EurofontC" panose="02000503040000020004" pitchFamily="50" charset="-52"/>
            </a:endParaRPr>
          </a:p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9908B17-A309-D122-7AED-6038F391BCA3}"/>
              </a:ext>
            </a:extLst>
          </p:cNvPr>
          <p:cNvSpPr/>
          <p:nvPr/>
        </p:nvSpPr>
        <p:spPr>
          <a:xfrm>
            <a:off x="689766" y="1945989"/>
            <a:ext cx="10588832" cy="2681074"/>
          </a:xfrm>
          <a:prstGeom prst="roundRect">
            <a:avLst>
              <a:gd name="adj" fmla="val 8267"/>
            </a:avLst>
          </a:prstGeom>
          <a:solidFill>
            <a:srgbClr val="E0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ru-RU" sz="1600" dirty="0">
              <a:solidFill>
                <a:schemeClr val="bg1"/>
              </a:solidFill>
              <a:latin typeface="EurofontC" panose="02000503040000020004" pitchFamily="50" charset="-52"/>
            </a:endParaRPr>
          </a:p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10" name="Объективные…">
            <a:extLst>
              <a:ext uri="{FF2B5EF4-FFF2-40B4-BE49-F238E27FC236}">
                <a16:creationId xmlns:a16="http://schemas.microsoft.com/office/drawing/2014/main" id="{D971FDE2-5CD3-C043-8C33-36E908323D1D}"/>
              </a:ext>
            </a:extLst>
          </p:cNvPr>
          <p:cNvSpPr txBox="1"/>
          <p:nvPr/>
        </p:nvSpPr>
        <p:spPr>
          <a:xfrm>
            <a:off x="1010984" y="2712112"/>
            <a:ext cx="7695738" cy="114882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0218" tIns="20218" rIns="20218" bIns="20218" anchor="ctr">
            <a:spAutoFit/>
          </a:bodyPr>
          <a:lstStyle/>
          <a:p>
            <a:pPr rtl="0">
              <a:buNone/>
            </a:pPr>
            <a:r>
              <a:rPr lang="ru-RU" sz="3600" b="0" dirty="0">
                <a:solidFill>
                  <a:schemeClr val="bg1"/>
                </a:solidFill>
                <a:effectLst/>
                <a:latin typeface="EurofontC" panose="00000500000000000000" pitchFamily="50" charset="0"/>
              </a:rPr>
              <a:t>ИНСАЙДЕРСКИЕ РИСКИ ДЛЯ МСП: АКТУАЛЬНОСТЬ И МИНИМИЗАЦИЯ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841AE7-4327-0A44-1458-00D38341671C}"/>
              </a:ext>
            </a:extLst>
          </p:cNvPr>
          <p:cNvSpPr/>
          <p:nvPr/>
        </p:nvSpPr>
        <p:spPr>
          <a:xfrm>
            <a:off x="834232" y="5883671"/>
            <a:ext cx="1701799" cy="360362"/>
          </a:xfrm>
          <a:prstGeom prst="roundRect">
            <a:avLst/>
          </a:prstGeom>
          <a:solidFill>
            <a:srgbClr val="E0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ru-RU" sz="1600" dirty="0">
              <a:solidFill>
                <a:schemeClr val="bg1"/>
              </a:solidFill>
              <a:latin typeface="EurofontC" panose="02000503040000020004" pitchFamily="50" charset="-52"/>
            </a:endParaRPr>
          </a:p>
          <a:p>
            <a:pPr algn="ctr"/>
            <a:r>
              <a:rPr lang="en" sz="1600" dirty="0">
                <a:solidFill>
                  <a:schemeClr val="bg1"/>
                </a:solidFill>
                <a:latin typeface="EurofontC" panose="02000503040000020004" pitchFamily="50" charset="-52"/>
              </a:rPr>
              <a:t>stakhanovets.ru</a:t>
            </a:r>
          </a:p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436AFC4-8D8E-461F-58F1-6A1A23901A32}"/>
              </a:ext>
            </a:extLst>
          </p:cNvPr>
          <p:cNvSpPr txBox="1"/>
          <p:nvPr/>
        </p:nvSpPr>
        <p:spPr>
          <a:xfrm>
            <a:off x="762001" y="5425171"/>
            <a:ext cx="6986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C3C3C"/>
                </a:solidFill>
                <a:latin typeface="EurofontC" panose="02000503040000020004" pitchFamily="50" charset="-52"/>
              </a:rPr>
              <a:t>Программный комплекс</a:t>
            </a:r>
            <a:r>
              <a:rPr lang="en-US" sz="1600" dirty="0">
                <a:solidFill>
                  <a:srgbClr val="3C3C3C"/>
                </a:solidFill>
                <a:latin typeface="EurofontC" panose="02000503040000020004" pitchFamily="50" charset="-52"/>
              </a:rPr>
              <a:t> </a:t>
            </a:r>
            <a:r>
              <a:rPr lang="ru-RU" sz="1600" dirty="0">
                <a:solidFill>
                  <a:srgbClr val="3C3C3C"/>
                </a:solidFill>
                <a:latin typeface="EurofontC" panose="02000503040000020004" pitchFamily="50" charset="-52"/>
              </a:rPr>
              <a:t>Стахановец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9BD656-2C9F-A28C-6773-5D75D6047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66" y="579776"/>
            <a:ext cx="2599633" cy="461318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F7A3CEB-E906-3611-BD94-D49C896EB74D}"/>
              </a:ext>
            </a:extLst>
          </p:cNvPr>
          <p:cNvSpPr/>
          <p:nvPr/>
        </p:nvSpPr>
        <p:spPr>
          <a:xfrm>
            <a:off x="6018512" y="4888784"/>
            <a:ext cx="3962534" cy="701297"/>
          </a:xfrm>
          <a:prstGeom prst="roundRect">
            <a:avLst>
              <a:gd name="adj" fmla="val 10305"/>
            </a:avLst>
          </a:prstGeom>
          <a:solidFill>
            <a:schemeClr val="bg1"/>
          </a:solidFill>
          <a:ln>
            <a:solidFill>
              <a:srgbClr val="E03A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8AB7B3-BDBB-C4A8-B026-F7C6A57CAF28}"/>
              </a:ext>
            </a:extLst>
          </p:cNvPr>
          <p:cNvSpPr txBox="1"/>
          <p:nvPr/>
        </p:nvSpPr>
        <p:spPr>
          <a:xfrm>
            <a:off x="6169152" y="5207292"/>
            <a:ext cx="3568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C3C3C"/>
                </a:solidFill>
              </a:rPr>
              <a:t>СЕО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5BAB5F-8C1D-FADC-F741-0993172135F1}"/>
              </a:ext>
            </a:extLst>
          </p:cNvPr>
          <p:cNvSpPr txBox="1"/>
          <p:nvPr/>
        </p:nvSpPr>
        <p:spPr>
          <a:xfrm>
            <a:off x="6169152" y="4926306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03A3A"/>
                </a:solidFill>
              </a:rPr>
              <a:t>Дмитрий Исаев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1864B23-B55E-D199-1091-0BDDB69E3CC7}"/>
              </a:ext>
            </a:extLst>
          </p:cNvPr>
          <p:cNvSpPr/>
          <p:nvPr/>
        </p:nvSpPr>
        <p:spPr>
          <a:xfrm>
            <a:off x="8706722" y="2797334"/>
            <a:ext cx="2806008" cy="2806008"/>
          </a:xfrm>
          <a:prstGeom prst="ellipse">
            <a:avLst/>
          </a:prstGeom>
          <a:solidFill>
            <a:schemeClr val="bg1"/>
          </a:solidFill>
          <a:ln>
            <a:solidFill>
              <a:srgbClr val="E03A3A"/>
            </a:solidFill>
          </a:ln>
          <a:effectLst>
            <a:outerShdw blurRad="50800" dist="50800" sx="99000" sy="99000" algn="ctr" rotWithShape="0">
              <a:srgbClr val="000000">
                <a:alpha val="2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49A22E-AA3D-23D5-5FD6-1E41CCFBCB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-5393" r="10209" b="-332"/>
          <a:stretch/>
        </p:blipFill>
        <p:spPr>
          <a:xfrm>
            <a:off x="8706722" y="2797334"/>
            <a:ext cx="2806008" cy="280600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740609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3A769F8-1011-6BFA-3CB6-BE1DD3D25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F785C-8526-1380-3F8E-62499F5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Быстрые меры защиты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6A671E-8BAC-C422-CBF0-85E0B70F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934" y="943071"/>
            <a:ext cx="9036132" cy="55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72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7BCD225-BC84-699B-16AE-6DE353012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C0153-EBF5-C892-9681-F38F61F22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Технические решения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329017-62A7-EAAC-5CF2-179183CE6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38" y="1372165"/>
            <a:ext cx="11390842" cy="41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74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3F3A781-F840-91D7-CB07-4D0F5BFE4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8">
            <a:extLst>
              <a:ext uri="{FF2B5EF4-FFF2-40B4-BE49-F238E27FC236}">
                <a16:creationId xmlns:a16="http://schemas.microsoft.com/office/drawing/2014/main" id="{29A29F66-B8AB-327D-7A1A-A99EBB0BD0DF}"/>
              </a:ext>
            </a:extLst>
          </p:cNvPr>
          <p:cNvSpPr/>
          <p:nvPr/>
        </p:nvSpPr>
        <p:spPr>
          <a:xfrm>
            <a:off x="598620" y="3891250"/>
            <a:ext cx="8651912" cy="50980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0684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7">
            <a:extLst>
              <a:ext uri="{FF2B5EF4-FFF2-40B4-BE49-F238E27FC236}">
                <a16:creationId xmlns:a16="http://schemas.microsoft.com/office/drawing/2014/main" id="{8A74EBCC-5039-520C-5645-D7198DB96F01}"/>
              </a:ext>
            </a:extLst>
          </p:cNvPr>
          <p:cNvSpPr/>
          <p:nvPr/>
        </p:nvSpPr>
        <p:spPr>
          <a:xfrm>
            <a:off x="598619" y="3136799"/>
            <a:ext cx="8651913" cy="50980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0684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6">
            <a:extLst>
              <a:ext uri="{FF2B5EF4-FFF2-40B4-BE49-F238E27FC236}">
                <a16:creationId xmlns:a16="http://schemas.microsoft.com/office/drawing/2014/main" id="{F222582B-0A46-4837-A122-AEE443D05EA7}"/>
              </a:ext>
            </a:extLst>
          </p:cNvPr>
          <p:cNvSpPr/>
          <p:nvPr/>
        </p:nvSpPr>
        <p:spPr>
          <a:xfrm>
            <a:off x="598619" y="2382348"/>
            <a:ext cx="9291105" cy="50980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0684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AE83BDCC-FDB6-9790-4CF1-98963DC248A0}"/>
              </a:ext>
            </a:extLst>
          </p:cNvPr>
          <p:cNvSpPr/>
          <p:nvPr/>
        </p:nvSpPr>
        <p:spPr>
          <a:xfrm>
            <a:off x="598620" y="1627897"/>
            <a:ext cx="7160464" cy="50980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F1001-AA59-4748-E47D-4BD67BCB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Как можно снизить ответственность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E86DF408-A044-E833-2B2A-EC149C81C013}"/>
              </a:ext>
            </a:extLst>
          </p:cNvPr>
          <p:cNvSpPr txBox="1">
            <a:spLocks/>
          </p:cNvSpPr>
          <p:nvPr/>
        </p:nvSpPr>
        <p:spPr>
          <a:xfrm>
            <a:off x="598620" y="1481986"/>
            <a:ext cx="10994760" cy="32383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E03A3A"/>
              </a:buClr>
              <a:buFont typeface="+mj-lt"/>
              <a:buAutoNum type="arabicPeriod"/>
            </a:pPr>
            <a:r>
              <a:rPr lang="ru-RU" dirty="0"/>
              <a:t>Подготовка и ведение документации</a:t>
            </a:r>
          </a:p>
          <a:p>
            <a:pPr marL="457200" indent="-457200">
              <a:lnSpc>
                <a:spcPct val="150000"/>
              </a:lnSpc>
              <a:buClr>
                <a:srgbClr val="E03A3A"/>
              </a:buClr>
              <a:buFont typeface="+mj-lt"/>
              <a:buAutoNum type="arabicPeriod"/>
            </a:pPr>
            <a:r>
              <a:rPr lang="ru-RU" dirty="0"/>
              <a:t>Признание вины и сотрудничество с регулятором</a:t>
            </a:r>
          </a:p>
          <a:p>
            <a:pPr marL="457200" indent="-457200">
              <a:lnSpc>
                <a:spcPct val="150000"/>
              </a:lnSpc>
              <a:buClr>
                <a:srgbClr val="E03A3A"/>
              </a:buClr>
              <a:buFont typeface="+mj-lt"/>
              <a:buAutoNum type="arabicPeriod"/>
            </a:pPr>
            <a:r>
              <a:rPr lang="ru-RU" dirty="0"/>
              <a:t>Своевременное уведомление Роскомнадзора</a:t>
            </a:r>
          </a:p>
          <a:p>
            <a:pPr marL="457200" indent="-457200">
              <a:lnSpc>
                <a:spcPct val="150000"/>
              </a:lnSpc>
              <a:buClr>
                <a:srgbClr val="E03A3A"/>
              </a:buClr>
              <a:buFont typeface="+mj-lt"/>
              <a:buAutoNum type="arabicPeriod"/>
            </a:pPr>
            <a:r>
              <a:rPr lang="ru-RU" dirty="0"/>
              <a:t>Инвестиции в ИБ, в частности, в </a:t>
            </a:r>
            <a:r>
              <a:rPr lang="en-US" dirty="0"/>
              <a:t>DLP </a:t>
            </a:r>
            <a:r>
              <a:rPr lang="ru-RU" dirty="0"/>
              <a:t>решения</a:t>
            </a:r>
          </a:p>
        </p:txBody>
      </p:sp>
      <p:sp>
        <p:nvSpPr>
          <p:cNvPr id="4" name="Прямоугольник: скругленные углы 8">
            <a:extLst>
              <a:ext uri="{FF2B5EF4-FFF2-40B4-BE49-F238E27FC236}">
                <a16:creationId xmlns:a16="http://schemas.microsoft.com/office/drawing/2014/main" id="{8E23EEFD-498E-B918-3FC2-A604BEC848D0}"/>
              </a:ext>
            </a:extLst>
          </p:cNvPr>
          <p:cNvSpPr/>
          <p:nvPr/>
        </p:nvSpPr>
        <p:spPr>
          <a:xfrm>
            <a:off x="598619" y="4645701"/>
            <a:ext cx="5386544" cy="50980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0684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E03A3A"/>
              </a:buClr>
            </a:pPr>
            <a:r>
              <a:rPr lang="ru-RU" sz="2800" dirty="0">
                <a:solidFill>
                  <a:srgbClr val="C00000"/>
                </a:solidFill>
              </a:rPr>
              <a:t>5.</a:t>
            </a:r>
            <a:r>
              <a:rPr lang="ru-RU" sz="2800" dirty="0">
                <a:solidFill>
                  <a:schemeClr val="tx1"/>
                </a:solidFill>
              </a:rPr>
              <a:t>  Страхование киберрисков</a:t>
            </a:r>
          </a:p>
        </p:txBody>
      </p:sp>
    </p:spTree>
    <p:extLst>
      <p:ext uri="{BB962C8B-B14F-4D97-AF65-F5344CB8AC3E}">
        <p14:creationId xmlns:p14="http://schemas.microsoft.com/office/powerpoint/2010/main" val="3753362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11EA5-1BA8-1E7F-C55B-3DE3878B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45" y="581484"/>
            <a:ext cx="8702040" cy="1003766"/>
          </a:xfrm>
        </p:spPr>
        <p:txBody>
          <a:bodyPr/>
          <a:lstStyle/>
          <a:p>
            <a:r>
              <a:rPr lang="ru-RU" b="0" i="0" u="none" strike="noStrike" dirty="0">
                <a:effectLst/>
              </a:rPr>
              <a:t>Почему </a:t>
            </a:r>
            <a:r>
              <a:rPr lang="en-US" b="0" i="0" u="none" strike="noStrike" dirty="0">
                <a:effectLst/>
              </a:rPr>
              <a:t>DLP</a:t>
            </a:r>
            <a:r>
              <a:rPr lang="ru-RU" b="0" i="0" u="none" strike="noStrike" dirty="0">
                <a:effectLst/>
              </a:rPr>
              <a:t> решения популярны </a:t>
            </a:r>
            <a:br>
              <a:rPr lang="ru-RU" b="0" i="0" u="none" strike="noStrike" dirty="0">
                <a:effectLst/>
              </a:rPr>
            </a:br>
            <a:r>
              <a:rPr lang="ru-RU" b="0" i="0" u="none" strike="noStrike" dirty="0">
                <a:effectLst/>
              </a:rPr>
              <a:t>и в чем их преимущество</a:t>
            </a:r>
            <a:br>
              <a:rPr lang="ru-RU" b="1" i="0" u="none" strike="noStrike" dirty="0">
                <a:effectLst/>
              </a:rPr>
            </a:b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A92342C-54A4-21C3-4548-83DAEA70662D}"/>
              </a:ext>
            </a:extLst>
          </p:cNvPr>
          <p:cNvGrpSpPr/>
          <p:nvPr/>
        </p:nvGrpSpPr>
        <p:grpSpPr>
          <a:xfrm>
            <a:off x="479426" y="1990741"/>
            <a:ext cx="7031908" cy="3113025"/>
            <a:chOff x="3985261" y="2475158"/>
            <a:chExt cx="4655783" cy="2841516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0A4452D-EBE0-4674-06BB-A0527F5D369A}"/>
                </a:ext>
              </a:extLst>
            </p:cNvPr>
            <p:cNvSpPr/>
            <p:nvPr/>
          </p:nvSpPr>
          <p:spPr>
            <a:xfrm>
              <a:off x="3985261" y="2475158"/>
              <a:ext cx="1906830" cy="2841516"/>
            </a:xfrm>
            <a:prstGeom prst="roundRect">
              <a:avLst>
                <a:gd name="adj" fmla="val 5458"/>
              </a:avLst>
            </a:prstGeom>
            <a:solidFill>
              <a:schemeClr val="bg1"/>
            </a:solidFill>
            <a:ln>
              <a:solidFill>
                <a:srgbClr val="E03A3A">
                  <a:alpha val="32000"/>
                </a:srgbClr>
              </a:solidFill>
            </a:ln>
            <a:effectLst>
              <a:outerShdw blurRad="76200" dir="108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9BF680-DDE2-8307-D7F7-70660C0CD0EB}"/>
                </a:ext>
              </a:extLst>
            </p:cNvPr>
            <p:cNvSpPr txBox="1"/>
            <p:nvPr/>
          </p:nvSpPr>
          <p:spPr>
            <a:xfrm>
              <a:off x="4097431" y="3328389"/>
              <a:ext cx="1689370" cy="1797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rtl="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Защита от утечек информации (DLP)</a:t>
              </a:r>
              <a:endParaRPr lang="ru-RU" sz="1600" b="0" dirty="0">
                <a:effectLst/>
              </a:endParaRPr>
            </a:p>
            <a:p>
              <a:pPr marL="285750" indent="-285750" rtl="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Борьба с внутренними нарушителями</a:t>
              </a:r>
              <a:endParaRPr lang="ru-RU" sz="1600" b="0" dirty="0">
                <a:effectLst/>
              </a:endParaRPr>
            </a:p>
            <a:p>
              <a:pPr marL="285750" indent="-285750" rtl="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Расследование инцидентов</a:t>
              </a:r>
              <a:endParaRPr lang="ru-RU" sz="1600" dirty="0">
                <a:solidFill>
                  <a:srgbClr val="3C3C3C"/>
                </a:solidFill>
              </a:endParaRP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7E276996-3A5A-498D-AB99-7ADB4D59B262}"/>
                </a:ext>
              </a:extLst>
            </p:cNvPr>
            <p:cNvSpPr/>
            <p:nvPr/>
          </p:nvSpPr>
          <p:spPr>
            <a:xfrm>
              <a:off x="3985261" y="2479687"/>
              <a:ext cx="1906830" cy="657482"/>
            </a:xfrm>
            <a:prstGeom prst="roundRect">
              <a:avLst/>
            </a:prstGeom>
            <a:solidFill>
              <a:srgbClr val="E03A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Объект 2">
              <a:extLst>
                <a:ext uri="{FF2B5EF4-FFF2-40B4-BE49-F238E27FC236}">
                  <a16:creationId xmlns:a16="http://schemas.microsoft.com/office/drawing/2014/main" id="{65B30833-3238-7BFD-F231-3269466A7A4D}"/>
                </a:ext>
              </a:extLst>
            </p:cNvPr>
            <p:cNvSpPr txBox="1">
              <a:spLocks/>
            </p:cNvSpPr>
            <p:nvPr/>
          </p:nvSpPr>
          <p:spPr>
            <a:xfrm>
              <a:off x="5288321" y="2679410"/>
              <a:ext cx="3352723" cy="383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3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12EE82D-4852-9312-11D7-4597583DCF0E}"/>
              </a:ext>
            </a:extLst>
          </p:cNvPr>
          <p:cNvSpPr txBox="1"/>
          <p:nvPr/>
        </p:nvSpPr>
        <p:spPr>
          <a:xfrm>
            <a:off x="-229862" y="2032687"/>
            <a:ext cx="4225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ru-RU" u="none" strike="noStrike" dirty="0">
                <a:solidFill>
                  <a:schemeClr val="bg1"/>
                </a:solidFill>
                <a:effectLst/>
              </a:rPr>
              <a:t>Для специалиста </a:t>
            </a:r>
            <a:br>
              <a:rPr lang="ru-RU" u="none" strike="noStrike" dirty="0">
                <a:solidFill>
                  <a:schemeClr val="bg1"/>
                </a:solidFill>
                <a:effectLst/>
              </a:rPr>
            </a:br>
            <a:r>
              <a:rPr lang="ru-RU" u="none" strike="noStrike" dirty="0">
                <a:solidFill>
                  <a:schemeClr val="bg1"/>
                </a:solidFill>
                <a:effectLst/>
              </a:rPr>
              <a:t>по безопасности</a:t>
            </a:r>
            <a:endParaRPr lang="ru-RU" b="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984D827-9989-BE69-E773-428B7B9A119B}"/>
              </a:ext>
            </a:extLst>
          </p:cNvPr>
          <p:cNvGrpSpPr/>
          <p:nvPr/>
        </p:nvGrpSpPr>
        <p:grpSpPr>
          <a:xfrm>
            <a:off x="4332283" y="1990739"/>
            <a:ext cx="7031920" cy="2512676"/>
            <a:chOff x="3985255" y="2475158"/>
            <a:chExt cx="4655789" cy="2293527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F038F00B-CE19-465E-478D-99D47164547B}"/>
                </a:ext>
              </a:extLst>
            </p:cNvPr>
            <p:cNvSpPr/>
            <p:nvPr/>
          </p:nvSpPr>
          <p:spPr>
            <a:xfrm>
              <a:off x="3985255" y="2475158"/>
              <a:ext cx="2327890" cy="2073939"/>
            </a:xfrm>
            <a:prstGeom prst="roundRect">
              <a:avLst>
                <a:gd name="adj" fmla="val 5458"/>
              </a:avLst>
            </a:prstGeom>
            <a:solidFill>
              <a:schemeClr val="bg1"/>
            </a:solidFill>
            <a:ln>
              <a:solidFill>
                <a:srgbClr val="E03A3A">
                  <a:alpha val="40000"/>
                </a:srgbClr>
              </a:solidFill>
            </a:ln>
            <a:effectLst>
              <a:outerShdw blurRad="76200" dir="108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954081-A16D-FDE3-438E-B7D9B0E11752}"/>
                </a:ext>
              </a:extLst>
            </p:cNvPr>
            <p:cNvSpPr txBox="1"/>
            <p:nvPr/>
          </p:nvSpPr>
          <p:spPr>
            <a:xfrm>
              <a:off x="4078307" y="3349973"/>
              <a:ext cx="1906830" cy="14187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rtl="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Учет рабочего времени </a:t>
              </a:r>
              <a:endParaRPr lang="ru-RU" sz="1600" b="0" dirty="0">
                <a:effectLst/>
              </a:endParaRPr>
            </a:p>
            <a:p>
              <a:pPr marL="285750" indent="-285750" rtl="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Оценка вовлеченности</a:t>
              </a:r>
              <a:endParaRPr lang="ru-RU" sz="1600" b="0" dirty="0">
                <a:effectLst/>
              </a:endParaRPr>
            </a:p>
            <a:p>
              <a:pPr marL="285750" indent="-285750" rtl="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Прогноз увольнений</a:t>
              </a:r>
              <a:endParaRPr lang="ru-RU" sz="1600" b="0" dirty="0">
                <a:effectLst/>
              </a:endParaRPr>
            </a:p>
            <a:p>
              <a:pPr>
                <a:buNone/>
              </a:pPr>
              <a:br>
                <a:rPr lang="ru-RU" sz="1600" dirty="0"/>
              </a:br>
              <a:endParaRPr lang="ru-RU" sz="1600" dirty="0">
                <a:solidFill>
                  <a:srgbClr val="3C3C3C"/>
                </a:solidFill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A2BBDCCA-11B8-FEBB-0297-665A4939D665}"/>
                </a:ext>
              </a:extLst>
            </p:cNvPr>
            <p:cNvSpPr/>
            <p:nvPr/>
          </p:nvSpPr>
          <p:spPr>
            <a:xfrm>
              <a:off x="3985259" y="2479687"/>
              <a:ext cx="2327890" cy="668434"/>
            </a:xfrm>
            <a:prstGeom prst="roundRect">
              <a:avLst/>
            </a:prstGeom>
            <a:solidFill>
              <a:srgbClr val="E03A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Объект 2">
              <a:extLst>
                <a:ext uri="{FF2B5EF4-FFF2-40B4-BE49-F238E27FC236}">
                  <a16:creationId xmlns:a16="http://schemas.microsoft.com/office/drawing/2014/main" id="{C31F708A-BD41-5DFF-E733-3A738729C1B9}"/>
                </a:ext>
              </a:extLst>
            </p:cNvPr>
            <p:cNvSpPr txBox="1">
              <a:spLocks/>
            </p:cNvSpPr>
            <p:nvPr/>
          </p:nvSpPr>
          <p:spPr>
            <a:xfrm>
              <a:off x="5288321" y="2679410"/>
              <a:ext cx="3352723" cy="383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3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DC22C3-F55E-3F65-9350-7905E6F3356F}"/>
              </a:ext>
            </a:extLst>
          </p:cNvPr>
          <p:cNvSpPr txBox="1"/>
          <p:nvPr/>
        </p:nvSpPr>
        <p:spPr>
          <a:xfrm>
            <a:off x="3959665" y="2045320"/>
            <a:ext cx="4225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ru-RU" sz="1800" b="0" u="none" strike="noStrike" dirty="0">
                <a:solidFill>
                  <a:schemeClr val="bg1"/>
                </a:solidFill>
                <a:effectLst/>
              </a:rPr>
              <a:t>Для начальника кадровой </a:t>
            </a:r>
            <a:br>
              <a:rPr lang="ru-RU" sz="1800" b="0" u="none" strike="noStrike" dirty="0">
                <a:solidFill>
                  <a:schemeClr val="bg1"/>
                </a:solidFill>
                <a:effectLst/>
              </a:rPr>
            </a:br>
            <a:r>
              <a:rPr lang="ru-RU" sz="1800" b="0" u="none" strike="noStrike" dirty="0">
                <a:solidFill>
                  <a:schemeClr val="bg1"/>
                </a:solidFill>
                <a:effectLst/>
              </a:rPr>
              <a:t>службы и руководителя</a:t>
            </a:r>
            <a:endParaRPr lang="ru-RU" b="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2BF40B1-14EE-C99A-1E8C-BCBB2870DB49}"/>
              </a:ext>
            </a:extLst>
          </p:cNvPr>
          <p:cNvGrpSpPr/>
          <p:nvPr/>
        </p:nvGrpSpPr>
        <p:grpSpPr>
          <a:xfrm>
            <a:off x="8820605" y="1990739"/>
            <a:ext cx="7031908" cy="3506776"/>
            <a:chOff x="3985261" y="2475158"/>
            <a:chExt cx="4655783" cy="3200926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ED7CC436-0931-A038-8588-64EB1C905C80}"/>
                </a:ext>
              </a:extLst>
            </p:cNvPr>
            <p:cNvSpPr/>
            <p:nvPr/>
          </p:nvSpPr>
          <p:spPr>
            <a:xfrm>
              <a:off x="3985261" y="2475158"/>
              <a:ext cx="1906830" cy="2841516"/>
            </a:xfrm>
            <a:prstGeom prst="roundRect">
              <a:avLst>
                <a:gd name="adj" fmla="val 5458"/>
              </a:avLst>
            </a:prstGeom>
            <a:solidFill>
              <a:schemeClr val="bg1"/>
            </a:solidFill>
            <a:ln>
              <a:solidFill>
                <a:srgbClr val="E03A3A">
                  <a:alpha val="40000"/>
                </a:srgbClr>
              </a:solidFill>
            </a:ln>
            <a:effectLst>
              <a:outerShdw blurRad="76200" dir="108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571C37-8E2F-D780-280F-39CA4944DF68}"/>
                </a:ext>
              </a:extLst>
            </p:cNvPr>
            <p:cNvSpPr txBox="1"/>
            <p:nvPr/>
          </p:nvSpPr>
          <p:spPr>
            <a:xfrm>
              <a:off x="4097431" y="3063405"/>
              <a:ext cx="1813780" cy="2612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Aft>
                  <a:spcPts val="600"/>
                </a:spcAft>
                <a:buClr>
                  <a:srgbClr val="C00000"/>
                </a:buClr>
              </a:pPr>
              <a:endParaRPr lang="ru-RU" sz="1600" b="0" dirty="0">
                <a:effectLst/>
              </a:endParaRPr>
            </a:p>
            <a:p>
              <a:pPr marL="285750" indent="-285750" rtl="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Фиксация факта нарушения </a:t>
              </a:r>
              <a:endParaRPr lang="ru-RU" sz="1600" b="0" dirty="0">
                <a:effectLst/>
              </a:endParaRPr>
            </a:p>
            <a:p>
              <a:pPr marL="285750" indent="-285750" rtl="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Сбор доказательств для защиты компании </a:t>
              </a:r>
              <a:b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</a:b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в суде </a:t>
              </a:r>
              <a:endParaRPr lang="ru-RU" sz="1600" b="0" dirty="0">
                <a:effectLst/>
              </a:endParaRPr>
            </a:p>
            <a:p>
              <a:pPr marL="285750" indent="-285750" rtl="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Защита репутации компании </a:t>
              </a:r>
              <a:endParaRPr lang="ru-RU" sz="1600" b="0" dirty="0">
                <a:effectLst/>
              </a:endParaRPr>
            </a:p>
            <a:p>
              <a:pPr>
                <a:buNone/>
              </a:pPr>
              <a:br>
                <a:rPr lang="ru-RU" sz="1600" dirty="0"/>
              </a:br>
              <a:endParaRPr lang="ru-RU" sz="1600" dirty="0">
                <a:solidFill>
                  <a:srgbClr val="3C3C3C"/>
                </a:solidFill>
              </a:endParaRP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A5C479F4-27C9-96C0-BCFE-FF23726BCA2A}"/>
                </a:ext>
              </a:extLst>
            </p:cNvPr>
            <p:cNvSpPr/>
            <p:nvPr/>
          </p:nvSpPr>
          <p:spPr>
            <a:xfrm>
              <a:off x="3985261" y="2479687"/>
              <a:ext cx="1906830" cy="657482"/>
            </a:xfrm>
            <a:prstGeom prst="roundRect">
              <a:avLst/>
            </a:prstGeom>
            <a:solidFill>
              <a:srgbClr val="E03A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Объект 2">
              <a:extLst>
                <a:ext uri="{FF2B5EF4-FFF2-40B4-BE49-F238E27FC236}">
                  <a16:creationId xmlns:a16="http://schemas.microsoft.com/office/drawing/2014/main" id="{38D8AE85-E941-7B6F-D982-FC0976454CB9}"/>
                </a:ext>
              </a:extLst>
            </p:cNvPr>
            <p:cNvSpPr txBox="1">
              <a:spLocks/>
            </p:cNvSpPr>
            <p:nvPr/>
          </p:nvSpPr>
          <p:spPr>
            <a:xfrm>
              <a:off x="5288321" y="2679410"/>
              <a:ext cx="3352723" cy="3839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3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C39020E-8409-336C-062A-32EAF69DB36B}"/>
              </a:ext>
            </a:extLst>
          </p:cNvPr>
          <p:cNvSpPr txBox="1"/>
          <p:nvPr/>
        </p:nvSpPr>
        <p:spPr>
          <a:xfrm>
            <a:off x="9479424" y="2185048"/>
            <a:ext cx="1547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ru-RU" b="0" u="none" strike="noStrike" dirty="0">
                <a:solidFill>
                  <a:schemeClr val="bg1"/>
                </a:solidFill>
                <a:effectLst/>
              </a:rPr>
              <a:t>Для юриста</a:t>
            </a:r>
            <a:endParaRPr lang="ru-RU" b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8610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2D864-15B5-9307-3409-E6E5D4DD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362409"/>
            <a:ext cx="8702040" cy="1003766"/>
          </a:xfrm>
        </p:spPr>
        <p:txBody>
          <a:bodyPr/>
          <a:lstStyle/>
          <a:p>
            <a:r>
              <a:rPr lang="ru-RU" b="0" i="0" u="none" strike="noStrike" dirty="0">
                <a:effectLst/>
              </a:rPr>
              <a:t>Как поговорить с работниками </a:t>
            </a:r>
            <a:br>
              <a:rPr lang="ru-RU" b="0" i="0" u="none" strike="noStrike" dirty="0">
                <a:effectLst/>
              </a:rPr>
            </a:br>
            <a:r>
              <a:rPr lang="ru-RU" b="0" i="0" u="none" strike="noStrike" dirty="0">
                <a:effectLst/>
              </a:rPr>
              <a:t>о внедрении DLP</a:t>
            </a:r>
            <a:r>
              <a:rPr lang="en-US" dirty="0"/>
              <a:t>.</a:t>
            </a:r>
            <a:r>
              <a:rPr lang="ru-RU" b="0" i="0" u="none" strike="noStrike" dirty="0">
                <a:effectLst/>
              </a:rPr>
              <a:t> Пошаговый план: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31F76-0F59-3CED-80DE-2D4C87358547}"/>
              </a:ext>
            </a:extLst>
          </p:cNvPr>
          <p:cNvSpPr txBox="1"/>
          <p:nvPr/>
        </p:nvSpPr>
        <p:spPr>
          <a:xfrm>
            <a:off x="1517649" y="2289505"/>
            <a:ext cx="1102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Ввести политики использования корпоративных ресурсов компании и запретить: </a:t>
            </a:r>
            <a:br>
              <a:rPr lang="ru-RU" sz="1600" dirty="0"/>
            </a:br>
            <a:r>
              <a:rPr lang="ru-RU" sz="1600" dirty="0"/>
              <a:t>хранение личных данных; несогласованный вынос информации и оборудования; </a:t>
            </a:r>
            <a:br>
              <a:rPr lang="ru-RU" sz="1600" dirty="0"/>
            </a:br>
            <a:r>
              <a:rPr lang="ru-RU" sz="1600" dirty="0"/>
              <a:t>использование корпоративных устройств в нерабочих целях.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AA832-859F-5829-EBCC-358064B24EA0}"/>
              </a:ext>
            </a:extLst>
          </p:cNvPr>
          <p:cNvSpPr txBox="1"/>
          <p:nvPr/>
        </p:nvSpPr>
        <p:spPr>
          <a:xfrm>
            <a:off x="1517649" y="3731485"/>
            <a:ext cx="1119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Внутренним приказом ввести систему DLP в эксплуатацию.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BD49A-34A8-F4FA-160C-A590B53BA2AC}"/>
              </a:ext>
            </a:extLst>
          </p:cNvPr>
          <p:cNvSpPr txBox="1"/>
          <p:nvPr/>
        </p:nvSpPr>
        <p:spPr>
          <a:xfrm>
            <a:off x="1517649" y="4816263"/>
            <a:ext cx="10036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Уведомить сотрудников о возможном мониторинге и получить их согласие.</a:t>
            </a:r>
            <a:br>
              <a:rPr lang="ru-RU" sz="1600" dirty="0"/>
            </a:br>
            <a:r>
              <a:rPr lang="ru-RU" sz="1600" dirty="0"/>
              <a:t>Например, через подписание договора или дополнительного соглашения.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E2DCADF-81D4-7567-3600-0D5908A23C76}"/>
              </a:ext>
            </a:extLst>
          </p:cNvPr>
          <p:cNvSpPr/>
          <p:nvPr/>
        </p:nvSpPr>
        <p:spPr>
          <a:xfrm>
            <a:off x="479425" y="2289505"/>
            <a:ext cx="830997" cy="830997"/>
          </a:xfrm>
          <a:prstGeom prst="roundRect">
            <a:avLst>
              <a:gd name="adj" fmla="val 9741"/>
            </a:avLst>
          </a:prstGeom>
          <a:solidFill>
            <a:srgbClr val="E0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1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A14DECD-AF97-FA5C-4F11-B49CE88A1FFF}"/>
              </a:ext>
            </a:extLst>
          </p:cNvPr>
          <p:cNvSpPr/>
          <p:nvPr/>
        </p:nvSpPr>
        <p:spPr>
          <a:xfrm>
            <a:off x="479424" y="3489834"/>
            <a:ext cx="830997" cy="830997"/>
          </a:xfrm>
          <a:prstGeom prst="roundRect">
            <a:avLst>
              <a:gd name="adj" fmla="val 9741"/>
            </a:avLst>
          </a:prstGeom>
          <a:solidFill>
            <a:srgbClr val="E0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2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8B5F8-0823-7538-05FB-8A89425CE9FF}"/>
              </a:ext>
            </a:extLst>
          </p:cNvPr>
          <p:cNvSpPr/>
          <p:nvPr/>
        </p:nvSpPr>
        <p:spPr>
          <a:xfrm>
            <a:off x="479423" y="4690163"/>
            <a:ext cx="830997" cy="830997"/>
          </a:xfrm>
          <a:prstGeom prst="roundRect">
            <a:avLst>
              <a:gd name="adj" fmla="val 9741"/>
            </a:avLst>
          </a:prstGeom>
          <a:solidFill>
            <a:srgbClr val="E0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9E36B63-FD45-D6B5-7E4E-D17FE3552F77}"/>
              </a:ext>
            </a:extLst>
          </p:cNvPr>
          <p:cNvSpPr/>
          <p:nvPr/>
        </p:nvSpPr>
        <p:spPr>
          <a:xfrm>
            <a:off x="479425" y="2289505"/>
            <a:ext cx="11196638" cy="830997"/>
          </a:xfrm>
          <a:prstGeom prst="roundRect">
            <a:avLst>
              <a:gd name="adj" fmla="val 9076"/>
            </a:avLst>
          </a:prstGeom>
          <a:noFill/>
          <a:ln w="15875">
            <a:solidFill>
              <a:srgbClr val="E03A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A16F819-2556-5DF3-FAB5-EFD2CC6C9AFD}"/>
              </a:ext>
            </a:extLst>
          </p:cNvPr>
          <p:cNvSpPr/>
          <p:nvPr/>
        </p:nvSpPr>
        <p:spPr>
          <a:xfrm>
            <a:off x="497681" y="3489834"/>
            <a:ext cx="11196638" cy="821856"/>
          </a:xfrm>
          <a:prstGeom prst="roundRect">
            <a:avLst>
              <a:gd name="adj" fmla="val 9076"/>
            </a:avLst>
          </a:prstGeom>
          <a:noFill/>
          <a:ln w="15875">
            <a:solidFill>
              <a:srgbClr val="E03A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EB4853A-F4E3-34EA-A545-06DF5A6FE6A8}"/>
              </a:ext>
            </a:extLst>
          </p:cNvPr>
          <p:cNvSpPr/>
          <p:nvPr/>
        </p:nvSpPr>
        <p:spPr>
          <a:xfrm>
            <a:off x="515939" y="4690163"/>
            <a:ext cx="11196638" cy="830997"/>
          </a:xfrm>
          <a:prstGeom prst="roundRect">
            <a:avLst>
              <a:gd name="adj" fmla="val 9076"/>
            </a:avLst>
          </a:prstGeom>
          <a:noFill/>
          <a:ln w="15875">
            <a:solidFill>
              <a:srgbClr val="E03A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17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989477B-5FC3-094A-2ED9-05A1234E6973}"/>
              </a:ext>
            </a:extLst>
          </p:cNvPr>
          <p:cNvSpPr/>
          <p:nvPr/>
        </p:nvSpPr>
        <p:spPr>
          <a:xfrm>
            <a:off x="4518168" y="3072149"/>
            <a:ext cx="3156795" cy="9510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25400" dir="5760000" sx="101000" sy="101000" algn="ctr" rotWithShape="0">
              <a:srgbClr val="4F1515">
                <a:alpha val="4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6D0EF29B-4D6A-B398-778B-BEF0E2A3393A}"/>
              </a:ext>
            </a:extLst>
          </p:cNvPr>
          <p:cNvSpPr/>
          <p:nvPr/>
        </p:nvSpPr>
        <p:spPr>
          <a:xfrm>
            <a:off x="505138" y="3072149"/>
            <a:ext cx="3156795" cy="9510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25400" dir="5760000" sx="101000" sy="101000" algn="ctr" rotWithShape="0">
              <a:srgbClr val="4F1515">
                <a:alpha val="4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860C23DD-5FC6-76FE-15CD-1A3B113A680E}"/>
              </a:ext>
            </a:extLst>
          </p:cNvPr>
          <p:cNvSpPr/>
          <p:nvPr/>
        </p:nvSpPr>
        <p:spPr>
          <a:xfrm>
            <a:off x="8451045" y="3072149"/>
            <a:ext cx="3156795" cy="9510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25400" dir="5760000" sx="101000" sy="101000" algn="ctr" rotWithShape="0">
              <a:srgbClr val="4F1515">
                <a:alpha val="4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2" name="Создан командой опытных управленцев и профессионалов в разработке систем безопасности">
            <a:extLst>
              <a:ext uri="{FF2B5EF4-FFF2-40B4-BE49-F238E27FC236}">
                <a16:creationId xmlns:a16="http://schemas.microsoft.com/office/drawing/2014/main" id="{3032ADCF-2BE9-4AA3-9FEF-6A1A9631AB33}"/>
              </a:ext>
            </a:extLst>
          </p:cNvPr>
          <p:cNvSpPr txBox="1"/>
          <p:nvPr/>
        </p:nvSpPr>
        <p:spPr>
          <a:xfrm>
            <a:off x="457297" y="1799897"/>
            <a:ext cx="7195087" cy="6471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218" tIns="20218" rIns="20218" bIns="20218">
            <a:spAutoFit/>
          </a:bodyPr>
          <a:lstStyle>
            <a:lvl1pPr defTabSz="449580">
              <a:lnSpc>
                <a:spcPct val="140000"/>
              </a:lnSpc>
              <a:spcBef>
                <a:spcPts val="0"/>
              </a:spcBef>
              <a:defRPr sz="1300">
                <a:solidFill>
                  <a:srgbClr val="FFFFFF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lvl="0" defTabSz="408039" hangingPunct="0">
              <a:lnSpc>
                <a:spcPct val="130000"/>
              </a:lnSpc>
              <a:defRPr/>
            </a:pPr>
            <a:r>
              <a:rPr lang="ru-RU" sz="1600" kern="0" dirty="0">
                <a:latin typeface="EurofontC" panose="02000503040000020004" pitchFamily="50" charset="-52"/>
              </a:rPr>
              <a:t>Создан командой опытных управленцев, профессионалов в разработке систем контроля эффективности персонала и защиты информации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4975B3C-9DDC-45D1-AB5C-2D756C8CEC48}"/>
              </a:ext>
            </a:extLst>
          </p:cNvPr>
          <p:cNvGrpSpPr/>
          <p:nvPr/>
        </p:nvGrpSpPr>
        <p:grpSpPr>
          <a:xfrm>
            <a:off x="672421" y="3072149"/>
            <a:ext cx="2775276" cy="875687"/>
            <a:chOff x="709539" y="2851766"/>
            <a:chExt cx="2775276" cy="875687"/>
          </a:xfrm>
        </p:grpSpPr>
        <p:sp>
          <p:nvSpPr>
            <p:cNvPr id="4" name="c 2009 г.">
              <a:extLst>
                <a:ext uri="{FF2B5EF4-FFF2-40B4-BE49-F238E27FC236}">
                  <a16:creationId xmlns:a16="http://schemas.microsoft.com/office/drawing/2014/main" id="{253D0D91-BE01-4541-9F63-BE614EEB3793}"/>
                </a:ext>
              </a:extLst>
            </p:cNvPr>
            <p:cNvSpPr txBox="1"/>
            <p:nvPr/>
          </p:nvSpPr>
          <p:spPr>
            <a:xfrm>
              <a:off x="1227472" y="2851766"/>
              <a:ext cx="2257343" cy="610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0218" tIns="20218" rIns="20218" bIns="20218">
              <a:spAutoFit/>
            </a:bodyPr>
            <a:lstStyle>
              <a:lvl1pPr defTabSz="449580">
                <a:lnSpc>
                  <a:spcPct val="130000"/>
                </a:lnSpc>
                <a:spcBef>
                  <a:spcPts val="1000"/>
                </a:spcBef>
                <a:defRPr sz="4300">
                  <a:solidFill>
                    <a:srgbClr val="FFFFFF"/>
                  </a:solidFill>
                  <a:latin typeface="EurofontC"/>
                  <a:ea typeface="EurofontC"/>
                  <a:cs typeface="EurofontC"/>
                  <a:sym typeface="EurofontC"/>
                </a:defRPr>
              </a:lvl1pPr>
            </a:lstStyle>
            <a:p>
              <a:pPr marL="0" marR="0" lvl="0" indent="0" algn="l" defTabSz="40803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700" b="0" i="0" u="none" strike="noStrike" kern="0" cap="none" spc="0" normalizeH="0" baseline="0" noProof="0" dirty="0">
                  <a:ln>
                    <a:noFill/>
                  </a:ln>
                  <a:solidFill>
                    <a:srgbClr val="C62626"/>
                  </a:solidFill>
                  <a:effectLst/>
                  <a:uLnTx/>
                  <a:uFillTx/>
                  <a:latin typeface="EurofontC" panose="02000503040000020004" pitchFamily="50" charset="-52"/>
                  <a:sym typeface="EurofontC"/>
                </a:rPr>
                <a:t>16 лет</a:t>
              </a:r>
            </a:p>
          </p:txBody>
        </p:sp>
        <p:grpSp>
          <p:nvGrpSpPr>
            <p:cNvPr id="5" name="Группа">
              <a:extLst>
                <a:ext uri="{FF2B5EF4-FFF2-40B4-BE49-F238E27FC236}">
                  <a16:creationId xmlns:a16="http://schemas.microsoft.com/office/drawing/2014/main" id="{4E54F0BB-47DE-4442-844D-2C55238B796C}"/>
                </a:ext>
              </a:extLst>
            </p:cNvPr>
            <p:cNvGrpSpPr/>
            <p:nvPr/>
          </p:nvGrpSpPr>
          <p:grpSpPr>
            <a:xfrm>
              <a:off x="775443" y="3019558"/>
              <a:ext cx="322281" cy="335300"/>
              <a:chOff x="0" y="0"/>
              <a:chExt cx="431800" cy="426498"/>
            </a:xfrm>
          </p:grpSpPr>
          <p:sp>
            <p:nvSpPr>
              <p:cNvPr id="7" name="Линия">
                <a:extLst>
                  <a:ext uri="{FF2B5EF4-FFF2-40B4-BE49-F238E27FC236}">
                    <a16:creationId xmlns:a16="http://schemas.microsoft.com/office/drawing/2014/main" id="{C1EF0E2B-5465-498D-A97C-BA7EAFF58D95}"/>
                  </a:ext>
                </a:extLst>
              </p:cNvPr>
              <p:cNvSpPr/>
              <p:nvPr/>
            </p:nvSpPr>
            <p:spPr>
              <a:xfrm>
                <a:off x="0" y="0"/>
                <a:ext cx="431800" cy="426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50800" cap="flat">
                <a:solidFill>
                  <a:srgbClr val="C62626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pPr marL="0" marR="0" lvl="0" indent="0" algn="l" defTabSz="1219219" rtl="0" eaLnBrk="1" fontAlgn="auto" latinLnBrk="0" hangingPunct="0">
                  <a:lnSpc>
                    <a:spcPct val="90000"/>
                  </a:lnSpc>
                  <a:spcBef>
                    <a:spcPts val="217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6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urofontC" panose="02000503040000020004" pitchFamily="50" charset="-52"/>
                  <a:sym typeface="Helvetica Neue"/>
                </a:endParaRPr>
              </a:p>
            </p:txBody>
          </p:sp>
          <p:sp>
            <p:nvSpPr>
              <p:cNvPr id="8" name="Линия">
                <a:extLst>
                  <a:ext uri="{FF2B5EF4-FFF2-40B4-BE49-F238E27FC236}">
                    <a16:creationId xmlns:a16="http://schemas.microsoft.com/office/drawing/2014/main" id="{F64F0A20-936A-4DDC-95B7-559CB3687AF9}"/>
                  </a:ext>
                </a:extLst>
              </p:cNvPr>
              <p:cNvSpPr/>
              <p:nvPr/>
            </p:nvSpPr>
            <p:spPr>
              <a:xfrm flipV="1">
                <a:off x="15808" y="10862"/>
                <a:ext cx="405293" cy="399947"/>
              </a:xfrm>
              <a:prstGeom prst="line">
                <a:avLst/>
              </a:prstGeom>
              <a:noFill/>
              <a:ln w="50800" cap="flat">
                <a:solidFill>
                  <a:srgbClr val="C62626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pPr marL="0" marR="0" lvl="0" indent="0" algn="l" defTabSz="1219219" rtl="0" eaLnBrk="1" fontAlgn="auto" latinLnBrk="0" hangingPunct="0">
                  <a:lnSpc>
                    <a:spcPct val="90000"/>
                  </a:lnSpc>
                  <a:spcBef>
                    <a:spcPts val="217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6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urofontC" panose="02000503040000020004" pitchFamily="50" charset="-52"/>
                  <a:sym typeface="Helvetica Neue"/>
                </a:endParaRPr>
              </a:p>
            </p:txBody>
          </p:sp>
        </p:grpSp>
        <p:sp>
          <p:nvSpPr>
            <p:cNvPr id="6" name="на IT рынке России с 2009 года">
              <a:extLst>
                <a:ext uri="{FF2B5EF4-FFF2-40B4-BE49-F238E27FC236}">
                  <a16:creationId xmlns:a16="http://schemas.microsoft.com/office/drawing/2014/main" id="{48CE2B71-1BA7-40C5-B400-623D81663769}"/>
                </a:ext>
              </a:extLst>
            </p:cNvPr>
            <p:cNvSpPr txBox="1"/>
            <p:nvPr/>
          </p:nvSpPr>
          <p:spPr>
            <a:xfrm>
              <a:off x="709539" y="3436104"/>
              <a:ext cx="2775276" cy="2913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218" tIns="20218" rIns="20218" bIns="20218">
              <a:spAutoFit/>
            </a:bodyPr>
            <a:lstStyle>
              <a:lvl1pPr defTabSz="449580">
                <a:lnSpc>
                  <a:spcPct val="120000"/>
                </a:lnSpc>
                <a:spcBef>
                  <a:spcPts val="0"/>
                </a:spcBef>
                <a:buClr>
                  <a:srgbClr val="D54848"/>
                </a:buClr>
                <a:defRPr sz="1050">
                  <a:solidFill>
                    <a:srgbClr val="FFFFFF"/>
                  </a:solidFill>
                  <a:latin typeface="Mulish Regular"/>
                  <a:ea typeface="Mulish Regular"/>
                  <a:cs typeface="Mulish Regular"/>
                  <a:sym typeface="Mulish Regular"/>
                </a:defRPr>
              </a:lvl1pPr>
            </a:lstStyle>
            <a:p>
              <a:pPr marL="0" marR="0" lvl="0" indent="0" algn="l" defTabSz="408039" rtl="0" eaLnBrk="1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4848"/>
                </a:buClr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EurofontC" panose="02000503040000020004" pitchFamily="50" charset="-52"/>
                  <a:sym typeface="Mulish Regular"/>
                </a:rPr>
                <a:t>на </a:t>
              </a:r>
              <a:r>
                <a:rPr lang="ru-RU" sz="1400" kern="0" dirty="0">
                  <a:solidFill>
                    <a:srgbClr val="3C3C3C"/>
                  </a:solidFill>
                  <a:latin typeface="EurofontC" panose="02000503040000020004" pitchFamily="50" charset="-52"/>
                </a:rPr>
                <a:t>ИТ-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EurofontC" panose="02000503040000020004" pitchFamily="50" charset="-52"/>
                  <a:sym typeface="Mulish Regular"/>
                </a:rPr>
                <a:t>рынке России с 2009 года</a:t>
              </a:r>
            </a:p>
          </p:txBody>
        </p:sp>
      </p:grpSp>
      <p:sp>
        <p:nvSpPr>
          <p:cNvPr id="9" name="Стахановец">
            <a:extLst>
              <a:ext uri="{FF2B5EF4-FFF2-40B4-BE49-F238E27FC236}">
                <a16:creationId xmlns:a16="http://schemas.microsoft.com/office/drawing/2014/main" id="{C8531E15-DD1A-4FFF-92BD-BF9AF96CC240}"/>
              </a:ext>
            </a:extLst>
          </p:cNvPr>
          <p:cNvSpPr txBox="1"/>
          <p:nvPr/>
        </p:nvSpPr>
        <p:spPr>
          <a:xfrm>
            <a:off x="435925" y="910104"/>
            <a:ext cx="3674839" cy="8787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0218" tIns="20218" rIns="20218" bIns="20218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marL="0" marR="0" lvl="0" indent="0" algn="l" defTabSz="121921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4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fontC" panose="02000503040000020004" pitchFamily="50" charset="-52"/>
                <a:sym typeface="EurofontC"/>
              </a:rPr>
              <a:t>Стахановец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C5BAF3E-4669-495D-8A12-D644F54E5396}"/>
              </a:ext>
            </a:extLst>
          </p:cNvPr>
          <p:cNvGrpSpPr/>
          <p:nvPr/>
        </p:nvGrpSpPr>
        <p:grpSpPr>
          <a:xfrm>
            <a:off x="4705530" y="3064753"/>
            <a:ext cx="2810025" cy="888810"/>
            <a:chOff x="4306296" y="2834171"/>
            <a:chExt cx="2810025" cy="888810"/>
          </a:xfrm>
        </p:grpSpPr>
        <p:sp>
          <p:nvSpPr>
            <p:cNvPr id="11" name="12 000">
              <a:extLst>
                <a:ext uri="{FF2B5EF4-FFF2-40B4-BE49-F238E27FC236}">
                  <a16:creationId xmlns:a16="http://schemas.microsoft.com/office/drawing/2014/main" id="{71966DF7-D554-411E-9602-91B0880C1E5A}"/>
                </a:ext>
              </a:extLst>
            </p:cNvPr>
            <p:cNvSpPr txBox="1"/>
            <p:nvPr/>
          </p:nvSpPr>
          <p:spPr>
            <a:xfrm>
              <a:off x="4810520" y="2834171"/>
              <a:ext cx="2107276" cy="610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0218" tIns="20218" rIns="20218" bIns="20218">
              <a:spAutoFit/>
            </a:bodyPr>
            <a:lstStyle>
              <a:lvl1pPr defTabSz="449580">
                <a:lnSpc>
                  <a:spcPct val="130000"/>
                </a:lnSpc>
                <a:spcBef>
                  <a:spcPts val="1000"/>
                </a:spcBef>
                <a:defRPr sz="4300">
                  <a:solidFill>
                    <a:srgbClr val="FFFFFF"/>
                  </a:solidFill>
                  <a:latin typeface="EurofontC"/>
                  <a:ea typeface="EurofontC"/>
                  <a:cs typeface="EurofontC"/>
                  <a:sym typeface="EurofontC"/>
                </a:defRPr>
              </a:lvl1pPr>
            </a:lstStyle>
            <a:p>
              <a:pPr marL="0" marR="0" lvl="0" indent="0" algn="l" defTabSz="408039" rtl="0" eaLnBrk="1" fontAlgn="auto" latinLnBrk="0" hangingPunct="0">
                <a:lnSpc>
                  <a:spcPct val="100000"/>
                </a:lnSpc>
                <a:spcBef>
                  <a:spcPts val="90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700" kern="0" dirty="0">
                  <a:solidFill>
                    <a:srgbClr val="C62626"/>
                  </a:solidFill>
                  <a:latin typeface="EurofontC" panose="02000503040000020004" pitchFamily="50" charset="-52"/>
                </a:rPr>
                <a:t>20</a:t>
              </a:r>
              <a:r>
                <a:rPr kumimoji="0" sz="3700" b="0" i="0" u="none" strike="noStrike" kern="0" cap="none" spc="0" normalizeH="0" baseline="0" noProof="0" dirty="0">
                  <a:ln>
                    <a:noFill/>
                  </a:ln>
                  <a:solidFill>
                    <a:srgbClr val="C62626"/>
                  </a:solidFill>
                  <a:effectLst/>
                  <a:uLnTx/>
                  <a:uFillTx/>
                  <a:latin typeface="EurofontC" panose="02000503040000020004" pitchFamily="50" charset="-52"/>
                  <a:sym typeface="EurofontC"/>
                </a:rPr>
                <a:t> 000</a:t>
              </a:r>
            </a:p>
          </p:txBody>
        </p:sp>
        <p:sp>
          <p:nvSpPr>
            <p:cNvPr id="12" name="внедрений в компании…">
              <a:extLst>
                <a:ext uri="{FF2B5EF4-FFF2-40B4-BE49-F238E27FC236}">
                  <a16:creationId xmlns:a16="http://schemas.microsoft.com/office/drawing/2014/main" id="{C14AC39C-DAFF-4FD8-9113-5D849BF4B2DA}"/>
                </a:ext>
              </a:extLst>
            </p:cNvPr>
            <p:cNvSpPr txBox="1"/>
            <p:nvPr/>
          </p:nvSpPr>
          <p:spPr>
            <a:xfrm>
              <a:off x="4306296" y="3431632"/>
              <a:ext cx="2810025" cy="2913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218" tIns="20218" rIns="20218" bIns="20218">
              <a:spAutoFit/>
            </a:bodyPr>
            <a:lstStyle/>
            <a:p>
              <a:pPr marL="0" marR="0" lvl="0" indent="0" algn="l" defTabSz="408012" rtl="0" eaLnBrk="1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4848"/>
                </a:buClr>
                <a:buSzTx/>
                <a:buFontTx/>
                <a:buNone/>
                <a:tabLst/>
                <a:defRPr sz="1050">
                  <a:solidFill>
                    <a:srgbClr val="FFFFFF"/>
                  </a:solidFill>
                  <a:latin typeface="Mulish Regular"/>
                  <a:ea typeface="Mulish Regular"/>
                  <a:cs typeface="Mulish Regular"/>
                  <a:sym typeface="Mulish Regular"/>
                </a:defRPr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EurofontC" panose="02000503040000020004" pitchFamily="50" charset="-52"/>
                  <a:sym typeface="Mulish Regular"/>
                </a:rPr>
                <a:t>внедрений в РФ и других странах</a:t>
              </a:r>
            </a:p>
          </p:txBody>
        </p:sp>
        <p:grpSp>
          <p:nvGrpSpPr>
            <p:cNvPr id="13" name="Группа">
              <a:extLst>
                <a:ext uri="{FF2B5EF4-FFF2-40B4-BE49-F238E27FC236}">
                  <a16:creationId xmlns:a16="http://schemas.microsoft.com/office/drawing/2014/main" id="{B6F9DD9B-2F8F-4C56-AD79-50265C1DDCF8}"/>
                </a:ext>
              </a:extLst>
            </p:cNvPr>
            <p:cNvGrpSpPr/>
            <p:nvPr/>
          </p:nvGrpSpPr>
          <p:grpSpPr>
            <a:xfrm>
              <a:off x="4355089" y="3042082"/>
              <a:ext cx="322281" cy="335300"/>
              <a:chOff x="0" y="0"/>
              <a:chExt cx="431800" cy="426498"/>
            </a:xfrm>
          </p:grpSpPr>
          <p:sp>
            <p:nvSpPr>
              <p:cNvPr id="14" name="Линия">
                <a:extLst>
                  <a:ext uri="{FF2B5EF4-FFF2-40B4-BE49-F238E27FC236}">
                    <a16:creationId xmlns:a16="http://schemas.microsoft.com/office/drawing/2014/main" id="{D8CF3BB2-84A8-450E-A262-8FE957ADC826}"/>
                  </a:ext>
                </a:extLst>
              </p:cNvPr>
              <p:cNvSpPr/>
              <p:nvPr/>
            </p:nvSpPr>
            <p:spPr>
              <a:xfrm>
                <a:off x="0" y="0"/>
                <a:ext cx="431800" cy="426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50800" cap="flat">
                <a:solidFill>
                  <a:srgbClr val="C62626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pPr marL="0" marR="0" lvl="0" indent="0" algn="l" defTabSz="1219219" rtl="0" eaLnBrk="1" fontAlgn="auto" latinLnBrk="0" hangingPunct="0">
                  <a:lnSpc>
                    <a:spcPct val="90000"/>
                  </a:lnSpc>
                  <a:spcBef>
                    <a:spcPts val="217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6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urofontC" panose="02000503040000020004" pitchFamily="50" charset="-52"/>
                  <a:sym typeface="Helvetica Neue"/>
                </a:endParaRPr>
              </a:p>
            </p:txBody>
          </p:sp>
          <p:sp>
            <p:nvSpPr>
              <p:cNvPr id="15" name="Линия">
                <a:extLst>
                  <a:ext uri="{FF2B5EF4-FFF2-40B4-BE49-F238E27FC236}">
                    <a16:creationId xmlns:a16="http://schemas.microsoft.com/office/drawing/2014/main" id="{31315080-EFF7-45AA-AC09-D8EA7543C0FA}"/>
                  </a:ext>
                </a:extLst>
              </p:cNvPr>
              <p:cNvSpPr/>
              <p:nvPr/>
            </p:nvSpPr>
            <p:spPr>
              <a:xfrm flipV="1">
                <a:off x="15808" y="10862"/>
                <a:ext cx="405293" cy="399947"/>
              </a:xfrm>
              <a:prstGeom prst="line">
                <a:avLst/>
              </a:prstGeom>
              <a:noFill/>
              <a:ln w="50800" cap="flat">
                <a:solidFill>
                  <a:srgbClr val="C62626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pPr marL="0" marR="0" lvl="0" indent="0" algn="l" defTabSz="1219219" rtl="0" eaLnBrk="1" fontAlgn="auto" latinLnBrk="0" hangingPunct="0">
                  <a:lnSpc>
                    <a:spcPct val="90000"/>
                  </a:lnSpc>
                  <a:spcBef>
                    <a:spcPts val="217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6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urofontC" panose="02000503040000020004" pitchFamily="50" charset="-52"/>
                  <a:sym typeface="Helvetica Neue"/>
                </a:endParaRPr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A82D35A-78F6-4B16-806F-8A84740F37A9}"/>
              </a:ext>
            </a:extLst>
          </p:cNvPr>
          <p:cNvGrpSpPr/>
          <p:nvPr/>
        </p:nvGrpSpPr>
        <p:grpSpPr>
          <a:xfrm>
            <a:off x="8678277" y="3057013"/>
            <a:ext cx="3347137" cy="890823"/>
            <a:chOff x="7892725" y="2838320"/>
            <a:chExt cx="3347137" cy="890823"/>
          </a:xfrm>
        </p:grpSpPr>
        <p:sp>
          <p:nvSpPr>
            <p:cNvPr id="17" name="1 млн.">
              <a:extLst>
                <a:ext uri="{FF2B5EF4-FFF2-40B4-BE49-F238E27FC236}">
                  <a16:creationId xmlns:a16="http://schemas.microsoft.com/office/drawing/2014/main" id="{A1BE4E54-8F98-40CC-8E17-968687F03C37}"/>
                </a:ext>
              </a:extLst>
            </p:cNvPr>
            <p:cNvSpPr txBox="1"/>
            <p:nvPr/>
          </p:nvSpPr>
          <p:spPr>
            <a:xfrm>
              <a:off x="8429837" y="2838320"/>
              <a:ext cx="2810025" cy="610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218" tIns="20218" rIns="20218" bIns="20218">
              <a:spAutoFit/>
            </a:bodyPr>
            <a:lstStyle>
              <a:lvl1pPr defTabSz="449580">
                <a:lnSpc>
                  <a:spcPct val="130000"/>
                </a:lnSpc>
                <a:spcBef>
                  <a:spcPts val="1000"/>
                </a:spcBef>
                <a:defRPr sz="4300">
                  <a:solidFill>
                    <a:srgbClr val="FFFFFF"/>
                  </a:solidFill>
                  <a:latin typeface="EurofontC"/>
                  <a:ea typeface="EurofontC"/>
                  <a:cs typeface="EurofontC"/>
                  <a:sym typeface="EurofontC"/>
                </a:defRPr>
              </a:lvl1pPr>
            </a:lstStyle>
            <a:p>
              <a:pPr lvl="0" defTabSz="408039" hangingPunct="0">
                <a:lnSpc>
                  <a:spcPct val="100000"/>
                </a:lnSpc>
                <a:spcBef>
                  <a:spcPts val="908"/>
                </a:spcBef>
                <a:defRPr/>
              </a:pPr>
              <a:r>
                <a:rPr lang="ru-RU" sz="3700" kern="0" dirty="0">
                  <a:solidFill>
                    <a:srgbClr val="C62626"/>
                  </a:solidFill>
                  <a:latin typeface="EurofontC" panose="02000503040000020004" pitchFamily="50" charset="-52"/>
                </a:rPr>
                <a:t>2 млн</a:t>
              </a:r>
            </a:p>
          </p:txBody>
        </p:sp>
        <p:sp>
          <p:nvSpPr>
            <p:cNvPr id="18" name="установок на компьютеры, ноутбуки и телефоны">
              <a:extLst>
                <a:ext uri="{FF2B5EF4-FFF2-40B4-BE49-F238E27FC236}">
                  <a16:creationId xmlns:a16="http://schemas.microsoft.com/office/drawing/2014/main" id="{29C44667-C1D7-4A19-A50B-CE7BAB282DCE}"/>
                </a:ext>
              </a:extLst>
            </p:cNvPr>
            <p:cNvSpPr txBox="1"/>
            <p:nvPr/>
          </p:nvSpPr>
          <p:spPr>
            <a:xfrm>
              <a:off x="7892725" y="3437794"/>
              <a:ext cx="3067898" cy="2913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218" tIns="20218" rIns="20218" bIns="20218">
              <a:spAutoFit/>
            </a:bodyPr>
            <a:lstStyle>
              <a:lvl1pPr defTabSz="449580">
                <a:lnSpc>
                  <a:spcPct val="120000"/>
                </a:lnSpc>
                <a:spcBef>
                  <a:spcPts val="0"/>
                </a:spcBef>
                <a:buClr>
                  <a:srgbClr val="D54848"/>
                </a:buClr>
                <a:defRPr sz="1050">
                  <a:solidFill>
                    <a:srgbClr val="FFFFFF"/>
                  </a:solidFill>
                  <a:latin typeface="Mulish Regular"/>
                  <a:ea typeface="Mulish Regular"/>
                  <a:cs typeface="Mulish Regular"/>
                  <a:sym typeface="Mulish Regular"/>
                </a:defRPr>
              </a:lvl1pPr>
            </a:lstStyle>
            <a:p>
              <a:pPr lvl="0" defTabSz="408039" hangingPunct="0">
                <a:lnSpc>
                  <a:spcPct val="130000"/>
                </a:lnSpc>
                <a:defRPr/>
              </a:pPr>
              <a:r>
                <a:rPr lang="ru-RU" sz="1400" kern="0" dirty="0">
                  <a:solidFill>
                    <a:srgbClr val="3C3C3C"/>
                  </a:solidFill>
                  <a:latin typeface="EurofontC" panose="02000503040000020004" pitchFamily="50" charset="-52"/>
                </a:rPr>
                <a:t>машин под наблюдением </a:t>
              </a:r>
            </a:p>
          </p:txBody>
        </p:sp>
        <p:grpSp>
          <p:nvGrpSpPr>
            <p:cNvPr id="19" name="Группа">
              <a:extLst>
                <a:ext uri="{FF2B5EF4-FFF2-40B4-BE49-F238E27FC236}">
                  <a16:creationId xmlns:a16="http://schemas.microsoft.com/office/drawing/2014/main" id="{4E99D212-DC8A-4C1D-90B6-74E72B1F1278}"/>
                </a:ext>
              </a:extLst>
            </p:cNvPr>
            <p:cNvGrpSpPr/>
            <p:nvPr/>
          </p:nvGrpSpPr>
          <p:grpSpPr>
            <a:xfrm>
              <a:off x="7922833" y="3042082"/>
              <a:ext cx="322281" cy="335301"/>
              <a:chOff x="-61254" y="0"/>
              <a:chExt cx="431800" cy="426499"/>
            </a:xfrm>
          </p:grpSpPr>
          <p:sp>
            <p:nvSpPr>
              <p:cNvPr id="20" name="Линия">
                <a:extLst>
                  <a:ext uri="{FF2B5EF4-FFF2-40B4-BE49-F238E27FC236}">
                    <a16:creationId xmlns:a16="http://schemas.microsoft.com/office/drawing/2014/main" id="{6694899F-46D8-4345-9B0A-BC50ABFB3180}"/>
                  </a:ext>
                </a:extLst>
              </p:cNvPr>
              <p:cNvSpPr/>
              <p:nvPr/>
            </p:nvSpPr>
            <p:spPr>
              <a:xfrm>
                <a:off x="-61254" y="0"/>
                <a:ext cx="431800" cy="426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5080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pPr marL="0" marR="0" lvl="0" indent="0" algn="l" defTabSz="1219219" rtl="0" eaLnBrk="1" fontAlgn="auto" latinLnBrk="0" hangingPunct="0">
                  <a:lnSpc>
                    <a:spcPct val="90000"/>
                  </a:lnSpc>
                  <a:spcBef>
                    <a:spcPts val="217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6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urofontC" panose="02000503040000020004" pitchFamily="50" charset="-52"/>
                  <a:sym typeface="Helvetica Neue"/>
                </a:endParaRPr>
              </a:p>
            </p:txBody>
          </p:sp>
          <p:sp>
            <p:nvSpPr>
              <p:cNvPr id="21" name="Линия">
                <a:extLst>
                  <a:ext uri="{FF2B5EF4-FFF2-40B4-BE49-F238E27FC236}">
                    <a16:creationId xmlns:a16="http://schemas.microsoft.com/office/drawing/2014/main" id="{4ECBD495-CBF2-4DB5-9881-7BF1EF25FDA9}"/>
                  </a:ext>
                </a:extLst>
              </p:cNvPr>
              <p:cNvSpPr/>
              <p:nvPr/>
            </p:nvSpPr>
            <p:spPr>
              <a:xfrm flipV="1">
                <a:off x="-35239" y="10862"/>
                <a:ext cx="405293" cy="399948"/>
              </a:xfrm>
              <a:prstGeom prst="line">
                <a:avLst/>
              </a:prstGeom>
              <a:noFill/>
              <a:ln w="50800" cap="flat">
                <a:solidFill>
                  <a:srgbClr val="C62626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pPr marL="0" marR="0" lvl="0" indent="0" algn="l" defTabSz="1219219" rtl="0" eaLnBrk="1" fontAlgn="auto" latinLnBrk="0" hangingPunct="0">
                  <a:lnSpc>
                    <a:spcPct val="90000"/>
                  </a:lnSpc>
                  <a:spcBef>
                    <a:spcPts val="217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6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urofontC" panose="02000503040000020004" pitchFamily="50" charset="-52"/>
                  <a:sym typeface="Helvetica Neue"/>
                </a:endParaRPr>
              </a:p>
            </p:txBody>
          </p: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EBEAAD8-4C52-4C69-A5DB-376213570BF3}"/>
              </a:ext>
            </a:extLst>
          </p:cNvPr>
          <p:cNvGrpSpPr/>
          <p:nvPr/>
        </p:nvGrpSpPr>
        <p:grpSpPr>
          <a:xfrm>
            <a:off x="660214" y="4547886"/>
            <a:ext cx="3455187" cy="873884"/>
            <a:chOff x="796138" y="4488368"/>
            <a:chExt cx="3455187" cy="873884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9278A7EB-2412-47F3-A35A-E6FAC783769A}"/>
                </a:ext>
              </a:extLst>
            </p:cNvPr>
            <p:cNvGrpSpPr/>
            <p:nvPr/>
          </p:nvGrpSpPr>
          <p:grpSpPr>
            <a:xfrm>
              <a:off x="1676236" y="4488368"/>
              <a:ext cx="2575089" cy="873884"/>
              <a:chOff x="1676236" y="4488368"/>
              <a:chExt cx="2575089" cy="873884"/>
            </a:xfrm>
          </p:grpSpPr>
          <p:sp>
            <p:nvSpPr>
              <p:cNvPr id="26" name="Внесен в Единый реестр российского программного обеспечения.">
                <a:extLst>
                  <a:ext uri="{FF2B5EF4-FFF2-40B4-BE49-F238E27FC236}">
                    <a16:creationId xmlns:a16="http://schemas.microsoft.com/office/drawing/2014/main" id="{5D04D80E-2E60-40F8-8347-F0AC743400FF}"/>
                  </a:ext>
                </a:extLst>
              </p:cNvPr>
              <p:cNvSpPr txBox="1"/>
              <p:nvPr/>
            </p:nvSpPr>
            <p:spPr>
              <a:xfrm>
                <a:off x="1676236" y="4890534"/>
                <a:ext cx="2575089" cy="471718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0218" tIns="20218" rIns="20218" bIns="20218">
                <a:spAutoFit/>
              </a:bodyPr>
              <a:lstStyle>
                <a:lvl1pPr defTabSz="449580">
                  <a:lnSpc>
                    <a:spcPct val="120000"/>
                  </a:lnSpc>
                  <a:spcBef>
                    <a:spcPts val="0"/>
                  </a:spcBef>
                  <a:buClr>
                    <a:srgbClr val="D54848"/>
                  </a:buClr>
                  <a:defRPr sz="1050">
                    <a:solidFill>
                      <a:srgbClr val="FFFFFF"/>
                    </a:solidFill>
                    <a:latin typeface="Mulish Regular"/>
                    <a:ea typeface="Mulish Regular"/>
                    <a:cs typeface="Mulish Regular"/>
                    <a:sym typeface="Mulish Regular"/>
                  </a:defRPr>
                </a:lvl1pPr>
              </a:lstStyle>
              <a:p>
                <a:pPr marL="0" marR="0" lvl="0" indent="0" algn="l" defTabSz="40803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4848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urofontC" panose="02000503040000020004" pitchFamily="50" charset="-52"/>
                    <a:sym typeface="Mulish Regular"/>
                  </a:rPr>
                  <a:t>Внесен в Единый реестр российского </a:t>
                </a:r>
                <a:r>
                  <a:rPr lang="ru-RU" sz="1400" kern="0" dirty="0">
                    <a:latin typeface="EurofontC" panose="02000503040000020004" pitchFamily="50" charset="-52"/>
                  </a:rPr>
                  <a:t>ПО </a:t>
                </a:r>
                <a:r>
                  <a:rPr lang="ru-RU" sz="1400" kern="0" dirty="0" err="1">
                    <a:latin typeface="EurofontC" panose="02000503040000020004" pitchFamily="50" charset="-52"/>
                  </a:rPr>
                  <a:t>МинЦифры</a:t>
                </a: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urofontC" panose="02000503040000020004" pitchFamily="50" charset="-52"/>
                  <a:sym typeface="Mulish Regular"/>
                </a:endParaRPr>
              </a:p>
            </p:txBody>
          </p:sp>
          <p:sp>
            <p:nvSpPr>
              <p:cNvPr id="27" name="Единый реестр ПО">
                <a:extLst>
                  <a:ext uri="{FF2B5EF4-FFF2-40B4-BE49-F238E27FC236}">
                    <a16:creationId xmlns:a16="http://schemas.microsoft.com/office/drawing/2014/main" id="{993A42C6-D96E-4781-8900-FE6AD938FE29}"/>
                  </a:ext>
                </a:extLst>
              </p:cNvPr>
              <p:cNvSpPr txBox="1"/>
              <p:nvPr/>
            </p:nvSpPr>
            <p:spPr>
              <a:xfrm>
                <a:off x="1680069" y="4488368"/>
                <a:ext cx="2571255" cy="352519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0218" tIns="20218" rIns="20218" bIns="20218">
                <a:spAutoFit/>
              </a:bodyPr>
              <a:lstStyle>
                <a:lvl1pPr defTabSz="449580">
                  <a:lnSpc>
                    <a:spcPct val="110000"/>
                  </a:lnSpc>
                  <a:spcBef>
                    <a:spcPts val="0"/>
                  </a:spcBef>
                  <a:defRPr sz="1700">
                    <a:solidFill>
                      <a:srgbClr val="FFFFFF"/>
                    </a:solidFill>
                    <a:latin typeface="EurofontC"/>
                    <a:ea typeface="EurofontC"/>
                    <a:cs typeface="EurofontC"/>
                    <a:sym typeface="EurofontC"/>
                  </a:defRPr>
                </a:lvl1pPr>
              </a:lstStyle>
              <a:p>
                <a:pPr marL="0" marR="0" lvl="0" indent="0" algn="l" defTabSz="408039" rtl="0" eaLnBrk="1" fontAlgn="auto" latinLnBrk="0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urofontC" panose="02000503040000020004" pitchFamily="50" charset="-52"/>
                    <a:sym typeface="EurofontC"/>
                  </a:rPr>
                  <a:t>Российский продукт</a:t>
                </a:r>
              </a:p>
            </p:txBody>
          </p:sp>
        </p:grp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A7881D6F-D9C7-4B25-8A4C-12B7CE6FA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138" y="4527153"/>
              <a:ext cx="763830" cy="76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E652A59-DCEE-4EE2-89BC-0F9E8D89FC6A}"/>
              </a:ext>
            </a:extLst>
          </p:cNvPr>
          <p:cNvGrpSpPr/>
          <p:nvPr/>
        </p:nvGrpSpPr>
        <p:grpSpPr>
          <a:xfrm>
            <a:off x="8393097" y="4575224"/>
            <a:ext cx="3523140" cy="863599"/>
            <a:chOff x="7969749" y="4490396"/>
            <a:chExt cx="3523140" cy="863599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02912CF9-810C-4C99-84AB-269134C9A318}"/>
                </a:ext>
              </a:extLst>
            </p:cNvPr>
            <p:cNvGrpSpPr/>
            <p:nvPr/>
          </p:nvGrpSpPr>
          <p:grpSpPr>
            <a:xfrm>
              <a:off x="8751722" y="4490396"/>
              <a:ext cx="2741167" cy="863599"/>
              <a:chOff x="8711373" y="4476499"/>
              <a:chExt cx="2741167" cy="863599"/>
            </a:xfrm>
          </p:grpSpPr>
          <p:sp>
            <p:nvSpPr>
              <p:cNvPr id="31" name="Стахановец - обладатель единого сертификата…">
                <a:extLst>
                  <a:ext uri="{FF2B5EF4-FFF2-40B4-BE49-F238E27FC236}">
                    <a16:creationId xmlns:a16="http://schemas.microsoft.com/office/drawing/2014/main" id="{54AB9ADD-172A-4350-A738-B868B6B644CD}"/>
                  </a:ext>
                </a:extLst>
              </p:cNvPr>
              <p:cNvSpPr txBox="1"/>
              <p:nvPr/>
            </p:nvSpPr>
            <p:spPr>
              <a:xfrm>
                <a:off x="8711373" y="4868380"/>
                <a:ext cx="2741167" cy="471718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0218" tIns="20218" rIns="20218" bIns="20218">
                <a:spAutoFit/>
              </a:bodyPr>
              <a:lstStyle/>
              <a:p>
                <a:pPr lvl="0" defTabSz="408012" hangingPunct="0">
                  <a:buClr>
                    <a:srgbClr val="D54848"/>
                  </a:buClr>
                  <a:defRPr sz="1050">
                    <a:solidFill>
                      <a:srgbClr val="FFFFFF"/>
                    </a:solidFill>
                    <a:latin typeface="Mulish Regular"/>
                    <a:ea typeface="Mulish Regular"/>
                    <a:cs typeface="Mulish Regular"/>
                    <a:sym typeface="Mulish Regular"/>
                  </a:defRPr>
                </a:pPr>
                <a:r>
                  <a:rPr lang="ru-RU" sz="1400" kern="0" dirty="0">
                    <a:solidFill>
                      <a:srgbClr val="FFFFFF"/>
                    </a:solidFill>
                    <a:latin typeface="EurofontC" panose="02000503040000020004" pitchFamily="50" charset="-52"/>
                    <a:sym typeface="Mulish Regular"/>
                  </a:rPr>
                  <a:t>На деятельность по разработке и производству СЗИ</a:t>
                </a: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urofontC" panose="02000503040000020004" pitchFamily="50" charset="-52"/>
                  <a:sym typeface="Mulish Regular"/>
                </a:endParaRPr>
              </a:p>
            </p:txBody>
          </p:sp>
          <p:sp>
            <p:nvSpPr>
              <p:cNvPr id="32" name="Сертификат ФСТЭК">
                <a:extLst>
                  <a:ext uri="{FF2B5EF4-FFF2-40B4-BE49-F238E27FC236}">
                    <a16:creationId xmlns:a16="http://schemas.microsoft.com/office/drawing/2014/main" id="{E7C77F4A-8BAE-4F2A-BACA-339898521355}"/>
                  </a:ext>
                </a:extLst>
              </p:cNvPr>
              <p:cNvSpPr txBox="1"/>
              <p:nvPr/>
            </p:nvSpPr>
            <p:spPr>
              <a:xfrm>
                <a:off x="8711373" y="4476499"/>
                <a:ext cx="2741167" cy="352519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0218" tIns="20218" rIns="20218" bIns="20218">
                <a:spAutoFit/>
              </a:bodyPr>
              <a:lstStyle>
                <a:lvl1pPr defTabSz="449580">
                  <a:lnSpc>
                    <a:spcPct val="110000"/>
                  </a:lnSpc>
                  <a:spcBef>
                    <a:spcPts val="0"/>
                  </a:spcBef>
                  <a:defRPr sz="1700">
                    <a:solidFill>
                      <a:srgbClr val="FFFFFF"/>
                    </a:solidFill>
                    <a:latin typeface="EurofontC"/>
                    <a:ea typeface="EurofontC"/>
                    <a:cs typeface="EurofontC"/>
                    <a:sym typeface="EurofontC"/>
                  </a:defRPr>
                </a:lvl1pPr>
              </a:lstStyle>
              <a:p>
                <a:pPr marL="0" marR="0" lvl="0" indent="0" algn="l" defTabSz="408039" rtl="0" eaLnBrk="1" fontAlgn="auto" latinLnBrk="0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000" kern="0" dirty="0">
                    <a:latin typeface="EurofontC" panose="02000503040000020004" pitchFamily="50" charset="-52"/>
                  </a:rPr>
                  <a:t>Лицензия</a:t>
                </a:r>
                <a:r>
                  <a:rPr kumimoji="0" lang="ru-RU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urofontC" panose="02000503040000020004" pitchFamily="50" charset="-52"/>
                    <a:sym typeface="EurofontC"/>
                  </a:rPr>
                  <a:t> ФСТЭК</a:t>
                </a: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81181EF2-B1FD-4C72-89CA-6511222FB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69749" y="4556270"/>
              <a:ext cx="745614" cy="72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118A834-A777-46BE-A2EF-39547EE47D0E}"/>
              </a:ext>
            </a:extLst>
          </p:cNvPr>
          <p:cNvSpPr txBox="1"/>
          <p:nvPr/>
        </p:nvSpPr>
        <p:spPr>
          <a:xfrm>
            <a:off x="395923" y="429260"/>
            <a:ext cx="11522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08039" rtl="0" eaLnBrk="1" fontAlgn="auto" latinLnBrk="0" hangingPunct="0">
              <a:lnSpc>
                <a:spcPct val="100000"/>
              </a:lnSpc>
              <a:spcBef>
                <a:spcPts val="90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EurofontC" panose="02000503040000020004" pitchFamily="50" charset="-52"/>
              </a:rPr>
              <a:t>о компании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2E40B62-C5AE-4998-B35A-06DBD117914D}"/>
              </a:ext>
            </a:extLst>
          </p:cNvPr>
          <p:cNvGrpSpPr/>
          <p:nvPr/>
        </p:nvGrpSpPr>
        <p:grpSpPr>
          <a:xfrm>
            <a:off x="5478157" y="4558439"/>
            <a:ext cx="2665188" cy="856040"/>
            <a:chOff x="5143872" y="4552500"/>
            <a:chExt cx="2665188" cy="856040"/>
          </a:xfrm>
        </p:grpSpPr>
        <p:sp>
          <p:nvSpPr>
            <p:cNvPr id="40" name="Ряд разработок компании «Стахановец» получили патенты Российской Федерации.">
              <a:extLst>
                <a:ext uri="{FF2B5EF4-FFF2-40B4-BE49-F238E27FC236}">
                  <a16:creationId xmlns:a16="http://schemas.microsoft.com/office/drawing/2014/main" id="{64DACC8C-C5B9-4D05-8B49-E6BA0189A274}"/>
                </a:ext>
              </a:extLst>
            </p:cNvPr>
            <p:cNvSpPr txBox="1"/>
            <p:nvPr/>
          </p:nvSpPr>
          <p:spPr>
            <a:xfrm>
              <a:off x="5158429" y="4936822"/>
              <a:ext cx="2650631" cy="4717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218" tIns="20218" rIns="20218" bIns="20218">
              <a:spAutoFit/>
            </a:bodyPr>
            <a:lstStyle>
              <a:lvl1pPr defTabSz="449580">
                <a:lnSpc>
                  <a:spcPct val="120000"/>
                </a:lnSpc>
                <a:spcBef>
                  <a:spcPts val="0"/>
                </a:spcBef>
                <a:buClr>
                  <a:srgbClr val="D54848"/>
                </a:buClr>
                <a:defRPr sz="1050">
                  <a:solidFill>
                    <a:srgbClr val="FFFFFF"/>
                  </a:solidFill>
                  <a:latin typeface="Mulish Regular"/>
                  <a:ea typeface="Mulish Regular"/>
                  <a:cs typeface="Mulish Regular"/>
                  <a:sym typeface="Mulish Regular"/>
                </a:defRPr>
              </a:lvl1pPr>
            </a:lstStyle>
            <a:p>
              <a:pPr marL="0" marR="0" lvl="0" indent="0" algn="l" defTabSz="40803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4848"/>
                </a:buClr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urofontC" panose="02000503040000020004" pitchFamily="50" charset="-52"/>
                  <a:sym typeface="Mulish Regular"/>
                </a:rPr>
                <a:t>Разработки «Стахановец» запатентованы в РФ</a:t>
              </a:r>
            </a:p>
          </p:txBody>
        </p:sp>
        <p:sp>
          <p:nvSpPr>
            <p:cNvPr id="41" name="Патенты РФ">
              <a:extLst>
                <a:ext uri="{FF2B5EF4-FFF2-40B4-BE49-F238E27FC236}">
                  <a16:creationId xmlns:a16="http://schemas.microsoft.com/office/drawing/2014/main" id="{3DB461C4-7AAF-4119-8198-3D5F707B57A7}"/>
                </a:ext>
              </a:extLst>
            </p:cNvPr>
            <p:cNvSpPr txBox="1"/>
            <p:nvPr/>
          </p:nvSpPr>
          <p:spPr>
            <a:xfrm>
              <a:off x="5143872" y="4552500"/>
              <a:ext cx="2106000" cy="35251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0218" tIns="20218" rIns="20218" bIns="20218">
              <a:spAutoFit/>
            </a:bodyPr>
            <a:lstStyle>
              <a:lvl1pPr defTabSz="449580">
                <a:lnSpc>
                  <a:spcPct val="140000"/>
                </a:lnSpc>
                <a:spcBef>
                  <a:spcPts val="0"/>
                </a:spcBef>
                <a:defRPr sz="1700">
                  <a:solidFill>
                    <a:srgbClr val="FFFFFF"/>
                  </a:solidFill>
                  <a:latin typeface="EurofontC"/>
                  <a:ea typeface="EurofontC"/>
                  <a:cs typeface="EurofontC"/>
                  <a:sym typeface="EurofontC"/>
                </a:defRPr>
              </a:lvl1pPr>
            </a:lstStyle>
            <a:p>
              <a:pPr marL="0" marR="0" lvl="0" indent="0" algn="l" defTabSz="408039" rtl="0" eaLnBrk="1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urofontC" panose="02000503040000020004" pitchFamily="50" charset="-52"/>
                  <a:sym typeface="EurofontC"/>
                </a:rPr>
                <a:t>Патенты РФ</a:t>
              </a:r>
            </a:p>
          </p:txBody>
        </p: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E468CAE-7F05-C8A8-645E-2330D612B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7430" y="4619545"/>
            <a:ext cx="748945" cy="748945"/>
          </a:xfrm>
          <a:prstGeom prst="rect">
            <a:avLst/>
          </a:prstGeom>
        </p:spPr>
      </p:pic>
      <p:sp>
        <p:nvSpPr>
          <p:cNvPr id="50" name="Линия">
            <a:extLst>
              <a:ext uri="{FF2B5EF4-FFF2-40B4-BE49-F238E27FC236}">
                <a16:creationId xmlns:a16="http://schemas.microsoft.com/office/drawing/2014/main" id="{C713FBBF-A3D7-E478-8467-19B8AB3367CE}"/>
              </a:ext>
            </a:extLst>
          </p:cNvPr>
          <p:cNvSpPr/>
          <p:nvPr/>
        </p:nvSpPr>
        <p:spPr>
          <a:xfrm>
            <a:off x="8716003" y="3260328"/>
            <a:ext cx="322281" cy="335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50800" cap="flat">
            <a:solidFill>
              <a:srgbClr val="C62626"/>
            </a:solidFill>
            <a:prstDash val="solid"/>
            <a:miter lim="400000"/>
          </a:ln>
          <a:effectLst/>
        </p:spPr>
        <p:txBody>
          <a:bodyPr wrap="square" lIns="20218" tIns="20218" rIns="20218" bIns="20218" numCol="1" anchor="ctr">
            <a:noAutofit/>
          </a:bodyPr>
          <a:lstStyle/>
          <a:p>
            <a:pPr marL="0" marR="0" lvl="0" indent="0" algn="l" defTabSz="1219219" rtl="0" eaLnBrk="1" fontAlgn="auto" latinLnBrk="0" hangingPunct="0">
              <a:lnSpc>
                <a:spcPct val="90000"/>
              </a:lnSpc>
              <a:spcBef>
                <a:spcPts val="21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6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urofontC" panose="02000503040000020004" pitchFamily="50" charset="-52"/>
              <a:sym typeface="Helvetica Neue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78AB76-1344-AA7F-4756-4E705A966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566"/>
            <a:ext cx="12200118" cy="68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74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41D2F3C-7D1E-2259-E6DE-5DEC7B78797B}"/>
              </a:ext>
            </a:extLst>
          </p:cNvPr>
          <p:cNvSpPr/>
          <p:nvPr/>
        </p:nvSpPr>
        <p:spPr>
          <a:xfrm>
            <a:off x="8641138" y="3612605"/>
            <a:ext cx="303492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6" name="Преимущества Стахановец:">
            <a:extLst>
              <a:ext uri="{FF2B5EF4-FFF2-40B4-BE49-F238E27FC236}">
                <a16:creationId xmlns:a16="http://schemas.microsoft.com/office/drawing/2014/main" id="{26447214-1D77-2F86-74A1-34A3BF8D9A4C}"/>
              </a:ext>
            </a:extLst>
          </p:cNvPr>
          <p:cNvSpPr txBox="1"/>
          <p:nvPr/>
        </p:nvSpPr>
        <p:spPr>
          <a:xfrm>
            <a:off x="9410797" y="3738283"/>
            <a:ext cx="3126766" cy="5026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400" dirty="0">
                <a:solidFill>
                  <a:srgbClr val="3C3C3C"/>
                </a:solidFill>
                <a:latin typeface="Mulish Medium" pitchFamily="2" charset="-52"/>
              </a:rPr>
              <a:t>профайлинг </a:t>
            </a:r>
            <a:br>
              <a:rPr lang="ru-RU" sz="1400" dirty="0">
                <a:solidFill>
                  <a:srgbClr val="3C3C3C"/>
                </a:solidFill>
                <a:latin typeface="Mulish Medium" pitchFamily="2" charset="-52"/>
              </a:rPr>
            </a:br>
            <a:r>
              <a:rPr lang="ru-RU" sz="1400" dirty="0">
                <a:solidFill>
                  <a:srgbClr val="3C3C3C"/>
                </a:solidFill>
                <a:latin typeface="Mulish Medium" pitchFamily="2" charset="-52"/>
              </a:rPr>
              <a:t>сотрудников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BC6D89-C2EF-4189-41F0-28297D7D5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8227" y="3794768"/>
            <a:ext cx="387435" cy="32494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FCEC291-2B40-2D6B-362F-0E9551FB1C3C}"/>
              </a:ext>
            </a:extLst>
          </p:cNvPr>
          <p:cNvSpPr/>
          <p:nvPr/>
        </p:nvSpPr>
        <p:spPr>
          <a:xfrm>
            <a:off x="8650289" y="4626046"/>
            <a:ext cx="302577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9" name="Преимущества Стахановец:">
            <a:extLst>
              <a:ext uri="{FF2B5EF4-FFF2-40B4-BE49-F238E27FC236}">
                <a16:creationId xmlns:a16="http://schemas.microsoft.com/office/drawing/2014/main" id="{EE8207FC-356C-C01F-AF07-0D5A26B0A1BA}"/>
              </a:ext>
            </a:extLst>
          </p:cNvPr>
          <p:cNvSpPr txBox="1"/>
          <p:nvPr/>
        </p:nvSpPr>
        <p:spPr>
          <a:xfrm>
            <a:off x="9410797" y="4722924"/>
            <a:ext cx="2143348" cy="5026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lvl="0">
              <a:lnSpc>
                <a:spcPct val="110000"/>
              </a:lnSpc>
              <a:defRPr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о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ценка вовлеченности персонала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73B21E-B31A-CC4B-3CAA-2741C618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2822" y="4801225"/>
            <a:ext cx="475453" cy="335614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9DC1EB-FCFA-C2FF-BB07-FA0511288628}"/>
              </a:ext>
            </a:extLst>
          </p:cNvPr>
          <p:cNvSpPr/>
          <p:nvPr/>
        </p:nvSpPr>
        <p:spPr>
          <a:xfrm>
            <a:off x="8641139" y="5588687"/>
            <a:ext cx="302577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12" name="Преимущества Стахановец:">
            <a:extLst>
              <a:ext uri="{FF2B5EF4-FFF2-40B4-BE49-F238E27FC236}">
                <a16:creationId xmlns:a16="http://schemas.microsoft.com/office/drawing/2014/main" id="{A9AD1B87-0213-35EB-F949-6C2D751CC0F0}"/>
              </a:ext>
            </a:extLst>
          </p:cNvPr>
          <p:cNvSpPr txBox="1"/>
          <p:nvPr/>
        </p:nvSpPr>
        <p:spPr>
          <a:xfrm>
            <a:off x="9401647" y="5681213"/>
            <a:ext cx="2143348" cy="5403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rtl="0">
              <a:buNone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и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нтеллектуальная система аналитики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AE8EF1-E8A0-DDF6-E474-151B8905A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5479" y="5761638"/>
            <a:ext cx="344086" cy="347608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AC69743-E4DB-5D57-60CA-36669AC2FA8F}"/>
              </a:ext>
            </a:extLst>
          </p:cNvPr>
          <p:cNvSpPr/>
          <p:nvPr/>
        </p:nvSpPr>
        <p:spPr>
          <a:xfrm>
            <a:off x="8623828" y="2644102"/>
            <a:ext cx="302577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16" name="Преимущества Стахановец:">
            <a:extLst>
              <a:ext uri="{FF2B5EF4-FFF2-40B4-BE49-F238E27FC236}">
                <a16:creationId xmlns:a16="http://schemas.microsoft.com/office/drawing/2014/main" id="{E906B9C4-FB1A-F20B-7290-51EAE15EAF8B}"/>
              </a:ext>
            </a:extLst>
          </p:cNvPr>
          <p:cNvSpPr txBox="1"/>
          <p:nvPr/>
        </p:nvSpPr>
        <p:spPr>
          <a:xfrm>
            <a:off x="9384336" y="2716308"/>
            <a:ext cx="2143348" cy="5403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>
              <a:buNone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т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абель учета </a:t>
            </a:r>
            <a:b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</a:b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рабочего времени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FC9D9C-FF0F-F62B-0588-B24312018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44994" y="2825436"/>
            <a:ext cx="352181" cy="352181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BDE4CB1-FDDA-B89B-19D1-7DF554B92488}"/>
              </a:ext>
            </a:extLst>
          </p:cNvPr>
          <p:cNvSpPr/>
          <p:nvPr/>
        </p:nvSpPr>
        <p:spPr>
          <a:xfrm>
            <a:off x="4602207" y="2634653"/>
            <a:ext cx="303492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20" name="Преимущества Стахановец:">
            <a:extLst>
              <a:ext uri="{FF2B5EF4-FFF2-40B4-BE49-F238E27FC236}">
                <a16:creationId xmlns:a16="http://schemas.microsoft.com/office/drawing/2014/main" id="{8FAA9F1F-0578-FECB-5EAE-147158F27BFA}"/>
              </a:ext>
            </a:extLst>
          </p:cNvPr>
          <p:cNvSpPr txBox="1"/>
          <p:nvPr/>
        </p:nvSpPr>
        <p:spPr>
          <a:xfrm>
            <a:off x="5371866" y="2729851"/>
            <a:ext cx="1781409" cy="5022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а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нализатор </a:t>
            </a:r>
          </a:p>
          <a:p>
            <a:pPr>
              <a:lnSpc>
                <a:spcPct val="110000"/>
              </a:lnSpc>
            </a:pP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рисков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6D2C9F-F37C-C06E-9AEA-FBFA8FB96B18}"/>
              </a:ext>
            </a:extLst>
          </p:cNvPr>
          <p:cNvSpPr/>
          <p:nvPr/>
        </p:nvSpPr>
        <p:spPr>
          <a:xfrm>
            <a:off x="4611358" y="3617614"/>
            <a:ext cx="302577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23" name="Преимущества Стахановец:">
            <a:extLst>
              <a:ext uri="{FF2B5EF4-FFF2-40B4-BE49-F238E27FC236}">
                <a16:creationId xmlns:a16="http://schemas.microsoft.com/office/drawing/2014/main" id="{DCC6E320-A7DA-25E3-E0D1-D0FC268D57CE}"/>
              </a:ext>
            </a:extLst>
          </p:cNvPr>
          <p:cNvSpPr txBox="1"/>
          <p:nvPr/>
        </p:nvSpPr>
        <p:spPr>
          <a:xfrm>
            <a:off x="5371866" y="3744972"/>
            <a:ext cx="2143348" cy="5022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lvl="0">
              <a:lnSpc>
                <a:spcPct val="110000"/>
              </a:lnSpc>
              <a:defRPr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п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одсчет уровня рисков сотрудников 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7F8F7D2-B72B-B3CB-CF1E-DF144D4FCD80}"/>
              </a:ext>
            </a:extLst>
          </p:cNvPr>
          <p:cNvSpPr/>
          <p:nvPr/>
        </p:nvSpPr>
        <p:spPr>
          <a:xfrm>
            <a:off x="4602208" y="4600575"/>
            <a:ext cx="302577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26" name="Преимущества Стахановец:">
            <a:extLst>
              <a:ext uri="{FF2B5EF4-FFF2-40B4-BE49-F238E27FC236}">
                <a16:creationId xmlns:a16="http://schemas.microsoft.com/office/drawing/2014/main" id="{A4C25364-1242-D79C-ED76-9399F378ED5B}"/>
              </a:ext>
            </a:extLst>
          </p:cNvPr>
          <p:cNvSpPr txBox="1"/>
          <p:nvPr/>
        </p:nvSpPr>
        <p:spPr>
          <a:xfrm>
            <a:off x="5362716" y="4703261"/>
            <a:ext cx="2143348" cy="5403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rtl="0">
              <a:buNone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з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ащита экранов от фотографирования 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3AABA250-46BA-B268-ECDC-50980C8E2F34}"/>
              </a:ext>
            </a:extLst>
          </p:cNvPr>
          <p:cNvSpPr/>
          <p:nvPr/>
        </p:nvSpPr>
        <p:spPr>
          <a:xfrm>
            <a:off x="4602208" y="5583536"/>
            <a:ext cx="302577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29" name="Преимущества Стахановец:">
            <a:extLst>
              <a:ext uri="{FF2B5EF4-FFF2-40B4-BE49-F238E27FC236}">
                <a16:creationId xmlns:a16="http://schemas.microsoft.com/office/drawing/2014/main" id="{75C27177-8BA5-467C-B7D4-FA527DC82533}"/>
              </a:ext>
            </a:extLst>
          </p:cNvPr>
          <p:cNvSpPr txBox="1"/>
          <p:nvPr/>
        </p:nvSpPr>
        <p:spPr>
          <a:xfrm>
            <a:off x="5362716" y="5665902"/>
            <a:ext cx="2143348" cy="5403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>
              <a:buNone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м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аркировка документов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F5A598F6-A516-5C40-D1A2-4B7C296B4A96}"/>
              </a:ext>
            </a:extLst>
          </p:cNvPr>
          <p:cNvSpPr/>
          <p:nvPr/>
        </p:nvSpPr>
        <p:spPr>
          <a:xfrm>
            <a:off x="533249" y="2634653"/>
            <a:ext cx="303492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32" name="Преимущества Стахановец:">
            <a:extLst>
              <a:ext uri="{FF2B5EF4-FFF2-40B4-BE49-F238E27FC236}">
                <a16:creationId xmlns:a16="http://schemas.microsoft.com/office/drawing/2014/main" id="{3DE9117F-9D07-F99E-E855-DEEAE322AD2A}"/>
              </a:ext>
            </a:extLst>
          </p:cNvPr>
          <p:cNvSpPr txBox="1"/>
          <p:nvPr/>
        </p:nvSpPr>
        <p:spPr>
          <a:xfrm>
            <a:off x="1302908" y="2729851"/>
            <a:ext cx="1978772" cy="5403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rtl="0">
              <a:buNone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к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онтроль утечек </a:t>
            </a:r>
            <a:b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</a:b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данных (</a:t>
            </a:r>
            <a:r>
              <a:rPr lang="en-US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DLP)</a:t>
            </a:r>
            <a:endParaRPr lang="ru-RU" sz="1400" dirty="0">
              <a:solidFill>
                <a:srgbClr val="3C3C3C"/>
              </a:solidFill>
              <a:latin typeface="Mulish Medium" pitchFamily="2" charset="-52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7E236F1-18CB-C109-536E-753F6CFC65A3}"/>
              </a:ext>
            </a:extLst>
          </p:cNvPr>
          <p:cNvSpPr/>
          <p:nvPr/>
        </p:nvSpPr>
        <p:spPr>
          <a:xfrm>
            <a:off x="542400" y="3617614"/>
            <a:ext cx="302577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35" name="Преимущества Стахановец:">
            <a:extLst>
              <a:ext uri="{FF2B5EF4-FFF2-40B4-BE49-F238E27FC236}">
                <a16:creationId xmlns:a16="http://schemas.microsoft.com/office/drawing/2014/main" id="{F7BF1961-8C7E-B722-2AF8-B8C98B9E099A}"/>
              </a:ext>
            </a:extLst>
          </p:cNvPr>
          <p:cNvSpPr txBox="1"/>
          <p:nvPr/>
        </p:nvSpPr>
        <p:spPr>
          <a:xfrm>
            <a:off x="1302908" y="3744972"/>
            <a:ext cx="2143348" cy="5026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lvl="0">
              <a:lnSpc>
                <a:spcPct val="110000"/>
              </a:lnSpc>
              <a:defRPr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п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ерехват мессенджеров и </a:t>
            </a:r>
            <a:r>
              <a:rPr lang="en-US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e-mail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A5AA5EE7-A157-2007-F71F-7A8D410251EE}"/>
              </a:ext>
            </a:extLst>
          </p:cNvPr>
          <p:cNvSpPr/>
          <p:nvPr/>
        </p:nvSpPr>
        <p:spPr>
          <a:xfrm>
            <a:off x="533250" y="4600575"/>
            <a:ext cx="302577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38" name="Преимущества Стахановец:">
            <a:extLst>
              <a:ext uri="{FF2B5EF4-FFF2-40B4-BE49-F238E27FC236}">
                <a16:creationId xmlns:a16="http://schemas.microsoft.com/office/drawing/2014/main" id="{73E106FF-6916-E16F-7BE5-CEF310107E24}"/>
              </a:ext>
            </a:extLst>
          </p:cNvPr>
          <p:cNvSpPr txBox="1"/>
          <p:nvPr/>
        </p:nvSpPr>
        <p:spPr>
          <a:xfrm>
            <a:off x="1293758" y="4700721"/>
            <a:ext cx="2143348" cy="5403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rtl="0">
              <a:buNone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к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онтроль файловых операций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85EFB30-EE5C-E257-7199-0B365C5AC238}"/>
              </a:ext>
            </a:extLst>
          </p:cNvPr>
          <p:cNvSpPr/>
          <p:nvPr/>
        </p:nvSpPr>
        <p:spPr>
          <a:xfrm>
            <a:off x="533250" y="5583536"/>
            <a:ext cx="3025775" cy="720000"/>
          </a:xfrm>
          <a:prstGeom prst="roundRect">
            <a:avLst>
              <a:gd name="adj" fmla="val 105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41" name="Преимущества Стахановец:">
            <a:extLst>
              <a:ext uri="{FF2B5EF4-FFF2-40B4-BE49-F238E27FC236}">
                <a16:creationId xmlns:a16="http://schemas.microsoft.com/office/drawing/2014/main" id="{441E2D42-CF46-1FE0-7A81-3DDA4E97325B}"/>
              </a:ext>
            </a:extLst>
          </p:cNvPr>
          <p:cNvSpPr txBox="1"/>
          <p:nvPr/>
        </p:nvSpPr>
        <p:spPr>
          <a:xfrm>
            <a:off x="1293758" y="5674157"/>
            <a:ext cx="2143348" cy="5399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>
              <a:buNone/>
            </a:pPr>
            <a:r>
              <a:rPr lang="ru-RU" sz="1400" dirty="0">
                <a:solidFill>
                  <a:srgbClr val="2C2D2E"/>
                </a:solidFill>
                <a:latin typeface="+mn-lt"/>
              </a:rPr>
              <a:t>у</a:t>
            </a:r>
            <a:r>
              <a:rPr lang="ru-RU" sz="1400" b="0" i="0" u="none" strike="noStrike" dirty="0">
                <a:solidFill>
                  <a:srgbClr val="2C2D2E"/>
                </a:solidFill>
                <a:effectLst/>
                <a:latin typeface="+mn-lt"/>
              </a:rPr>
              <a:t>ведомления об инцидентах и событиях</a:t>
            </a:r>
            <a:endParaRPr lang="ru-RU" sz="1400" dirty="0">
              <a:solidFill>
                <a:srgbClr val="3C3C3C"/>
              </a:solidFill>
              <a:latin typeface="+mn-lt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A9957F0-653E-CAB4-6A8C-293590BD9E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2998" y="2794175"/>
            <a:ext cx="308678" cy="41390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B16804C-FC17-C791-9D4C-DDAB6C635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9226" y="3836552"/>
            <a:ext cx="350655" cy="30682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AC9316-E697-4CFC-F1CF-E70CE6AF56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5670"/>
          <a:stretch/>
        </p:blipFill>
        <p:spPr>
          <a:xfrm>
            <a:off x="739216" y="4765346"/>
            <a:ext cx="410673" cy="425031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1A6F8CD-66C3-C94B-94C8-EEE2E7DBACBA}"/>
              </a:ext>
            </a:extLst>
          </p:cNvPr>
          <p:cNvGrpSpPr/>
          <p:nvPr/>
        </p:nvGrpSpPr>
        <p:grpSpPr>
          <a:xfrm>
            <a:off x="739216" y="5777308"/>
            <a:ext cx="384898" cy="400110"/>
            <a:chOff x="739216" y="5675708"/>
            <a:chExt cx="384898" cy="400110"/>
          </a:xfrm>
        </p:grpSpPr>
        <p:sp>
          <p:nvSpPr>
            <p:cNvPr id="51" name="Равнобедренный треугольник 50">
              <a:extLst>
                <a:ext uri="{FF2B5EF4-FFF2-40B4-BE49-F238E27FC236}">
                  <a16:creationId xmlns:a16="http://schemas.microsoft.com/office/drawing/2014/main" id="{FE06F9C5-C20A-9CEC-9CC1-3806855D9504}"/>
                </a:ext>
              </a:extLst>
            </p:cNvPr>
            <p:cNvSpPr/>
            <p:nvPr/>
          </p:nvSpPr>
          <p:spPr>
            <a:xfrm>
              <a:off x="739216" y="5675708"/>
              <a:ext cx="384898" cy="331809"/>
            </a:xfrm>
            <a:prstGeom prst="triangle">
              <a:avLst/>
            </a:prstGeom>
            <a:noFill/>
            <a:ln w="15875">
              <a:solidFill>
                <a:srgbClr val="E03A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02197AD-A1FB-FEEC-21A3-7414D0F28C8A}"/>
                </a:ext>
              </a:extLst>
            </p:cNvPr>
            <p:cNvSpPr txBox="1"/>
            <p:nvPr/>
          </p:nvSpPr>
          <p:spPr>
            <a:xfrm>
              <a:off x="815101" y="5675708"/>
              <a:ext cx="1968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solidFill>
                    <a:srgbClr val="E03A3A"/>
                  </a:solidFill>
                </a:rPr>
                <a:t>!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086FEC5-3E98-20B2-6482-49F0AE4976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45729" y="2750782"/>
            <a:ext cx="457302" cy="45730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F68DA40-6F8C-5095-B0DA-E0A2005091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05586" y="4794044"/>
            <a:ext cx="353752" cy="313553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F601C8A-BD5C-F066-9E6B-EFC876A405E9}"/>
              </a:ext>
            </a:extLst>
          </p:cNvPr>
          <p:cNvGrpSpPr/>
          <p:nvPr/>
        </p:nvGrpSpPr>
        <p:grpSpPr>
          <a:xfrm>
            <a:off x="4996181" y="3759872"/>
            <a:ext cx="206850" cy="236192"/>
            <a:chOff x="651742" y="5700177"/>
            <a:chExt cx="384898" cy="439498"/>
          </a:xfrm>
        </p:grpSpPr>
        <p:sp>
          <p:nvSpPr>
            <p:cNvPr id="57" name="Равнобедренный треугольник 56">
              <a:extLst>
                <a:ext uri="{FF2B5EF4-FFF2-40B4-BE49-F238E27FC236}">
                  <a16:creationId xmlns:a16="http://schemas.microsoft.com/office/drawing/2014/main" id="{7430AD5D-B735-8F65-402A-1E58088A37E1}"/>
                </a:ext>
              </a:extLst>
            </p:cNvPr>
            <p:cNvSpPr/>
            <p:nvPr/>
          </p:nvSpPr>
          <p:spPr>
            <a:xfrm>
              <a:off x="651742" y="5735626"/>
              <a:ext cx="384898" cy="331808"/>
            </a:xfrm>
            <a:prstGeom prst="triangle">
              <a:avLst/>
            </a:prstGeom>
            <a:noFill/>
            <a:ln w="12700">
              <a:solidFill>
                <a:srgbClr val="E03A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574DA8-8DF1-FBAC-F7AB-950C638712A4}"/>
                </a:ext>
              </a:extLst>
            </p:cNvPr>
            <p:cNvSpPr txBox="1"/>
            <p:nvPr/>
          </p:nvSpPr>
          <p:spPr>
            <a:xfrm>
              <a:off x="718767" y="5700177"/>
              <a:ext cx="196805" cy="43949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rgbClr val="E03A3A"/>
                  </a:solidFill>
                </a:rPr>
                <a:t>!</a:t>
              </a:r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7FC86F-DFBB-4A0C-F59E-03A060297F3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5818" t="20447" r="17757" b="29939"/>
          <a:stretch/>
        </p:blipFill>
        <p:spPr>
          <a:xfrm>
            <a:off x="4665518" y="3800184"/>
            <a:ext cx="434344" cy="3981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94BD165-BC2A-E57C-AD62-BA0B3213105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b="24131"/>
          <a:stretch/>
        </p:blipFill>
        <p:spPr>
          <a:xfrm>
            <a:off x="4761577" y="5723567"/>
            <a:ext cx="425605" cy="403630"/>
          </a:xfrm>
          <a:prstGeom prst="rect">
            <a:avLst/>
          </a:prstGeom>
        </p:spPr>
      </p:pic>
      <p:sp>
        <p:nvSpPr>
          <p:cNvPr id="65" name="Заголовок 1">
            <a:extLst>
              <a:ext uri="{FF2B5EF4-FFF2-40B4-BE49-F238E27FC236}">
                <a16:creationId xmlns:a16="http://schemas.microsoft.com/office/drawing/2014/main" id="{3A378158-3737-4DD7-940B-3FA17E70F3E0}"/>
              </a:ext>
            </a:extLst>
          </p:cNvPr>
          <p:cNvSpPr txBox="1">
            <a:spLocks/>
          </p:cNvSpPr>
          <p:nvPr/>
        </p:nvSpPr>
        <p:spPr>
          <a:xfrm>
            <a:off x="396784" y="755015"/>
            <a:ext cx="8702040" cy="1003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«‎Стахановец: ПРО» </a:t>
            </a:r>
            <a:br>
              <a:rPr lang="ru-RU" sz="2800" dirty="0"/>
            </a:br>
            <a:r>
              <a:rPr lang="en-US" sz="2800" dirty="0"/>
              <a:t>c</a:t>
            </a:r>
            <a:r>
              <a:rPr lang="ru-RU" sz="2800" dirty="0"/>
              <a:t>истема для предотвращения утечек </a:t>
            </a:r>
            <a:br>
              <a:rPr lang="ru-RU" sz="2800" dirty="0"/>
            </a:br>
            <a:r>
              <a:rPr lang="ru-RU" sz="2800" dirty="0"/>
              <a:t>информации и мониторинга персонала</a:t>
            </a:r>
            <a:br>
              <a:rPr lang="ru-RU" dirty="0"/>
            </a:br>
            <a:endParaRPr lang="ru-RU" dirty="0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23A4FA33-5A1F-8952-BF2A-4BA7BCA1AB42}"/>
              </a:ext>
            </a:extLst>
          </p:cNvPr>
          <p:cNvSpPr/>
          <p:nvPr/>
        </p:nvSpPr>
        <p:spPr>
          <a:xfrm>
            <a:off x="479425" y="1849013"/>
            <a:ext cx="4883291" cy="431132"/>
          </a:xfrm>
          <a:prstGeom prst="roundRect">
            <a:avLst/>
          </a:prstGeom>
          <a:solidFill>
            <a:srgbClr val="E0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+mj-lt"/>
              </a:rPr>
              <a:t>43 отчета и 100+ функций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8322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2D8E265-2AD3-3166-69F1-292232725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Фигура">
            <a:extLst>
              <a:ext uri="{FF2B5EF4-FFF2-40B4-BE49-F238E27FC236}">
                <a16:creationId xmlns:a16="http://schemas.microsoft.com/office/drawing/2014/main" id="{EB301C2F-271B-BB1A-C169-B5D5DDE17D9A}"/>
              </a:ext>
            </a:extLst>
          </p:cNvPr>
          <p:cNvSpPr/>
          <p:nvPr/>
        </p:nvSpPr>
        <p:spPr>
          <a:xfrm>
            <a:off x="487045" y="2540987"/>
            <a:ext cx="4574827" cy="858126"/>
          </a:xfrm>
          <a:prstGeom prst="roundRect">
            <a:avLst>
              <a:gd name="adj" fmla="val 8330"/>
            </a:avLst>
          </a:prstGeom>
          <a:solidFill>
            <a:srgbClr val="E03A3A"/>
          </a:solidFill>
          <a:ln w="3175" cap="flat">
            <a:solidFill>
              <a:srgbClr val="CE2828"/>
            </a:solidFill>
            <a:miter lim="400000"/>
          </a:ln>
          <a:effectLst/>
        </p:spPr>
        <p:txBody>
          <a:bodyPr wrap="square" lIns="20218" tIns="20218" rIns="20218" bIns="20218" numCol="1" anchor="ctr">
            <a:noAutofit/>
          </a:bodyPr>
          <a:lstStyle/>
          <a:p>
            <a:pPr algn="ctr" defTabSz="412740" hangingPunct="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452" kern="0" dirty="0">
              <a:solidFill>
                <a:srgbClr val="FFFFFF"/>
              </a:solidFill>
              <a:latin typeface="Mulish Medium" pitchFamily="2" charset="-52"/>
              <a:sym typeface="Helvetica Neue Medium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809AFE4-1157-31BD-DA5D-9CEB28788D1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28">
            <a:extLst>
              <a:ext uri="{FF2B5EF4-FFF2-40B4-BE49-F238E27FC236}">
                <a16:creationId xmlns:a16="http://schemas.microsoft.com/office/drawing/2014/main" id="{56808EA8-23AA-8075-B1C8-90317A06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30B4D4-9F2F-981F-2F1B-7F9F3FF697A5}"/>
              </a:ext>
            </a:extLst>
          </p:cNvPr>
          <p:cNvSpPr txBox="1"/>
          <p:nvPr/>
        </p:nvSpPr>
        <p:spPr>
          <a:xfrm>
            <a:off x="548005" y="2495267"/>
            <a:ext cx="62094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0" i="0" dirty="0">
                <a:solidFill>
                  <a:schemeClr val="bg1"/>
                </a:solidFill>
                <a:effectLst/>
                <a:latin typeface="+mj-lt"/>
              </a:rPr>
              <a:t>Скидка 25% </a:t>
            </a:r>
            <a:br>
              <a:rPr lang="ru-RU" sz="5400" b="0" i="0" dirty="0">
                <a:solidFill>
                  <a:schemeClr val="bg1"/>
                </a:solidFill>
                <a:effectLst/>
                <a:latin typeface="EurofontC" panose="00000500000000000000" pitchFamily="50" charset="0"/>
              </a:rPr>
            </a:br>
            <a:r>
              <a:rPr lang="ru-RU" sz="5400" b="0" i="0" dirty="0">
                <a:solidFill>
                  <a:srgbClr val="3C3C3C"/>
                </a:solidFill>
                <a:effectLst/>
                <a:latin typeface="+mj-lt"/>
              </a:rPr>
              <a:t>на покупку «Стахановец» ПРО</a:t>
            </a:r>
          </a:p>
          <a:p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C45196B-A1A2-F5B6-723D-4F8E4AA05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6180" y="252275"/>
            <a:ext cx="523320" cy="651293"/>
          </a:xfrm>
          <a:prstGeom prst="rect">
            <a:avLst/>
          </a:prstGeom>
        </p:spPr>
      </p:pic>
      <p:sp>
        <p:nvSpPr>
          <p:cNvPr id="58" name="Реализация принципов управления доступами">
            <a:extLst>
              <a:ext uri="{FF2B5EF4-FFF2-40B4-BE49-F238E27FC236}">
                <a16:creationId xmlns:a16="http://schemas.microsoft.com/office/drawing/2014/main" id="{F270505C-6B3D-4655-A35E-5239AD8EC36B}"/>
              </a:ext>
            </a:extLst>
          </p:cNvPr>
          <p:cNvSpPr txBox="1"/>
          <p:nvPr/>
        </p:nvSpPr>
        <p:spPr>
          <a:xfrm>
            <a:off x="457200" y="1024177"/>
            <a:ext cx="7820025" cy="3093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218" tIns="20218" rIns="20218" bIns="20218">
            <a:spAutoFit/>
          </a:bodyPr>
          <a:lstStyle>
            <a:lvl1pPr defTabSz="449580">
              <a:lnSpc>
                <a:spcPct val="120000"/>
              </a:lnSpc>
              <a:spcBef>
                <a:spcPts val="0"/>
              </a:spcBef>
              <a:defRPr sz="1500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r>
              <a:rPr lang="ru-RU" sz="1600" dirty="0">
                <a:solidFill>
                  <a:srgbClr val="3C3C3C"/>
                </a:solidFill>
                <a:latin typeface="+mj-lt"/>
              </a:rPr>
              <a:t>Для участников вебинара</a:t>
            </a:r>
          </a:p>
        </p:txBody>
      </p:sp>
    </p:spTree>
    <p:extLst>
      <p:ext uri="{BB962C8B-B14F-4D97-AF65-F5344CB8AC3E}">
        <p14:creationId xmlns:p14="http://schemas.microsoft.com/office/powerpoint/2010/main" val="4004235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37F32DF-2547-447B-8C9D-5144732542BE}"/>
              </a:ext>
            </a:extLst>
          </p:cNvPr>
          <p:cNvGrpSpPr/>
          <p:nvPr/>
        </p:nvGrpSpPr>
        <p:grpSpPr>
          <a:xfrm>
            <a:off x="1341179" y="2194735"/>
            <a:ext cx="3669149" cy="557960"/>
            <a:chOff x="365710" y="3758506"/>
            <a:chExt cx="3669149" cy="557960"/>
          </a:xfrm>
        </p:grpSpPr>
        <p:sp>
          <p:nvSpPr>
            <p:cNvPr id="1394" name="stakhanovets.ru">
              <a:hlinkClick r:id="rId3"/>
            </p:cNvPr>
            <p:cNvSpPr txBox="1"/>
            <p:nvPr/>
          </p:nvSpPr>
          <p:spPr>
            <a:xfrm>
              <a:off x="899646" y="3758506"/>
              <a:ext cx="3135213" cy="557960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218" tIns="20218" rIns="20218" bIns="20218" anchor="ctr">
              <a:spAutoFit/>
            </a:bodyPr>
            <a:lstStyle>
              <a:lvl1pPr defTabSz="449580">
                <a:lnSpc>
                  <a:spcPct val="115000"/>
                </a:lnSpc>
                <a:spcBef>
                  <a:spcPts val="1000"/>
                </a:spcBef>
                <a:defRPr sz="1800">
                  <a:solidFill>
                    <a:srgbClr val="FFFFFF"/>
                  </a:solidFill>
                  <a:latin typeface="EurofontC"/>
                  <a:ea typeface="EurofontC"/>
                  <a:cs typeface="EurofontC"/>
                  <a:sym typeface="EurofontC"/>
                </a:defRPr>
              </a:lvl1pPr>
            </a:lstStyle>
            <a:p>
              <a:r>
                <a:rPr lang="en" sz="3200" dirty="0" err="1"/>
                <a:t>stakhanovets.ru</a:t>
              </a:r>
              <a:endParaRPr lang="en" sz="3200" dirty="0"/>
            </a:p>
          </p:txBody>
        </p:sp>
        <p:grpSp>
          <p:nvGrpSpPr>
            <p:cNvPr id="1405" name="Группа"/>
            <p:cNvGrpSpPr/>
            <p:nvPr/>
          </p:nvGrpSpPr>
          <p:grpSpPr>
            <a:xfrm>
              <a:off x="365710" y="3857486"/>
              <a:ext cx="360000" cy="360000"/>
              <a:chOff x="0" y="0"/>
              <a:chExt cx="193343" cy="191291"/>
            </a:xfrm>
          </p:grpSpPr>
          <p:sp>
            <p:nvSpPr>
              <p:cNvPr id="1403" name="Линия"/>
              <p:cNvSpPr/>
              <p:nvPr/>
            </p:nvSpPr>
            <p:spPr>
              <a:xfrm>
                <a:off x="0" y="0"/>
                <a:ext cx="193344" cy="191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444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endParaRPr sz="1634" dirty="0">
                  <a:latin typeface="Mulish Medium" pitchFamily="2" charset="-52"/>
                </a:endParaRPr>
              </a:p>
            </p:txBody>
          </p:sp>
          <p:sp>
            <p:nvSpPr>
              <p:cNvPr id="1404" name="Линия"/>
              <p:cNvSpPr/>
              <p:nvPr/>
            </p:nvSpPr>
            <p:spPr>
              <a:xfrm flipV="1">
                <a:off x="7078" y="4880"/>
                <a:ext cx="181475" cy="179383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endParaRPr sz="1634" dirty="0">
                  <a:latin typeface="Mulish Medium" pitchFamily="2" charset="-52"/>
                </a:endParaRPr>
              </a:p>
            </p:txBody>
          </p:sp>
        </p:grpSp>
      </p:grpSp>
      <p:sp>
        <p:nvSpPr>
          <p:cNvPr id="1408" name="Россия, г. Москва, улица Дербеневская, д. 20, стр. 2"/>
          <p:cNvSpPr txBox="1"/>
          <p:nvPr/>
        </p:nvSpPr>
        <p:spPr>
          <a:xfrm>
            <a:off x="479425" y="6139657"/>
            <a:ext cx="8317959" cy="4194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218" tIns="20218" rIns="20218" bIns="20218">
            <a:spAutoFit/>
          </a:bodyPr>
          <a:lstStyle>
            <a:lvl1pPr defTabSz="449580">
              <a:lnSpc>
                <a:spcPct val="130000"/>
              </a:lnSpc>
              <a:spcBef>
                <a:spcPts val="0"/>
              </a:spcBef>
              <a:buClr>
                <a:srgbClr val="D54848"/>
              </a:buClr>
              <a:defRPr sz="1100">
                <a:solidFill>
                  <a:srgbClr val="FFFFFF"/>
                </a:solidFill>
                <a:latin typeface="Mulish Light"/>
                <a:ea typeface="Mulish Light"/>
                <a:cs typeface="Mulish Light"/>
                <a:sym typeface="Mulish Light"/>
              </a:defRPr>
            </a:lvl1pPr>
          </a:lstStyle>
          <a:p>
            <a:r>
              <a:rPr lang="ru-RU" sz="1000" b="0" i="0" dirty="0">
                <a:solidFill>
                  <a:srgbClr val="E7ACB3"/>
                </a:solidFill>
                <a:effectLst/>
                <a:latin typeface="EurofontC" panose="00000500000000000000" pitchFamily="50" charset="0"/>
              </a:rPr>
              <a:t>123112, Москва, деловой центр «Москва-Сити», Пресненская наб., 12, Башня Федерация Восток, 49 этаж, офис 17</a:t>
            </a:r>
            <a:endParaRPr lang="ru-RU" sz="1000" dirty="0">
              <a:solidFill>
                <a:srgbClr val="E7ACB3"/>
              </a:solidFill>
              <a:latin typeface="EurofontC" panose="00000500000000000000" pitchFamily="50" charset="0"/>
            </a:endParaRPr>
          </a:p>
          <a:p>
            <a:r>
              <a:rPr lang="ru-RU" sz="998" dirty="0">
                <a:solidFill>
                  <a:srgbClr val="FFFFFF">
                    <a:alpha val="60000"/>
                  </a:srgbClr>
                </a:solidFill>
                <a:latin typeface="EurofontC" panose="00000500000000000000" pitchFamily="50" charset="0"/>
              </a:rPr>
              <a:t>ООО «Стахановец», ИНН: 7725836290; ОГРН: 1147746831220</a:t>
            </a:r>
          </a:p>
        </p:txBody>
      </p:sp>
      <p:pic>
        <p:nvPicPr>
          <p:cNvPr id="22" name="Стахановец белый.png" descr="Стахановец белый.png">
            <a:hlinkClick r:id="rId3"/>
            <a:extLst>
              <a:ext uri="{FF2B5EF4-FFF2-40B4-BE49-F238E27FC236}">
                <a16:creationId xmlns:a16="http://schemas.microsoft.com/office/drawing/2014/main" id="{B2797104-6617-41A8-9CBA-922D94DFD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29" y="410948"/>
            <a:ext cx="2029850" cy="3600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78A10CF-C2CA-4994-8954-D718002EF724}"/>
              </a:ext>
            </a:extLst>
          </p:cNvPr>
          <p:cNvGrpSpPr/>
          <p:nvPr/>
        </p:nvGrpSpPr>
        <p:grpSpPr>
          <a:xfrm>
            <a:off x="1256857" y="3957881"/>
            <a:ext cx="5946297" cy="557960"/>
            <a:chOff x="325097" y="4290268"/>
            <a:chExt cx="5946297" cy="557960"/>
          </a:xfrm>
        </p:grpSpPr>
        <p:sp>
          <p:nvSpPr>
            <p:cNvPr id="24" name="stakhanovets.ru">
              <a:hlinkClick r:id="rId5"/>
              <a:extLst>
                <a:ext uri="{FF2B5EF4-FFF2-40B4-BE49-F238E27FC236}">
                  <a16:creationId xmlns:a16="http://schemas.microsoft.com/office/drawing/2014/main" id="{7661F596-395F-5C40-A26B-271444CDE386}"/>
                </a:ext>
              </a:extLst>
            </p:cNvPr>
            <p:cNvSpPr txBox="1"/>
            <p:nvPr/>
          </p:nvSpPr>
          <p:spPr>
            <a:xfrm>
              <a:off x="930127" y="4290268"/>
              <a:ext cx="5341267" cy="557960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218" tIns="20218" rIns="20218" bIns="20218" anchor="ctr">
              <a:spAutoFit/>
            </a:bodyPr>
            <a:lstStyle>
              <a:lvl1pPr defTabSz="449580">
                <a:lnSpc>
                  <a:spcPct val="115000"/>
                </a:lnSpc>
                <a:spcBef>
                  <a:spcPts val="1000"/>
                </a:spcBef>
                <a:defRPr sz="1800">
                  <a:solidFill>
                    <a:srgbClr val="FFFFFF"/>
                  </a:solidFill>
                  <a:latin typeface="EurofontC"/>
                  <a:ea typeface="EurofontC"/>
                  <a:cs typeface="EurofontC"/>
                  <a:sym typeface="EurofontC"/>
                </a:defRPr>
              </a:lvl1pPr>
            </a:lstStyle>
            <a:p>
              <a:r>
                <a:rPr lang="en" sz="3200" dirty="0" err="1"/>
                <a:t>info@stakhanovets.ru</a:t>
              </a:r>
              <a:endParaRPr lang="en" sz="3200" dirty="0"/>
            </a:p>
          </p:txBody>
        </p:sp>
        <p:grpSp>
          <p:nvGrpSpPr>
            <p:cNvPr id="23" name="Группа">
              <a:extLst>
                <a:ext uri="{FF2B5EF4-FFF2-40B4-BE49-F238E27FC236}">
                  <a16:creationId xmlns:a16="http://schemas.microsoft.com/office/drawing/2014/main" id="{97E18E0B-CA52-4756-9637-959F26B8E918}"/>
                </a:ext>
              </a:extLst>
            </p:cNvPr>
            <p:cNvGrpSpPr/>
            <p:nvPr/>
          </p:nvGrpSpPr>
          <p:grpSpPr>
            <a:xfrm>
              <a:off x="325097" y="4389247"/>
              <a:ext cx="360000" cy="360000"/>
              <a:chOff x="0" y="0"/>
              <a:chExt cx="193343" cy="191291"/>
            </a:xfrm>
          </p:grpSpPr>
          <p:sp>
            <p:nvSpPr>
              <p:cNvPr id="25" name="Линия">
                <a:extLst>
                  <a:ext uri="{FF2B5EF4-FFF2-40B4-BE49-F238E27FC236}">
                    <a16:creationId xmlns:a16="http://schemas.microsoft.com/office/drawing/2014/main" id="{AFA770F1-5469-4CBB-9457-60EB853E2B4B}"/>
                  </a:ext>
                </a:extLst>
              </p:cNvPr>
              <p:cNvSpPr/>
              <p:nvPr/>
            </p:nvSpPr>
            <p:spPr>
              <a:xfrm>
                <a:off x="0" y="0"/>
                <a:ext cx="193344" cy="191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444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endParaRPr sz="1634" dirty="0">
                  <a:latin typeface="Mulish Medium" pitchFamily="2" charset="-52"/>
                </a:endParaRPr>
              </a:p>
            </p:txBody>
          </p:sp>
          <p:sp>
            <p:nvSpPr>
              <p:cNvPr id="26" name="Линия">
                <a:extLst>
                  <a:ext uri="{FF2B5EF4-FFF2-40B4-BE49-F238E27FC236}">
                    <a16:creationId xmlns:a16="http://schemas.microsoft.com/office/drawing/2014/main" id="{5B9BE1C7-2D69-4955-BD76-87887D07A84C}"/>
                  </a:ext>
                </a:extLst>
              </p:cNvPr>
              <p:cNvSpPr/>
              <p:nvPr/>
            </p:nvSpPr>
            <p:spPr>
              <a:xfrm flipV="1">
                <a:off x="7078" y="4880"/>
                <a:ext cx="181475" cy="179383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endParaRPr sz="1634" dirty="0">
                  <a:latin typeface="Mulish Medium" pitchFamily="2" charset="-52"/>
                </a:endParaRPr>
              </a:p>
            </p:txBody>
          </p:sp>
        </p:grp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56730BC-30A2-4099-ABD0-F3676B1D8ACA}"/>
              </a:ext>
            </a:extLst>
          </p:cNvPr>
          <p:cNvGrpSpPr/>
          <p:nvPr/>
        </p:nvGrpSpPr>
        <p:grpSpPr>
          <a:xfrm>
            <a:off x="1257845" y="3094721"/>
            <a:ext cx="7718929" cy="557960"/>
            <a:chOff x="316178" y="4860832"/>
            <a:chExt cx="7718929" cy="557960"/>
          </a:xfrm>
        </p:grpSpPr>
        <p:sp>
          <p:nvSpPr>
            <p:cNvPr id="1396" name="+7 (499) 110-64-10"/>
            <p:cNvSpPr txBox="1"/>
            <p:nvPr/>
          </p:nvSpPr>
          <p:spPr>
            <a:xfrm>
              <a:off x="930127" y="4860832"/>
              <a:ext cx="7104980" cy="557960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218" tIns="20218" rIns="20218" bIns="20218" anchor="ctr">
              <a:spAutoFit/>
            </a:bodyPr>
            <a:lstStyle>
              <a:lvl1pPr defTabSz="449580">
                <a:lnSpc>
                  <a:spcPct val="115000"/>
                </a:lnSpc>
                <a:spcBef>
                  <a:spcPts val="1000"/>
                </a:spcBef>
                <a:defRPr sz="1800">
                  <a:solidFill>
                    <a:srgbClr val="FFFFFF"/>
                  </a:solidFill>
                  <a:latin typeface="EurofontC"/>
                  <a:ea typeface="EurofontC"/>
                  <a:cs typeface="EurofontC"/>
                  <a:sym typeface="EurofontC"/>
                </a:defRPr>
              </a:lvl1pPr>
            </a:lstStyle>
            <a:p>
              <a:r>
                <a:rPr lang="ru-RU" sz="3200" dirty="0"/>
                <a:t>+7 (499) 110-64-10</a:t>
              </a:r>
            </a:p>
          </p:txBody>
        </p:sp>
        <p:grpSp>
          <p:nvGrpSpPr>
            <p:cNvPr id="27" name="Группа">
              <a:extLst>
                <a:ext uri="{FF2B5EF4-FFF2-40B4-BE49-F238E27FC236}">
                  <a16:creationId xmlns:a16="http://schemas.microsoft.com/office/drawing/2014/main" id="{479F5338-A483-42F2-8C51-9FB517B656AF}"/>
                </a:ext>
              </a:extLst>
            </p:cNvPr>
            <p:cNvGrpSpPr/>
            <p:nvPr/>
          </p:nvGrpSpPr>
          <p:grpSpPr>
            <a:xfrm>
              <a:off x="316178" y="4959811"/>
              <a:ext cx="360002" cy="360002"/>
              <a:chOff x="0" y="0"/>
              <a:chExt cx="193344" cy="191292"/>
            </a:xfrm>
          </p:grpSpPr>
          <p:sp>
            <p:nvSpPr>
              <p:cNvPr id="28" name="Линия">
                <a:extLst>
                  <a:ext uri="{FF2B5EF4-FFF2-40B4-BE49-F238E27FC236}">
                    <a16:creationId xmlns:a16="http://schemas.microsoft.com/office/drawing/2014/main" id="{5CA34C75-E1F2-427B-B60C-DA5CEFF4A302}"/>
                  </a:ext>
                </a:extLst>
              </p:cNvPr>
              <p:cNvSpPr/>
              <p:nvPr/>
            </p:nvSpPr>
            <p:spPr>
              <a:xfrm>
                <a:off x="0" y="0"/>
                <a:ext cx="193344" cy="191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444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endParaRPr sz="1634" dirty="0">
                  <a:latin typeface="Mulish Medium" pitchFamily="2" charset="-52"/>
                </a:endParaRPr>
              </a:p>
            </p:txBody>
          </p:sp>
          <p:sp>
            <p:nvSpPr>
              <p:cNvPr id="29" name="Линия">
                <a:extLst>
                  <a:ext uri="{FF2B5EF4-FFF2-40B4-BE49-F238E27FC236}">
                    <a16:creationId xmlns:a16="http://schemas.microsoft.com/office/drawing/2014/main" id="{B34CCB10-9B70-49E2-BABB-D704A5223075}"/>
                  </a:ext>
                </a:extLst>
              </p:cNvPr>
              <p:cNvSpPr/>
              <p:nvPr/>
            </p:nvSpPr>
            <p:spPr>
              <a:xfrm flipV="1">
                <a:off x="7078" y="4880"/>
                <a:ext cx="181475" cy="179383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218" tIns="20218" rIns="20218" bIns="20218" numCol="1" anchor="ctr">
                <a:noAutofit/>
              </a:bodyPr>
              <a:lstStyle/>
              <a:p>
                <a:endParaRPr sz="1634" dirty="0">
                  <a:latin typeface="Mulish Medium" pitchFamily="2" charset="-52"/>
                </a:endParaRPr>
              </a:p>
            </p:txBody>
          </p:sp>
        </p:grpSp>
      </p:grpSp>
      <p:sp>
        <p:nvSpPr>
          <p:cNvPr id="31" name="stakhanovets.ru">
            <a:extLst>
              <a:ext uri="{FF2B5EF4-FFF2-40B4-BE49-F238E27FC236}">
                <a16:creationId xmlns:a16="http://schemas.microsoft.com/office/drawing/2014/main" id="{F79DF815-994B-44E4-A898-5C5F335EE90C}"/>
              </a:ext>
            </a:extLst>
          </p:cNvPr>
          <p:cNvSpPr txBox="1"/>
          <p:nvPr/>
        </p:nvSpPr>
        <p:spPr>
          <a:xfrm>
            <a:off x="170203" y="6355086"/>
            <a:ext cx="11522075" cy="196643"/>
          </a:xfrm>
          <a:prstGeom prst="rect">
            <a:avLst/>
          </a:prstGeom>
          <a:ln w="3175">
            <a:miter lim="400000"/>
          </a:ln>
          <a:effectLst>
            <a:outerShdw dist="50800" sx="2000" sy="2000" algn="ctr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218" tIns="20218" rIns="20218" bIns="20218" anchor="ctr">
            <a:spAutoFit/>
          </a:bodyPr>
          <a:lstStyle>
            <a:lvl1pPr algn="r" defTabSz="449580">
              <a:lnSpc>
                <a:spcPct val="110000"/>
              </a:lnSpc>
              <a:spcBef>
                <a:spcPts val="1000"/>
              </a:spcBef>
              <a:defRPr sz="1000" cap="all">
                <a:solidFill>
                  <a:srgbClr val="2E2E2E"/>
                </a:solidFill>
                <a:latin typeface="EurofontC"/>
                <a:ea typeface="EurofontC"/>
                <a:cs typeface="EurofontC"/>
                <a:sym typeface="EurofontC"/>
              </a:defRPr>
            </a:lvl1pPr>
          </a:lstStyle>
          <a:p>
            <a:pPr marL="0" marR="0" lvl="0" indent="0" algn="r" defTabSz="408039" rtl="0" eaLnBrk="1" fontAlgn="auto" latinLnBrk="0" hangingPunct="0">
              <a:lnSpc>
                <a:spcPct val="110000"/>
              </a:lnSpc>
              <a:spcBef>
                <a:spcPts val="90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all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EurofontC" panose="02000503040000020004" pitchFamily="50" charset="-52"/>
                <a:sym typeface="EurofontC"/>
              </a:rPr>
              <a:t>202</a:t>
            </a:r>
            <a:r>
              <a:rPr kumimoji="0" lang="ru-RU" b="0" i="0" u="none" strike="noStrike" kern="0" cap="all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EurofontC" panose="02000503040000020004" pitchFamily="50" charset="-52"/>
                <a:sym typeface="EurofontC"/>
              </a:rPr>
              <a:t>5</a:t>
            </a:r>
            <a:r>
              <a:rPr kumimoji="0" lang="en-US" b="0" i="0" u="none" strike="noStrike" kern="0" cap="all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EurofontC" panose="02000503040000020004" pitchFamily="50" charset="-52"/>
                <a:sym typeface="EurofontC"/>
              </a:rPr>
              <a:t>.</a:t>
            </a:r>
            <a:r>
              <a:rPr lang="ru-RU" kern="0" dirty="0">
                <a:solidFill>
                  <a:schemeClr val="bg1">
                    <a:alpha val="50000"/>
                  </a:schemeClr>
                </a:solidFill>
                <a:latin typeface="EurofontC" panose="02000503040000020004" pitchFamily="50" charset="-52"/>
              </a:rPr>
              <a:t>06</a:t>
            </a:r>
            <a:endParaRPr kumimoji="0" b="0" i="0" u="none" strike="noStrike" kern="0" cap="all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EurofontC" panose="02000503040000020004" pitchFamily="50" charset="-52"/>
              <a:sym typeface="EurofontC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C9F98F1-74B6-0C3F-CF31-4CA9C8CF667C}"/>
              </a:ext>
            </a:extLst>
          </p:cNvPr>
          <p:cNvSpPr/>
          <p:nvPr/>
        </p:nvSpPr>
        <p:spPr>
          <a:xfrm>
            <a:off x="8222308" y="1493004"/>
            <a:ext cx="2905613" cy="2906114"/>
          </a:xfrm>
          <a:prstGeom prst="roundRect">
            <a:avLst>
              <a:gd name="adj" fmla="val 95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77AA2A-C5BB-62B0-7AC8-424FFA74F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48" y="1458303"/>
            <a:ext cx="2786132" cy="2862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70D0CE-C8B5-F1F8-D125-6CAEF2DF926A}"/>
              </a:ext>
            </a:extLst>
          </p:cNvPr>
          <p:cNvSpPr txBox="1"/>
          <p:nvPr/>
        </p:nvSpPr>
        <p:spPr>
          <a:xfrm>
            <a:off x="8284199" y="4622190"/>
            <a:ext cx="3769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EurofontC" panose="00000500000000000000" pitchFamily="50" charset="0"/>
              </a:rPr>
              <a:t>Наш Телеграм - канал, где все </a:t>
            </a:r>
            <a:endParaRPr lang="en-US" sz="1200" dirty="0">
              <a:solidFill>
                <a:schemeClr val="bg1"/>
              </a:solidFill>
              <a:latin typeface="EurofontC" panose="00000500000000000000" pitchFamily="50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EurofontC" panose="00000500000000000000" pitchFamily="50" charset="0"/>
              </a:rPr>
              <a:t>актуальные новости по ИБ, EM и DLP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3F1B4-3802-7B11-DB75-F99F66EC2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80"/>
            <a:ext cx="12190258" cy="68570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FAEF48B-EF75-58A6-B045-16B317315D7E}"/>
              </a:ext>
            </a:extLst>
          </p:cNvPr>
          <p:cNvSpPr/>
          <p:nvPr/>
        </p:nvSpPr>
        <p:spPr>
          <a:xfrm>
            <a:off x="515937" y="3622964"/>
            <a:ext cx="2160000" cy="1270951"/>
          </a:xfrm>
          <a:prstGeom prst="roundRect">
            <a:avLst>
              <a:gd name="adj" fmla="val 8536"/>
            </a:avLst>
          </a:prstGeom>
          <a:solidFill>
            <a:srgbClr val="4C4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3EB2A35-5B29-0E5D-53A4-9FC309A823CF}"/>
              </a:ext>
            </a:extLst>
          </p:cNvPr>
          <p:cNvSpPr/>
          <p:nvPr/>
        </p:nvSpPr>
        <p:spPr>
          <a:xfrm>
            <a:off x="5811635" y="2435430"/>
            <a:ext cx="5908595" cy="905023"/>
          </a:xfrm>
          <a:prstGeom prst="roundRect">
            <a:avLst>
              <a:gd name="adj" fmla="val 6942"/>
            </a:avLst>
          </a:prstGeom>
          <a:solidFill>
            <a:srgbClr val="E0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2" name="противодействие утечкам информации (DLP),…">
            <a:extLst>
              <a:ext uri="{FF2B5EF4-FFF2-40B4-BE49-F238E27FC236}">
                <a16:creationId xmlns:a16="http://schemas.microsoft.com/office/drawing/2014/main" id="{4E04E36D-323A-4FCF-0F11-268658A44233}"/>
              </a:ext>
            </a:extLst>
          </p:cNvPr>
          <p:cNvSpPr txBox="1"/>
          <p:nvPr/>
        </p:nvSpPr>
        <p:spPr>
          <a:xfrm>
            <a:off x="479425" y="6057022"/>
            <a:ext cx="2552572" cy="2167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277" tIns="22277" rIns="22277" bIns="22277">
            <a:spAutoFit/>
          </a:bodyPr>
          <a:lstStyle/>
          <a:p>
            <a:pPr marL="0" marR="0" lvl="0" indent="0" algn="l" defTabSz="449580" rtl="0" eaLnBrk="1" fontAlgn="auto" latinLnBrk="0" hangingPunct="1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Clr>
                <a:srgbClr val="C43040"/>
              </a:buClr>
              <a:buSzPct val="120000"/>
              <a:buFontTx/>
              <a:buNone/>
              <a:tabLst/>
              <a:defRPr sz="1100">
                <a:solidFill>
                  <a:srgbClr val="2E2E2E"/>
                </a:solidFill>
                <a:latin typeface="Mulish Regular"/>
                <a:ea typeface="Mulish Regular"/>
                <a:cs typeface="Mulish Regular"/>
                <a:sym typeface="Mulish Regular"/>
              </a:defRPr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sym typeface="Mulish Regular"/>
              </a:rPr>
              <a:t>*</a:t>
            </a:r>
            <a:r>
              <a:rPr lang="ru-RU" sz="9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+mj-lt"/>
              </a:rPr>
              <a:t>Согласно отчету SOLAR AURA (ГК «</a:t>
            </a:r>
            <a:r>
              <a:rPr lang="ru-RU" sz="9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+mj-lt"/>
              </a:rPr>
              <a:t>Солар</a:t>
            </a:r>
            <a:r>
              <a:rPr lang="ru-RU" sz="9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+mj-lt"/>
              </a:rPr>
              <a:t>»)</a:t>
            </a:r>
            <a:endParaRPr kumimoji="0" lang="ru-RU" sz="900" b="0" i="0" u="sng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sym typeface="Mulish Regular"/>
            </a:endParaRPr>
          </a:p>
        </p:txBody>
      </p:sp>
      <p:sp>
        <p:nvSpPr>
          <p:cNvPr id="4" name="противодействие утечкам информации (DLP),…">
            <a:extLst>
              <a:ext uri="{FF2B5EF4-FFF2-40B4-BE49-F238E27FC236}">
                <a16:creationId xmlns:a16="http://schemas.microsoft.com/office/drawing/2014/main" id="{EE12D100-5248-396D-B31A-5FE04AAA450E}"/>
              </a:ext>
            </a:extLst>
          </p:cNvPr>
          <p:cNvSpPr txBox="1"/>
          <p:nvPr/>
        </p:nvSpPr>
        <p:spPr>
          <a:xfrm>
            <a:off x="5988426" y="2477693"/>
            <a:ext cx="5848227" cy="15223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277" tIns="22277" rIns="22277" bIns="22277">
            <a:spAutoFit/>
          </a:bodyPr>
          <a:lstStyle/>
          <a:p>
            <a:pPr rtl="0"/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ulish Medium" pitchFamily="2" charset="-52"/>
              </a:rPr>
              <a:t>Утечки данных 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Mulish Medium" pitchFamily="2" charset="-52"/>
              </a:rPr>
              <a:t>—</a:t>
            </a:r>
            <a:r>
              <a:rPr lang="ru-RU" sz="2400" b="0" i="0" dirty="0">
                <a:effectLst/>
                <a:latin typeface="Mulish Medium" pitchFamily="2" charset="-52"/>
              </a:rPr>
              <a:t> 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ulish Medium" pitchFamily="2" charset="-52"/>
              </a:rPr>
              <a:t>ключевая угроза </a:t>
            </a:r>
            <a:br>
              <a:rPr lang="ru-RU" sz="2400" b="0" i="0" u="none" strike="noStrike" dirty="0">
                <a:solidFill>
                  <a:schemeClr val="bg1"/>
                </a:solidFill>
                <a:effectLst/>
                <a:latin typeface="Mulish Medium" pitchFamily="2" charset="-52"/>
              </a:rPr>
            </a:b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Mulish Medium" pitchFamily="2" charset="-52"/>
              </a:rPr>
              <a:t>для российских организаций</a:t>
            </a:r>
            <a:endParaRPr lang="ru-RU" sz="2400" b="0" dirty="0">
              <a:solidFill>
                <a:schemeClr val="bg1"/>
              </a:solidFill>
              <a:effectLst/>
              <a:latin typeface="Mulish Medium" pitchFamily="2" charset="-52"/>
            </a:endParaRPr>
          </a:p>
          <a:p>
            <a:br>
              <a:rPr lang="ru-RU" sz="2400" dirty="0">
                <a:latin typeface="Mulish Medium" pitchFamily="2" charset="-52"/>
              </a:rPr>
            </a:b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lish Medium" pitchFamily="2" charset="-52"/>
              <a:sym typeface="Mulish Regular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3BFA0D6-E525-25D1-9BB2-BE41A9FEF27A}"/>
              </a:ext>
            </a:extLst>
          </p:cNvPr>
          <p:cNvSpPr txBox="1">
            <a:spLocks/>
          </p:cNvSpPr>
          <p:nvPr/>
        </p:nvSpPr>
        <p:spPr>
          <a:xfrm>
            <a:off x="419228" y="584211"/>
            <a:ext cx="8702040" cy="1003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Динамика зарегистрированных </a:t>
            </a:r>
            <a:br>
              <a:rPr lang="ru-RU" dirty="0"/>
            </a:br>
            <a:r>
              <a:rPr lang="ru-RU" dirty="0"/>
              <a:t>утечек информации в России</a:t>
            </a:r>
            <a:br>
              <a:rPr lang="ru-RU" dirty="0">
                <a:solidFill>
                  <a:srgbClr val="4C494D"/>
                </a:solidFill>
              </a:rPr>
            </a:br>
            <a:endParaRPr lang="ru-RU" dirty="0"/>
          </a:p>
        </p:txBody>
      </p:sp>
      <p:sp>
        <p:nvSpPr>
          <p:cNvPr id="3" name="противодействие утечкам информации (DLP),…">
            <a:extLst>
              <a:ext uri="{FF2B5EF4-FFF2-40B4-BE49-F238E27FC236}">
                <a16:creationId xmlns:a16="http://schemas.microsoft.com/office/drawing/2014/main" id="{526CB857-935D-7A4E-CE47-2A64B7533818}"/>
              </a:ext>
            </a:extLst>
          </p:cNvPr>
          <p:cNvSpPr txBox="1"/>
          <p:nvPr/>
        </p:nvSpPr>
        <p:spPr>
          <a:xfrm>
            <a:off x="5978609" y="3825771"/>
            <a:ext cx="5959641" cy="11529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277" tIns="22277" rIns="22277" bIns="22277">
            <a:spAutoFit/>
          </a:bodyPr>
          <a:lstStyle/>
          <a:p>
            <a:pPr rtl="0"/>
            <a:r>
              <a:rPr lang="ru-RU" sz="24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За девять месяцев 2024 года число утечек выросло </a:t>
            </a:r>
            <a:r>
              <a:rPr lang="ru-RU" sz="2400" b="1" i="0" u="none" strike="noStrike" dirty="0">
                <a:solidFill>
                  <a:srgbClr val="E03A3A"/>
                </a:solidFill>
                <a:effectLst/>
                <a:latin typeface="Mulish Medium" pitchFamily="2" charset="-52"/>
              </a:rPr>
              <a:t>на 80% </a:t>
            </a:r>
            <a:r>
              <a:rPr lang="ru-RU" sz="24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по сравнению </a:t>
            </a:r>
            <a:br>
              <a:rPr lang="ru-RU" sz="24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</a:br>
            <a:r>
              <a:rPr lang="ru-RU" sz="24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с аналогичным периодом 2023 года 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lish Medium" pitchFamily="2" charset="-52"/>
              <a:sym typeface="Mulish Regular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D9F10C6-2175-CC6C-3FEF-DF4177CB7380}"/>
              </a:ext>
            </a:extLst>
          </p:cNvPr>
          <p:cNvSpPr/>
          <p:nvPr/>
        </p:nvSpPr>
        <p:spPr>
          <a:xfrm>
            <a:off x="2874641" y="2653145"/>
            <a:ext cx="2160000" cy="2235130"/>
          </a:xfrm>
          <a:prstGeom prst="roundRect">
            <a:avLst>
              <a:gd name="adj" fmla="val 5200"/>
            </a:avLst>
          </a:prstGeom>
          <a:solidFill>
            <a:srgbClr val="E0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D6AE77-BA90-C231-F575-ED63BCF92ACF}"/>
              </a:ext>
            </a:extLst>
          </p:cNvPr>
          <p:cNvSpPr txBox="1"/>
          <p:nvPr/>
        </p:nvSpPr>
        <p:spPr>
          <a:xfrm>
            <a:off x="1010921" y="3809168"/>
            <a:ext cx="117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</a:rPr>
              <a:t>315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255FC-F7BE-8FFC-2E2F-4DF7E605ED4E}"/>
              </a:ext>
            </a:extLst>
          </p:cNvPr>
          <p:cNvSpPr txBox="1"/>
          <p:nvPr/>
        </p:nvSpPr>
        <p:spPr>
          <a:xfrm>
            <a:off x="3394778" y="3834157"/>
            <a:ext cx="11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</a:rPr>
              <a:t>569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DAA15-A733-C21A-0101-0840B1632BC8}"/>
              </a:ext>
            </a:extLst>
          </p:cNvPr>
          <p:cNvSpPr txBox="1"/>
          <p:nvPr/>
        </p:nvSpPr>
        <p:spPr>
          <a:xfrm>
            <a:off x="3368923" y="2332873"/>
            <a:ext cx="147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C3C3C"/>
                </a:solidFill>
                <a:latin typeface="+mj-lt"/>
              </a:rPr>
              <a:t>01-09.202</a:t>
            </a:r>
            <a:r>
              <a:rPr lang="en-US" sz="1400" dirty="0">
                <a:solidFill>
                  <a:srgbClr val="3C3C3C"/>
                </a:solidFill>
                <a:latin typeface="+mj-lt"/>
              </a:rPr>
              <a:t>4</a:t>
            </a:r>
            <a:endParaRPr lang="ru-RU" sz="1400" dirty="0">
              <a:solidFill>
                <a:srgbClr val="3C3C3C"/>
              </a:solidFill>
              <a:latin typeface="+mj-lt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043120F-2CF9-8711-C2CF-55C12AEAFE70}"/>
              </a:ext>
            </a:extLst>
          </p:cNvPr>
          <p:cNvSpPr/>
          <p:nvPr/>
        </p:nvSpPr>
        <p:spPr>
          <a:xfrm>
            <a:off x="3072877" y="2792234"/>
            <a:ext cx="1763528" cy="1003766"/>
          </a:xfrm>
          <a:prstGeom prst="roundRect">
            <a:avLst>
              <a:gd name="adj" fmla="val 52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B5E7D7-38DE-F58E-6C2F-0FA2381CD8E8}"/>
              </a:ext>
            </a:extLst>
          </p:cNvPr>
          <p:cNvSpPr txBox="1"/>
          <p:nvPr/>
        </p:nvSpPr>
        <p:spPr>
          <a:xfrm>
            <a:off x="3557487" y="2993315"/>
            <a:ext cx="129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3C3C3C"/>
                </a:solidFill>
                <a:latin typeface="+mj-lt"/>
              </a:rPr>
              <a:t>80%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B6385-496E-ABBC-7205-7DEA9B5F5192}"/>
              </a:ext>
            </a:extLst>
          </p:cNvPr>
          <p:cNvSpPr txBox="1"/>
          <p:nvPr/>
        </p:nvSpPr>
        <p:spPr>
          <a:xfrm>
            <a:off x="886661" y="4341697"/>
            <a:ext cx="14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инцидентов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CDA60-D3EE-F74D-9890-91083D042E5F}"/>
              </a:ext>
            </a:extLst>
          </p:cNvPr>
          <p:cNvSpPr txBox="1"/>
          <p:nvPr/>
        </p:nvSpPr>
        <p:spPr>
          <a:xfrm>
            <a:off x="1007899" y="3309138"/>
            <a:ext cx="147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C3C3C"/>
                </a:solidFill>
                <a:latin typeface="+mj-lt"/>
              </a:rPr>
              <a:t>01-09.202</a:t>
            </a:r>
            <a:r>
              <a:rPr lang="en-US" sz="1400" dirty="0">
                <a:solidFill>
                  <a:srgbClr val="3C3C3C"/>
                </a:solidFill>
                <a:latin typeface="+mj-lt"/>
              </a:rPr>
              <a:t>3</a:t>
            </a:r>
            <a:endParaRPr lang="ru-RU" sz="1400" dirty="0">
              <a:solidFill>
                <a:srgbClr val="3C3C3C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69B25-4CAB-E8FB-9955-53E69E9A37A9}"/>
              </a:ext>
            </a:extLst>
          </p:cNvPr>
          <p:cNvSpPr txBox="1"/>
          <p:nvPr/>
        </p:nvSpPr>
        <p:spPr>
          <a:xfrm>
            <a:off x="3243996" y="4336905"/>
            <a:ext cx="142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инцидентов</a:t>
            </a:r>
          </a:p>
        </p:txBody>
      </p:sp>
      <p:pic>
        <p:nvPicPr>
          <p:cNvPr id="24" name="Рисунок 23" descr="Тенденция к повышению со сплошной заливкой">
            <a:extLst>
              <a:ext uri="{FF2B5EF4-FFF2-40B4-BE49-F238E27FC236}">
                <a16:creationId xmlns:a16="http://schemas.microsoft.com/office/drawing/2014/main" id="{A9BDC61A-CE24-F901-87EB-D297CE06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50" b="37283"/>
          <a:stretch/>
        </p:blipFill>
        <p:spPr>
          <a:xfrm>
            <a:off x="3072877" y="2769683"/>
            <a:ext cx="647573" cy="8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8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Диаграмма 36">
            <a:extLst>
              <a:ext uri="{FF2B5EF4-FFF2-40B4-BE49-F238E27FC236}">
                <a16:creationId xmlns:a16="http://schemas.microsoft.com/office/drawing/2014/main" id="{17DE77D6-C2F8-F840-7FC3-A9F3790B7BDB}"/>
              </a:ext>
            </a:extLst>
          </p:cNvPr>
          <p:cNvGraphicFramePr/>
          <p:nvPr/>
        </p:nvGraphicFramePr>
        <p:xfrm>
          <a:off x="2207516" y="2040409"/>
          <a:ext cx="4201942" cy="280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D87D219-EC3E-8E05-006F-C3F7B10F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происходит утечка данных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ECDA0B8-9BC0-3B9B-759E-EF0D718D7DBF}"/>
              </a:ext>
            </a:extLst>
          </p:cNvPr>
          <p:cNvSpPr/>
          <p:nvPr/>
        </p:nvSpPr>
        <p:spPr>
          <a:xfrm>
            <a:off x="6325292" y="4033353"/>
            <a:ext cx="5343844" cy="479766"/>
          </a:xfrm>
          <a:prstGeom prst="roundRect">
            <a:avLst>
              <a:gd name="adj" fmla="val 6942"/>
            </a:avLst>
          </a:prstGeom>
          <a:solidFill>
            <a:srgbClr val="E03A3A"/>
          </a:solidFill>
          <a:ln w="19050">
            <a:solidFill>
              <a:srgbClr val="E03A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FF340-6F5D-30A7-8BE2-5DC929D13352}"/>
              </a:ext>
            </a:extLst>
          </p:cNvPr>
          <p:cNvSpPr txBox="1"/>
          <p:nvPr/>
        </p:nvSpPr>
        <p:spPr>
          <a:xfrm>
            <a:off x="6400800" y="2729775"/>
            <a:ext cx="5570220" cy="2665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20000"/>
              </a:lnSpc>
            </a:pPr>
            <a:r>
              <a:rPr lang="ru-RU" sz="32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В России более </a:t>
            </a:r>
            <a:r>
              <a:rPr lang="ru-RU" sz="3200" b="1" i="0" u="none" strike="noStrike" dirty="0">
                <a:solidFill>
                  <a:srgbClr val="E03A3A"/>
                </a:solidFill>
                <a:effectLst/>
                <a:latin typeface="Mulish Medium" pitchFamily="2" charset="-52"/>
              </a:rPr>
              <a:t>99% </a:t>
            </a:r>
            <a:br>
              <a:rPr lang="ru-RU" sz="3200" b="1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</a:br>
            <a:r>
              <a:rPr lang="ru-RU" sz="32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утечек информации носят </a:t>
            </a:r>
            <a:r>
              <a:rPr lang="ru-RU" sz="3200" i="0" u="none" strike="noStrike" dirty="0">
                <a:solidFill>
                  <a:schemeClr val="bg1"/>
                </a:solidFill>
                <a:effectLst/>
                <a:latin typeface="Mulish Medium" pitchFamily="2" charset="-52"/>
              </a:rPr>
              <a:t>умышленный характер</a:t>
            </a:r>
            <a:endParaRPr lang="ru-RU" sz="3200" dirty="0">
              <a:solidFill>
                <a:schemeClr val="bg1"/>
              </a:solidFill>
              <a:effectLst/>
              <a:latin typeface="Mulish Medium" pitchFamily="2" charset="-52"/>
            </a:endParaRPr>
          </a:p>
          <a:p>
            <a:br>
              <a:rPr lang="ru-RU" sz="2600" dirty="0">
                <a:latin typeface="Mulish Medium" pitchFamily="2" charset="-52"/>
              </a:rPr>
            </a:br>
            <a:endParaRPr lang="ru-RU" sz="2600" dirty="0">
              <a:latin typeface="Mulish Medium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7788B127-CCDA-565C-1B26-410EC65D8310}"/>
              </a:ext>
            </a:extLst>
          </p:cNvPr>
          <p:cNvSpPr/>
          <p:nvPr/>
        </p:nvSpPr>
        <p:spPr>
          <a:xfrm>
            <a:off x="479425" y="4760913"/>
            <a:ext cx="200631" cy="200631"/>
          </a:xfrm>
          <a:prstGeom prst="ellipse">
            <a:avLst/>
          </a:prstGeom>
          <a:solidFill>
            <a:srgbClr val="E03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AEBF70-B7FB-D893-D6F7-44F173F49525}"/>
              </a:ext>
            </a:extLst>
          </p:cNvPr>
          <p:cNvSpPr txBox="1"/>
          <p:nvPr/>
        </p:nvSpPr>
        <p:spPr>
          <a:xfrm>
            <a:off x="2467293" y="2788512"/>
            <a:ext cx="9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1,6%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2FEFBA6-3D92-830C-576A-8B2A59544C79}"/>
              </a:ext>
            </a:extLst>
          </p:cNvPr>
          <p:cNvSpPr/>
          <p:nvPr/>
        </p:nvSpPr>
        <p:spPr>
          <a:xfrm>
            <a:off x="3193314" y="4762993"/>
            <a:ext cx="200631" cy="200631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4CE162-1D81-018D-F287-EAD96051D2F3}"/>
              </a:ext>
            </a:extLst>
          </p:cNvPr>
          <p:cNvSpPr txBox="1"/>
          <p:nvPr/>
        </p:nvSpPr>
        <p:spPr>
          <a:xfrm>
            <a:off x="3553767" y="3693115"/>
            <a:ext cx="9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99,5%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C833E6-EFD0-7F74-F0C6-1C39EB19F62D}"/>
              </a:ext>
            </a:extLst>
          </p:cNvPr>
          <p:cNvSpPr txBox="1"/>
          <p:nvPr/>
        </p:nvSpPr>
        <p:spPr>
          <a:xfrm>
            <a:off x="5295819" y="2788512"/>
            <a:ext cx="9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0,5%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063A2D9A-9E95-B99F-937A-E4E2007634F4}"/>
              </a:ext>
            </a:extLst>
          </p:cNvPr>
          <p:cNvGraphicFramePr/>
          <p:nvPr/>
        </p:nvGraphicFramePr>
        <p:xfrm>
          <a:off x="-658225" y="2028352"/>
          <a:ext cx="4201942" cy="280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599C8226-FE15-A295-1597-C34EEB01C82F}"/>
              </a:ext>
            </a:extLst>
          </p:cNvPr>
          <p:cNvSpPr txBox="1"/>
          <p:nvPr/>
        </p:nvSpPr>
        <p:spPr>
          <a:xfrm>
            <a:off x="657196" y="3693844"/>
            <a:ext cx="9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98,4%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1B1634-5F2F-F4B4-2AED-A423EDAB26CA}"/>
              </a:ext>
            </a:extLst>
          </p:cNvPr>
          <p:cNvSpPr txBox="1"/>
          <p:nvPr/>
        </p:nvSpPr>
        <p:spPr>
          <a:xfrm>
            <a:off x="701557" y="4708457"/>
            <a:ext cx="2387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E03A3A"/>
                </a:solidFill>
                <a:latin typeface="+mj-lt"/>
              </a:rPr>
              <a:t>Умышленные нарушения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632368-65F7-C48B-974D-49BA8DDE06F1}"/>
              </a:ext>
            </a:extLst>
          </p:cNvPr>
          <p:cNvSpPr txBox="1"/>
          <p:nvPr/>
        </p:nvSpPr>
        <p:spPr>
          <a:xfrm>
            <a:off x="3427905" y="4707523"/>
            <a:ext cx="205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C3C3C"/>
                </a:solidFill>
                <a:latin typeface="+mj-lt"/>
              </a:rPr>
              <a:t>Случайные нарушения</a:t>
            </a:r>
          </a:p>
        </p:txBody>
      </p:sp>
      <p:sp>
        <p:nvSpPr>
          <p:cNvPr id="11" name="противодействие утечкам информации (DLP),…">
            <a:extLst>
              <a:ext uri="{FF2B5EF4-FFF2-40B4-BE49-F238E27FC236}">
                <a16:creationId xmlns:a16="http://schemas.microsoft.com/office/drawing/2014/main" id="{D6A95124-597C-BFA2-228B-BBC5E02CCD39}"/>
              </a:ext>
            </a:extLst>
          </p:cNvPr>
          <p:cNvSpPr txBox="1"/>
          <p:nvPr/>
        </p:nvSpPr>
        <p:spPr>
          <a:xfrm>
            <a:off x="479425" y="6090300"/>
            <a:ext cx="4755515" cy="1834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277" tIns="22277" rIns="22277" bIns="22277">
            <a:spAutoFit/>
          </a:bodyPr>
          <a:lstStyle/>
          <a:p>
            <a:pPr rtl="0"/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sym typeface="Mulish Regular"/>
              </a:rPr>
              <a:t>*</a:t>
            </a:r>
            <a:r>
              <a:rPr lang="ru-RU" sz="9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+mj-lt"/>
              </a:rPr>
              <a:t>Согласно аналитическому отчету InfoWatch, 2024</a:t>
            </a:r>
            <a:endParaRPr kumimoji="0" lang="ru-RU" sz="900" b="0" i="0" u="sng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sym typeface="Mulish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3692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6F49673-011D-7A81-5570-C03E4033F380}"/>
              </a:ext>
            </a:extLst>
          </p:cNvPr>
          <p:cNvSpPr/>
          <p:nvPr/>
        </p:nvSpPr>
        <p:spPr>
          <a:xfrm>
            <a:off x="6831042" y="1743820"/>
            <a:ext cx="3620747" cy="1013075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st="381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8ECD2B9-3F36-7C86-EB28-8259AE1C8BC4}"/>
              </a:ext>
            </a:extLst>
          </p:cNvPr>
          <p:cNvSpPr/>
          <p:nvPr/>
        </p:nvSpPr>
        <p:spPr>
          <a:xfrm>
            <a:off x="6831041" y="2851951"/>
            <a:ext cx="3620747" cy="72230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st="381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7662059-E944-9551-254E-490B2218D50E}"/>
              </a:ext>
            </a:extLst>
          </p:cNvPr>
          <p:cNvSpPr/>
          <p:nvPr/>
        </p:nvSpPr>
        <p:spPr>
          <a:xfrm>
            <a:off x="6831041" y="3664399"/>
            <a:ext cx="3620747" cy="72230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st="381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93EF189-C9B1-6E19-1B37-610A245915D9}"/>
              </a:ext>
            </a:extLst>
          </p:cNvPr>
          <p:cNvSpPr/>
          <p:nvPr/>
        </p:nvSpPr>
        <p:spPr>
          <a:xfrm>
            <a:off x="1739627" y="1743820"/>
            <a:ext cx="3620747" cy="1013075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st="381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443C432-16EB-A77B-D4F1-33F79AD77CED}"/>
              </a:ext>
            </a:extLst>
          </p:cNvPr>
          <p:cNvSpPr/>
          <p:nvPr/>
        </p:nvSpPr>
        <p:spPr>
          <a:xfrm>
            <a:off x="1739627" y="1673454"/>
            <a:ext cx="3620747" cy="360882"/>
          </a:xfrm>
          <a:prstGeom prst="roundRect">
            <a:avLst>
              <a:gd name="adj" fmla="val 13891"/>
            </a:avLst>
          </a:prstGeom>
          <a:solidFill>
            <a:srgbClr val="E03A3A"/>
          </a:solidFill>
          <a:ln>
            <a:noFill/>
          </a:ln>
          <a:effectLst>
            <a:outerShdw blurRad="76200" dist="381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ish Medium" pitchFamily="2" charset="-52"/>
              </a:rPr>
              <a:t>Объем утечки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BFD920-FACD-B3E6-63AB-3FB0870A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352884"/>
            <a:ext cx="8702040" cy="1003766"/>
          </a:xfrm>
        </p:spPr>
        <p:txBody>
          <a:bodyPr>
            <a:noAutofit/>
          </a:bodyPr>
          <a:lstStyle/>
          <a:p>
            <a:r>
              <a:rPr lang="ru-RU" dirty="0"/>
              <a:t>Ужесточение ответственности </a:t>
            </a:r>
            <a:br>
              <a:rPr lang="ru-RU" dirty="0"/>
            </a:br>
            <a:r>
              <a:rPr lang="ru-RU" dirty="0"/>
              <a:t>за утечку данных</a:t>
            </a: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4D019EAF-2D5E-F1C2-A03A-5F2DBE72BA4B}"/>
              </a:ext>
            </a:extLst>
          </p:cNvPr>
          <p:cNvSpPr/>
          <p:nvPr/>
        </p:nvSpPr>
        <p:spPr>
          <a:xfrm>
            <a:off x="1739626" y="5063978"/>
            <a:ext cx="3620747" cy="808945"/>
          </a:xfrm>
          <a:prstGeom prst="roundRect">
            <a:avLst>
              <a:gd name="adj" fmla="val 9250"/>
            </a:avLst>
          </a:prstGeom>
          <a:noFill/>
          <a:ln w="19050">
            <a:solidFill>
              <a:srgbClr val="E03A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16000" bIns="180000" rtlCol="0" anchor="t" anchorCtr="0"/>
          <a:lstStyle/>
          <a:p>
            <a:pPr algn="ctr" rtl="0"/>
            <a:endParaRPr lang="ru-RU" sz="900" b="0" dirty="0">
              <a:solidFill>
                <a:schemeClr val="bg1"/>
              </a:solidFill>
              <a:effectLst/>
              <a:latin typeface="Mulish Medium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52D66A-C801-2D0C-EF12-7EF7A3AD24C8}"/>
              </a:ext>
            </a:extLst>
          </p:cNvPr>
          <p:cNvSpPr txBox="1"/>
          <p:nvPr/>
        </p:nvSpPr>
        <p:spPr>
          <a:xfrm>
            <a:off x="1929708" y="5138183"/>
            <a:ext cx="3298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18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Новые штрафы </a:t>
            </a:r>
            <a:r>
              <a:rPr lang="ru-RU" sz="1800" b="0" i="0" u="none" strike="noStrike" dirty="0">
                <a:effectLst/>
                <a:latin typeface="Mulish Medium" pitchFamily="2" charset="-52"/>
              </a:rPr>
              <a:t>с</a:t>
            </a:r>
            <a:r>
              <a:rPr lang="ru-RU" sz="1800" b="0" i="0" u="none" strike="noStrike" dirty="0">
                <a:solidFill>
                  <a:srgbClr val="E03A3A"/>
                </a:solidFill>
                <a:effectLst/>
                <a:latin typeface="Mulish Medium" pitchFamily="2" charset="-52"/>
              </a:rPr>
              <a:t> 30 мая 2025 </a:t>
            </a:r>
            <a:endParaRPr lang="ru-RU" sz="1600" b="0" dirty="0">
              <a:solidFill>
                <a:srgbClr val="E03A3A"/>
              </a:solidFill>
              <a:effectLst/>
              <a:latin typeface="Mulish Medium" pitchFamily="2" charset="-52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BCBB14E-9FD3-77BA-71F4-C3971D15E3B0}"/>
              </a:ext>
            </a:extLst>
          </p:cNvPr>
          <p:cNvSpPr/>
          <p:nvPr/>
        </p:nvSpPr>
        <p:spPr>
          <a:xfrm>
            <a:off x="6831041" y="1673454"/>
            <a:ext cx="3620747" cy="372137"/>
          </a:xfrm>
          <a:prstGeom prst="roundRect">
            <a:avLst>
              <a:gd name="adj" fmla="val 11220"/>
            </a:avLst>
          </a:prstGeom>
          <a:solidFill>
            <a:srgbClr val="E03A3A"/>
          </a:solidFill>
          <a:ln>
            <a:noFill/>
          </a:ln>
          <a:effectLst>
            <a:outerShdw blurRad="76200" dist="381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ish Medium" pitchFamily="2" charset="-52"/>
              </a:rPr>
              <a:t>Штраф для юрлиц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529E5-BB85-67BD-9C9F-FCCF3496901C}"/>
              </a:ext>
            </a:extLst>
          </p:cNvPr>
          <p:cNvSpPr txBox="1"/>
          <p:nvPr/>
        </p:nvSpPr>
        <p:spPr>
          <a:xfrm>
            <a:off x="2313250" y="2103228"/>
            <a:ext cx="247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0" dirty="0">
                <a:solidFill>
                  <a:srgbClr val="3C3C3C"/>
                </a:solidFill>
                <a:effectLst/>
                <a:latin typeface="Mulish Medium" pitchFamily="2" charset="-52"/>
              </a:rPr>
              <a:t>от 1 тыс. до 10 тыс. </a:t>
            </a:r>
            <a:br>
              <a:rPr lang="ru-RU" sz="1600" i="0" dirty="0">
                <a:solidFill>
                  <a:srgbClr val="3C3C3C"/>
                </a:solidFill>
                <a:effectLst/>
                <a:latin typeface="Mulish Medium" pitchFamily="2" charset="-52"/>
              </a:rPr>
            </a:br>
            <a:r>
              <a:rPr lang="ru-RU" sz="1600" i="0" dirty="0">
                <a:solidFill>
                  <a:srgbClr val="3C3C3C"/>
                </a:solidFill>
                <a:effectLst/>
                <a:latin typeface="Mulish Medium" pitchFamily="2" charset="-52"/>
              </a:rPr>
              <a:t>субъектов </a:t>
            </a:r>
            <a:r>
              <a:rPr lang="ru-RU" sz="1600" i="0" dirty="0" err="1">
                <a:solidFill>
                  <a:srgbClr val="3C3C3C"/>
                </a:solidFill>
                <a:effectLst/>
                <a:latin typeface="Mulish Medium" pitchFamily="2" charset="-52"/>
              </a:rPr>
              <a:t>ПДн</a:t>
            </a:r>
            <a:endParaRPr lang="ru-RU" sz="1600" dirty="0">
              <a:latin typeface="Mulish Medium" pitchFamily="2" charset="-52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96DD5B8-E599-F74E-BBAA-27246CDAD66A}"/>
              </a:ext>
            </a:extLst>
          </p:cNvPr>
          <p:cNvSpPr/>
          <p:nvPr/>
        </p:nvSpPr>
        <p:spPr>
          <a:xfrm>
            <a:off x="1739626" y="2851951"/>
            <a:ext cx="3620747" cy="72230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st="381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104C88-45BA-27FA-32E5-5469350391BC}"/>
              </a:ext>
            </a:extLst>
          </p:cNvPr>
          <p:cNvSpPr txBox="1"/>
          <p:nvPr/>
        </p:nvSpPr>
        <p:spPr>
          <a:xfrm>
            <a:off x="2313249" y="2920843"/>
            <a:ext cx="247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0" dirty="0">
                <a:solidFill>
                  <a:srgbClr val="3C3C3C"/>
                </a:solidFill>
                <a:effectLst/>
                <a:latin typeface="Mulish Medium" pitchFamily="2" charset="-52"/>
              </a:rPr>
              <a:t>от 10 тыс. до 100 тыс. </a:t>
            </a:r>
            <a:br>
              <a:rPr lang="ru-RU" sz="1600" i="0" dirty="0">
                <a:solidFill>
                  <a:srgbClr val="3C3C3C"/>
                </a:solidFill>
                <a:effectLst/>
                <a:latin typeface="Mulish Medium" pitchFamily="2" charset="-52"/>
              </a:rPr>
            </a:br>
            <a:r>
              <a:rPr lang="ru-RU" sz="1600" i="0" dirty="0">
                <a:solidFill>
                  <a:srgbClr val="3C3C3C"/>
                </a:solidFill>
                <a:effectLst/>
                <a:latin typeface="Mulish Medium" pitchFamily="2" charset="-52"/>
              </a:rPr>
              <a:t>субъектов </a:t>
            </a:r>
            <a:r>
              <a:rPr lang="ru-RU" sz="1600" i="0" dirty="0" err="1">
                <a:solidFill>
                  <a:srgbClr val="3C3C3C"/>
                </a:solidFill>
                <a:effectLst/>
                <a:latin typeface="Mulish Medium" pitchFamily="2" charset="-52"/>
              </a:rPr>
              <a:t>ПДн</a:t>
            </a:r>
            <a:endParaRPr lang="ru-RU" sz="1600" dirty="0">
              <a:latin typeface="Mulish Medium" pitchFamily="2" charset="-52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D0BED8D-3BB2-898E-17A0-0698CF736C44}"/>
              </a:ext>
            </a:extLst>
          </p:cNvPr>
          <p:cNvSpPr/>
          <p:nvPr/>
        </p:nvSpPr>
        <p:spPr>
          <a:xfrm>
            <a:off x="1739626" y="3664399"/>
            <a:ext cx="3620747" cy="72230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st="38100" dir="5580000" sx="102000" sy="102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ulish Medium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5FF905-C717-3EEA-DF68-49D8ECCC8637}"/>
              </a:ext>
            </a:extLst>
          </p:cNvPr>
          <p:cNvSpPr txBox="1"/>
          <p:nvPr/>
        </p:nvSpPr>
        <p:spPr>
          <a:xfrm>
            <a:off x="2313249" y="3733291"/>
            <a:ext cx="247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C3C3C"/>
                </a:solidFill>
                <a:latin typeface="Mulish Medium" pitchFamily="2" charset="-52"/>
              </a:rPr>
              <a:t>боле</a:t>
            </a:r>
            <a:r>
              <a:rPr lang="ru-RU" sz="1600" b="1" i="0" dirty="0">
                <a:solidFill>
                  <a:srgbClr val="3C3C3C"/>
                </a:solidFill>
                <a:effectLst/>
                <a:latin typeface="Mulish Medium" pitchFamily="2" charset="-52"/>
              </a:rPr>
              <a:t> 100 тыс. </a:t>
            </a:r>
            <a:br>
              <a:rPr lang="ru-RU" sz="1600" i="0" dirty="0">
                <a:solidFill>
                  <a:srgbClr val="3C3C3C"/>
                </a:solidFill>
                <a:effectLst/>
                <a:latin typeface="Mulish Medium" pitchFamily="2" charset="-52"/>
              </a:rPr>
            </a:br>
            <a:r>
              <a:rPr lang="ru-RU" sz="1600" i="0" dirty="0">
                <a:solidFill>
                  <a:srgbClr val="3C3C3C"/>
                </a:solidFill>
                <a:effectLst/>
                <a:latin typeface="Mulish Medium" pitchFamily="2" charset="-52"/>
              </a:rPr>
              <a:t>субъектов </a:t>
            </a:r>
            <a:r>
              <a:rPr lang="ru-RU" sz="1600" i="0" dirty="0" err="1">
                <a:solidFill>
                  <a:srgbClr val="3C3C3C"/>
                </a:solidFill>
                <a:effectLst/>
                <a:latin typeface="Mulish Medium" pitchFamily="2" charset="-52"/>
              </a:rPr>
              <a:t>ПДн</a:t>
            </a:r>
            <a:endParaRPr lang="ru-RU" sz="1600" dirty="0">
              <a:latin typeface="Mulish Medium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062521-AD77-18D9-30B4-4B189C8B2701}"/>
              </a:ext>
            </a:extLst>
          </p:cNvPr>
          <p:cNvSpPr txBox="1"/>
          <p:nvPr/>
        </p:nvSpPr>
        <p:spPr>
          <a:xfrm>
            <a:off x="7404665" y="2103228"/>
            <a:ext cx="247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0" dirty="0">
                <a:solidFill>
                  <a:srgbClr val="3C3C3C"/>
                </a:solidFill>
                <a:effectLst/>
                <a:latin typeface="Mulish Medium" pitchFamily="2" charset="-52"/>
              </a:rPr>
              <a:t>от 3 млн </a:t>
            </a:r>
          </a:p>
          <a:p>
            <a:pPr algn="ctr"/>
            <a:r>
              <a:rPr lang="ru-RU" sz="1600" b="1" i="0" dirty="0">
                <a:solidFill>
                  <a:srgbClr val="3C3C3C"/>
                </a:solidFill>
                <a:effectLst/>
                <a:latin typeface="Mulish Medium" pitchFamily="2" charset="-52"/>
              </a:rPr>
              <a:t>до 5 млн руб.</a:t>
            </a:r>
            <a:endParaRPr lang="ru-RU" sz="1600" dirty="0">
              <a:latin typeface="Mulish Medium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974DB-7638-3A0B-3EEE-3F539B53E2DA}"/>
              </a:ext>
            </a:extLst>
          </p:cNvPr>
          <p:cNvSpPr txBox="1"/>
          <p:nvPr/>
        </p:nvSpPr>
        <p:spPr>
          <a:xfrm>
            <a:off x="7404664" y="2920843"/>
            <a:ext cx="247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0" dirty="0">
                <a:solidFill>
                  <a:srgbClr val="3C3C3C"/>
                </a:solidFill>
                <a:effectLst/>
                <a:latin typeface="Mulish Medium" pitchFamily="2" charset="-52"/>
              </a:rPr>
              <a:t>от 5 млн </a:t>
            </a:r>
          </a:p>
          <a:p>
            <a:pPr algn="ctr"/>
            <a:r>
              <a:rPr lang="ru-RU" sz="1600" b="1" i="0" dirty="0">
                <a:solidFill>
                  <a:srgbClr val="3C3C3C"/>
                </a:solidFill>
                <a:effectLst/>
                <a:latin typeface="Mulish Medium" pitchFamily="2" charset="-52"/>
              </a:rPr>
              <a:t>до 10 млн руб.</a:t>
            </a:r>
            <a:endParaRPr lang="ru-RU" sz="1600" dirty="0">
              <a:latin typeface="Mulish Medium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D7C447-82F7-259B-1F16-1C515D0A7B12}"/>
              </a:ext>
            </a:extLst>
          </p:cNvPr>
          <p:cNvSpPr txBox="1"/>
          <p:nvPr/>
        </p:nvSpPr>
        <p:spPr>
          <a:xfrm>
            <a:off x="7404664" y="3733291"/>
            <a:ext cx="247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b="1" i="0" dirty="0">
                <a:solidFill>
                  <a:srgbClr val="3C3C3C"/>
                </a:solidFill>
                <a:effectLst/>
                <a:latin typeface="Mulish Medium" pitchFamily="2" charset="-52"/>
              </a:rPr>
              <a:t>от 10 млн </a:t>
            </a:r>
          </a:p>
          <a:p>
            <a:pPr algn="ctr" rtl="0"/>
            <a:r>
              <a:rPr lang="ru-RU" sz="1600" b="1" i="0" dirty="0">
                <a:solidFill>
                  <a:srgbClr val="3C3C3C"/>
                </a:solidFill>
                <a:effectLst/>
                <a:latin typeface="Mulish Medium" pitchFamily="2" charset="-52"/>
              </a:rPr>
              <a:t>до 15 млн руб. </a:t>
            </a:r>
            <a:endParaRPr lang="ru-RU" sz="1600" dirty="0">
              <a:latin typeface="Mulish Medium" pitchFamily="2" charset="-52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4D77565-6949-17D3-B0FC-024C46FF7F13}"/>
              </a:ext>
            </a:extLst>
          </p:cNvPr>
          <p:cNvCxnSpPr/>
          <p:nvPr/>
        </p:nvCxnSpPr>
        <p:spPr>
          <a:xfrm>
            <a:off x="5559136" y="2387467"/>
            <a:ext cx="1073728" cy="0"/>
          </a:xfrm>
          <a:prstGeom prst="straightConnector1">
            <a:avLst/>
          </a:prstGeom>
          <a:ln w="57150">
            <a:solidFill>
              <a:srgbClr val="E03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01E986C-0E03-F6E3-89E0-1D0BE2483B34}"/>
              </a:ext>
            </a:extLst>
          </p:cNvPr>
          <p:cNvCxnSpPr/>
          <p:nvPr/>
        </p:nvCxnSpPr>
        <p:spPr>
          <a:xfrm>
            <a:off x="5559136" y="3210660"/>
            <a:ext cx="1073728" cy="0"/>
          </a:xfrm>
          <a:prstGeom prst="straightConnector1">
            <a:avLst/>
          </a:prstGeom>
          <a:ln w="57150">
            <a:solidFill>
              <a:srgbClr val="E03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9FDA033F-D43D-DB9B-6F7E-C73FE4099676}"/>
              </a:ext>
            </a:extLst>
          </p:cNvPr>
          <p:cNvCxnSpPr/>
          <p:nvPr/>
        </p:nvCxnSpPr>
        <p:spPr>
          <a:xfrm>
            <a:off x="5559136" y="4017240"/>
            <a:ext cx="1073728" cy="0"/>
          </a:xfrm>
          <a:prstGeom prst="straightConnector1">
            <a:avLst/>
          </a:prstGeom>
          <a:ln w="57150">
            <a:solidFill>
              <a:srgbClr val="E03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9A95256-899F-7B8F-EACD-F08F7A50B69E}"/>
              </a:ext>
            </a:extLst>
          </p:cNvPr>
          <p:cNvSpPr/>
          <p:nvPr/>
        </p:nvSpPr>
        <p:spPr>
          <a:xfrm>
            <a:off x="6831040" y="4842164"/>
            <a:ext cx="3620747" cy="1226127"/>
          </a:xfrm>
          <a:prstGeom prst="roundRect">
            <a:avLst>
              <a:gd name="adj" fmla="val 6942"/>
            </a:avLst>
          </a:prstGeom>
          <a:noFill/>
          <a:ln w="19050">
            <a:solidFill>
              <a:srgbClr val="E03A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br>
              <a:rPr lang="ru-RU" b="0" dirty="0">
                <a:solidFill>
                  <a:srgbClr val="3C3C3C"/>
                </a:solidFill>
                <a:effectLst/>
                <a:latin typeface="Mulish Medium" pitchFamily="2" charset="-52"/>
              </a:rPr>
            </a:br>
            <a:br>
              <a:rPr lang="ru-RU" dirty="0">
                <a:solidFill>
                  <a:srgbClr val="3C3C3C"/>
                </a:solidFill>
                <a:latin typeface="Mulish Medium" pitchFamily="2" charset="-52"/>
              </a:rPr>
            </a:br>
            <a:endParaRPr lang="ru-RU" dirty="0">
              <a:solidFill>
                <a:srgbClr val="3C3C3C"/>
              </a:solidFill>
              <a:latin typeface="Mulish Medium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90BA3-38C5-A35C-ABEF-57271B5031BE}"/>
              </a:ext>
            </a:extLst>
          </p:cNvPr>
          <p:cNvSpPr txBox="1"/>
          <p:nvPr/>
        </p:nvSpPr>
        <p:spPr>
          <a:xfrm>
            <a:off x="6976514" y="4919060"/>
            <a:ext cx="409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При повторной утечке: </a:t>
            </a:r>
            <a:br>
              <a:rPr lang="ru-RU" sz="16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</a:br>
            <a:r>
              <a:rPr lang="ru-RU" sz="16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оборотный штраф </a:t>
            </a:r>
            <a:r>
              <a:rPr lang="ru-RU" sz="1600" b="0" i="0" u="none" strike="noStrike" dirty="0">
                <a:solidFill>
                  <a:srgbClr val="E03A3A"/>
                </a:solidFill>
                <a:effectLst/>
                <a:latin typeface="Mulish Medium" pitchFamily="2" charset="-52"/>
              </a:rPr>
              <a:t>от 1% до 3% </a:t>
            </a:r>
            <a:br>
              <a:rPr lang="ru-RU" sz="1600" b="0" i="0" u="none" strike="noStrike" dirty="0">
                <a:solidFill>
                  <a:srgbClr val="E03A3A"/>
                </a:solidFill>
                <a:effectLst/>
                <a:latin typeface="Mulish Medium" pitchFamily="2" charset="-52"/>
              </a:rPr>
            </a:br>
            <a:r>
              <a:rPr lang="ru-RU" sz="1600" b="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от выручки, минимум 20 млн руб., </a:t>
            </a:r>
            <a:r>
              <a:rPr lang="ru-RU" sz="1600" i="0" u="none" strike="noStrike" dirty="0">
                <a:solidFill>
                  <a:srgbClr val="3C3C3C"/>
                </a:solidFill>
                <a:effectLst/>
                <a:latin typeface="Mulish Medium" pitchFamily="2" charset="-52"/>
              </a:rPr>
              <a:t>максимум – 500 млн руб. </a:t>
            </a:r>
            <a:endParaRPr lang="ru-RU" sz="1600" dirty="0">
              <a:latin typeface="Mulish Medium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6276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2B943-3CEB-246A-CD1C-683B53AEB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Актуальность для МСП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E8344-15A4-0AD6-3518-92BBCC9B3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7" y="1020239"/>
            <a:ext cx="11476245" cy="50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1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08CA6A-B8EE-6B5F-5259-64FAC79F6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FB753-CCB8-C384-FE30-D290F03E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Финансовые потери и их источники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FF035A-A26B-9A6A-B005-06C32D20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92" y="1141213"/>
            <a:ext cx="10390216" cy="24346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3AA310-E0AB-56DD-8CB3-D2F0FF563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5884"/>
            <a:ext cx="7772400" cy="29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1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C2464A9-EBBF-00B1-D97A-12B299FCE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E4098-58BC-FEA7-19C5-8BE7CBB75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3 основных мотива инсайдеров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D0F44C-CC75-8B00-4A8E-60C9EA36E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94" y="1700041"/>
            <a:ext cx="11101212" cy="34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8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A577802-BA58-ED18-C254-AD8B0CACB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A172A-1CE1-355B-061F-D4FC55EB4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Удаленная работа повышает риски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0F111A-5272-98E3-8241-EB71F195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83" y="1253412"/>
            <a:ext cx="10455434" cy="43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7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0F339B0-E3F9-6169-60FD-CA066A9D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55E08-5CAA-2198-7F90-A20EE691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Признаки инсайдерских угроз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3EA13-A70A-85C4-4B58-3D35F0C54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69" y="1532482"/>
            <a:ext cx="11491662" cy="37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729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6">
      <a:majorFont>
        <a:latin typeface="EurofontMediumC"/>
        <a:ea typeface=""/>
        <a:cs typeface=""/>
      </a:majorFont>
      <a:minorFont>
        <a:latin typeface="Mulish Medium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624</Words>
  <Application>Microsoft Macintosh PowerPoint</Application>
  <PresentationFormat>Широкоэкранный</PresentationFormat>
  <Paragraphs>125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EurofontC</vt:lpstr>
      <vt:lpstr>EurofontMediumC</vt:lpstr>
      <vt:lpstr>Mulish Medium</vt:lpstr>
      <vt:lpstr>Тема Office</vt:lpstr>
      <vt:lpstr>Презентация PowerPoint</vt:lpstr>
      <vt:lpstr>Презентация PowerPoint</vt:lpstr>
      <vt:lpstr>Как происходит утечка данных</vt:lpstr>
      <vt:lpstr>Ужесточение ответственности  за утечку данных</vt:lpstr>
      <vt:lpstr>Актуальность для МСП</vt:lpstr>
      <vt:lpstr>Финансовые потери и их источники</vt:lpstr>
      <vt:lpstr>3 основных мотива инсайдеров</vt:lpstr>
      <vt:lpstr>Удаленная работа повышает риски</vt:lpstr>
      <vt:lpstr>Признаки инсайдерских угроз</vt:lpstr>
      <vt:lpstr>Быстрые меры защиты</vt:lpstr>
      <vt:lpstr>Технические решения</vt:lpstr>
      <vt:lpstr>Как можно снизить ответственность</vt:lpstr>
      <vt:lpstr>Почему DLP решения популярны  и в чем их преимущество </vt:lpstr>
      <vt:lpstr>Как поговорить с работниками  о внедрении DLP. Пошаговый план:</vt:lpstr>
      <vt:lpstr>Презентация PowerPoint</vt:lpstr>
      <vt:lpstr>Презентация PowerPoint</vt:lpstr>
      <vt:lpstr>Акция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Клоков</dc:creator>
  <cp:lastModifiedBy>Isaev, Dmitriy</cp:lastModifiedBy>
  <cp:revision>11</cp:revision>
  <dcterms:created xsi:type="dcterms:W3CDTF">2025-04-02T12:10:05Z</dcterms:created>
  <dcterms:modified xsi:type="dcterms:W3CDTF">2025-08-20T20:50:20Z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2025-06-23T12:03:40Z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30aaaa25-4b0d-4e24-a94e-36eff3d43b25</vt:lpwstr>
  </property>
  <property fmtid="{D5CDD505-2E9C-101B-9397-08002B2CF9AE}" pid="7" name="MSIP_Label_defa4170-0d19-0005-0004-bc88714345d2_ActionId">
    <vt:lpwstr>f51ce8b6-2989-4f08-a4ce-f1e8632175a3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50, 3, 0, 1</vt:lpwstr>
  </property>
</Properties>
</file>