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9E08243-58B6-4268-A6DD-8299664002F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22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AB420E-D988-41CF-867C-9B882918E08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C4D715-580C-4AE0-9243-113E154CE9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0E36D2-1DCB-498F-95E1-D469C2532B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3DF6AF-B6DE-42DD-B8F4-B6C48E5954F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335F55-2046-416B-8B8F-FFDDF35B62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8EE7AC-DAD1-456A-8D34-FDF17819AE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C8693B-3286-4A75-B8FE-3BB2BF6BFE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E1080F-A8E0-4DC6-9B35-4AC37B5339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6547B8-3092-45BB-AE2C-785C37EC10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724B6A-6143-466C-AB57-EDD0285BA3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D5740F-089E-45DB-ACCF-55D4BF325D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68830A-6233-4DCC-B468-4802208D23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4A1479-6F41-4651-8BBC-92D7B81855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34D83D-4E50-4AFF-A03F-57E027D62B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591F22-102E-4690-A446-BA1EE0C862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56157C-C48F-4B68-8B22-4C9FC5D814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9A520B-63BA-4022-A932-34A8746338D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E94CCA-7AE6-4CD2-84AA-D0F3E369CD4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09786C2-99E3-4F69-AF59-2CFC87FD32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B7E6D0-E7E1-43ED-89A8-EB2625A4C5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627726-515F-4B9D-B949-E507DC01D0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5C45D97-A3D2-4418-B633-9FB67B84C5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394F54-9B52-4DCB-9D52-C97111F443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0DD583-882C-40F6-9A7F-A5D184E3E3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CC91949-369A-438A-86AF-DEC9F7F93F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D8CA702-127C-4A8C-A7F6-C7B4068195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5DB98C6-38C0-40F7-BE2B-2085298A6A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80D4F93-8048-48D1-853E-9CD2E180DB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44F577-8A04-456C-8B06-9C49E44EC2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858BE0-7591-4017-A318-C3CB7BD4B0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A0B93C-FE2C-48CB-B7C2-40FA01C862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42504D-98BD-4E88-A4C2-03C6572B6C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7C7E55-B3E3-4D3F-B0A7-C7028A58DD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C1130D-531D-4AC2-92D5-60A0F042ED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2CFF9E-5C33-4618-9606-DE3001DC17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DF1ED7-ECC8-4003-B2EF-6193D20016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F75457-32A0-435D-B419-6FA69A8C02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4B990B-0638-49F1-A227-B5E302D1765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30B894-92E6-4D90-935C-514D71802F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51640" y="260640"/>
            <a:ext cx="854280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404040"/>
                </a:solidFill>
                <a:latin typeface="Calibri"/>
              </a:rPr>
              <a:t>Образец заголовка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C21FE3-3B4E-4DBB-B93C-FE82AE8AE30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6" name="Picture 3" descr="C:\Users\1\Desktop\image001.jpg"/>
          <p:cNvPicPr/>
          <p:nvPr/>
        </p:nvPicPr>
        <p:blipFill>
          <a:blip r:embed="rId2"/>
          <a:stretch/>
        </p:blipFill>
        <p:spPr>
          <a:xfrm>
            <a:off x="8352360" y="490320"/>
            <a:ext cx="439920" cy="35568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 9"/>
          <p:cNvSpPr/>
          <p:nvPr/>
        </p:nvSpPr>
        <p:spPr>
          <a:xfrm>
            <a:off x="273600" y="980640"/>
            <a:ext cx="8546400" cy="453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lIns="145080" rIns="145080" tIns="22680" bIns="2268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7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32" name="TextBox 4"/>
          <p:cNvSpPr/>
          <p:nvPr/>
        </p:nvSpPr>
        <p:spPr>
          <a:xfrm>
            <a:off x="0" y="2493000"/>
            <a:ext cx="8964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Безучетное потребление.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Срыв пломбы. 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Кейсы судебной практики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Прямоугольник 6"/>
          <p:cNvSpPr/>
          <p:nvPr/>
        </p:nvSpPr>
        <p:spPr>
          <a:xfrm>
            <a:off x="3000240" y="6000840"/>
            <a:ext cx="277128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Calibri"/>
                <a:ea typeface="Tahoma"/>
              </a:rPr>
              <a:t>Москва  2024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15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7"/>
          <p:cNvSpPr/>
          <p:nvPr/>
        </p:nvSpPr>
        <p:spPr>
          <a:xfrm>
            <a:off x="1079640" y="1214280"/>
            <a:ext cx="7635600" cy="107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Прямоугольник 8"/>
          <p:cNvSpPr/>
          <p:nvPr/>
        </p:nvSpPr>
        <p:spPr>
          <a:xfrm>
            <a:off x="1027080" y="2735640"/>
            <a:ext cx="7769160" cy="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В случае аварийной ситуации – перед снятием пломбы позвонить диспетчеру или в аварийную службу для их уведомления (все переговоры записываются).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Прямоугольник 9"/>
          <p:cNvSpPr/>
          <p:nvPr/>
        </p:nvSpPr>
        <p:spPr>
          <a:xfrm>
            <a:off x="985320" y="1721520"/>
            <a:ext cx="7560360" cy="100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Лично присутствовать при проверке, вести фото и видеофиксацию, причем с самого входа на территорию, не оставлять инспектора одного.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16"/>
          <p:cNvSpPr/>
          <p:nvPr/>
        </p:nvSpPr>
        <p:spPr>
          <a:xfrm>
            <a:off x="577440" y="167040"/>
            <a:ext cx="8280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ЧТО ДЕЛАТЬ?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0" name="Прямая соединительная линия 21"/>
          <p:cNvCxnSpPr/>
          <p:nvPr/>
        </p:nvCxnSpPr>
        <p:spPr>
          <a:xfrm>
            <a:off x="899280" y="257148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cxnSp>
        <p:nvCxnSpPr>
          <p:cNvPr id="201" name="Прямая соединительная линия 25"/>
          <p:cNvCxnSpPr/>
          <p:nvPr/>
        </p:nvCxnSpPr>
        <p:spPr>
          <a:xfrm>
            <a:off x="899280" y="366408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cxnSp>
        <p:nvCxnSpPr>
          <p:cNvPr id="202" name="Прямая соединительная линия 26"/>
          <p:cNvCxnSpPr/>
          <p:nvPr/>
        </p:nvCxnSpPr>
        <p:spPr>
          <a:xfrm>
            <a:off x="899280" y="158616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sp>
        <p:nvSpPr>
          <p:cNvPr id="203" name="PlaceHolder 1"/>
          <p:cNvSpPr>
            <a:spLocks noGrp="1"/>
          </p:cNvSpPr>
          <p:nvPr>
            <p:ph type="sldNum" idx="20"/>
          </p:nvPr>
        </p:nvSpPr>
        <p:spPr>
          <a:xfrm>
            <a:off x="6174000" y="640188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8E9D7B-48DF-4A6D-AD02-58059BF8947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Прямоугольник 30"/>
          <p:cNvSpPr/>
          <p:nvPr/>
        </p:nvSpPr>
        <p:spPr>
          <a:xfrm>
            <a:off x="328320" y="90864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5" name="Прямая соединительная линия 13"/>
          <p:cNvCxnSpPr/>
          <p:nvPr/>
        </p:nvCxnSpPr>
        <p:spPr>
          <a:xfrm>
            <a:off x="899280" y="465300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sp>
        <p:nvSpPr>
          <p:cNvPr id="206" name="Прямоугольник 14"/>
          <p:cNvSpPr/>
          <p:nvPr/>
        </p:nvSpPr>
        <p:spPr>
          <a:xfrm>
            <a:off x="1027080" y="3921120"/>
            <a:ext cx="7655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Несогласие с результатами проверки описывать в акте. Если не уверены в правильном обосновании- писать «с результами проверки не согласен».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2"/>
          <p:cNvSpPr/>
          <p:nvPr/>
        </p:nvSpPr>
        <p:spPr>
          <a:xfrm>
            <a:off x="985320" y="939960"/>
            <a:ext cx="7173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При снятии показаний фиксировать на фото состояние счетчика и пломб самостоятельно.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8" name="Прямая соединительная линия 4"/>
          <p:cNvCxnSpPr/>
          <p:nvPr/>
        </p:nvCxnSpPr>
        <p:spPr>
          <a:xfrm>
            <a:off x="899280" y="566100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sp>
        <p:nvSpPr>
          <p:cNvPr id="209" name="Прямоугольник 5"/>
          <p:cNvSpPr/>
          <p:nvPr/>
        </p:nvSpPr>
        <p:spPr>
          <a:xfrm>
            <a:off x="1025280" y="5136840"/>
            <a:ext cx="778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Не писать объяснительных в сетевую организацию.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6"/>
          <p:cNvSpPr/>
          <p:nvPr/>
        </p:nvSpPr>
        <p:spPr>
          <a:xfrm>
            <a:off x="328320" y="190296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10"/>
          <p:cNvSpPr/>
          <p:nvPr/>
        </p:nvSpPr>
        <p:spPr>
          <a:xfrm>
            <a:off x="328320" y="291096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рямоугольник 11"/>
          <p:cNvSpPr/>
          <p:nvPr/>
        </p:nvSpPr>
        <p:spPr>
          <a:xfrm>
            <a:off x="328320" y="492372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5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17"/>
          <p:cNvSpPr/>
          <p:nvPr/>
        </p:nvSpPr>
        <p:spPr>
          <a:xfrm>
            <a:off x="328320" y="590004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6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19"/>
          <p:cNvSpPr/>
          <p:nvPr/>
        </p:nvSpPr>
        <p:spPr>
          <a:xfrm>
            <a:off x="328320" y="3918960"/>
            <a:ext cx="464760" cy="80568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4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Прямая соединительная линия 20"/>
          <p:cNvCxnSpPr/>
          <p:nvPr/>
        </p:nvCxnSpPr>
        <p:spPr>
          <a:xfrm>
            <a:off x="899280" y="6584400"/>
            <a:ext cx="655308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sp>
        <p:nvSpPr>
          <p:cNvPr id="216" name="TextBox 23"/>
          <p:cNvSpPr/>
          <p:nvPr/>
        </p:nvSpPr>
        <p:spPr>
          <a:xfrm>
            <a:off x="1071360" y="5922360"/>
            <a:ext cx="6136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Хранить пломбы для экспертизы, в том числе на предмет их контрафактности.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14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218" name="Группа 8"/>
          <p:cNvGrpSpPr/>
          <p:nvPr/>
        </p:nvGrpSpPr>
        <p:grpSpPr>
          <a:xfrm>
            <a:off x="360" y="3930480"/>
            <a:ext cx="9143640" cy="2955600"/>
            <a:chOff x="360" y="3930480"/>
            <a:chExt cx="9143640" cy="2955600"/>
          </a:xfrm>
        </p:grpSpPr>
        <p:sp>
          <p:nvSpPr>
            <p:cNvPr id="219" name="Равнобедренный треугольник 22"/>
            <p:cNvSpPr/>
            <p:nvPr/>
          </p:nvSpPr>
          <p:spPr>
            <a:xfrm rot="16200000">
              <a:off x="4752360" y="4209480"/>
              <a:ext cx="2955600" cy="23976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20" name="Прямоугольник 15"/>
            <p:cNvSpPr/>
            <p:nvPr/>
          </p:nvSpPr>
          <p:spPr>
            <a:xfrm rot="10800000">
              <a:off x="360" y="3930120"/>
              <a:ext cx="9143640" cy="29422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21" name="PlaceHolder 1"/>
          <p:cNvSpPr>
            <a:spLocks noGrp="1"/>
          </p:cNvSpPr>
          <p:nvPr>
            <p:ph type="sldNum" idx="21"/>
          </p:nvPr>
        </p:nvSpPr>
        <p:spPr>
          <a:xfrm>
            <a:off x="6012000" y="63093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0E93E4-19E6-4858-ABFC-6A506EE831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Title 10"/>
          <p:cNvSpPr/>
          <p:nvPr/>
        </p:nvSpPr>
        <p:spPr>
          <a:xfrm>
            <a:off x="0" y="1847160"/>
            <a:ext cx="9143640" cy="9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5000"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Пусть все будет по закону</a:t>
            </a:r>
            <a:r>
              <a:rPr b="0" lang="en-US" sz="6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!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2"/>
          <p:cNvSpPr/>
          <p:nvPr/>
        </p:nvSpPr>
        <p:spPr>
          <a:xfrm>
            <a:off x="5504760" y="4512600"/>
            <a:ext cx="3277800" cy="12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Тел:  8 (3852) 991-911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        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8-963-531-77-70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6"/>
          <p:cNvSpPr/>
          <p:nvPr/>
        </p:nvSpPr>
        <p:spPr>
          <a:xfrm>
            <a:off x="544680" y="4377240"/>
            <a:ext cx="47210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ДИРЕКТОР ЮРИДИЧЕСКОЙ ФИРМЫ </a:t>
            </a: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ООО «ЭНЕРГО-АРБИТР»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БЫСТРЕВСКАЯ МАРИЯ ВАЛЕРЬЕВНА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Box 12"/>
          <p:cNvSpPr/>
          <p:nvPr/>
        </p:nvSpPr>
        <p:spPr>
          <a:xfrm>
            <a:off x="5502600" y="5228640"/>
            <a:ext cx="472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e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-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mail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: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 mvby@mail.ru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62532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pravo@enarbitr.ru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4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79640" y="857160"/>
            <a:ext cx="4176000" cy="509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indent="0" algn="ctr">
              <a:lnSpc>
                <a:spcPct val="100000"/>
              </a:lnSpc>
              <a:buNone/>
            </a:pPr>
            <a:br>
              <a:rPr sz="2700"/>
            </a:br>
            <a:r>
              <a:rPr b="1" lang="en-US" sz="2700" spc="-1" strike="noStrike">
                <a:solidFill>
                  <a:srgbClr val="000000"/>
                </a:solidFill>
                <a:latin typeface="Calibri"/>
              </a:rPr>
              <a:t>БЫСТРЕВСКАЯ МАРИЯ ВАЛЕРЬЕВНА</a:t>
            </a:r>
            <a:br>
              <a:rPr sz="2700"/>
            </a:br>
            <a:r>
              <a:rPr b="0" lang="en-US" sz="2700" spc="-1" strike="noStrike">
                <a:solidFill>
                  <a:srgbClr val="000000"/>
                </a:solidFill>
                <a:latin typeface="Calibri"/>
              </a:rPr>
              <a:t>ДИРЕКТОР ЮРИДИЧЕСКОЙ ФИРМЫ </a:t>
            </a:r>
            <a:br>
              <a:rPr sz="2700"/>
            </a:br>
            <a:r>
              <a:rPr b="0" lang="en-US" sz="2700" spc="-1" strike="noStrike">
                <a:solidFill>
                  <a:srgbClr val="000000"/>
                </a:solidFill>
                <a:latin typeface="Calibri"/>
              </a:rPr>
              <a:t>ООО «ЭНЕРГО-АРБИТР»</a:t>
            </a:r>
            <a:br>
              <a:rPr sz="2700"/>
            </a:b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Председатель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комитета по энергетике Алтайского края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общероссийской общественной организации малого и среднего предпринимательства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«Опора России»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Прямоугольник 3"/>
          <p:cNvSpPr/>
          <p:nvPr/>
        </p:nvSpPr>
        <p:spPr>
          <a:xfrm>
            <a:off x="3924000" y="808200"/>
            <a:ext cx="4464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37" name="Рисунок 2" descr="Изображение выглядит как Человеческое лицо, человек, одежда, диван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894560" y="1052640"/>
            <a:ext cx="3397680" cy="50976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4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39" name="Группа 8"/>
          <p:cNvGrpSpPr/>
          <p:nvPr/>
        </p:nvGrpSpPr>
        <p:grpSpPr>
          <a:xfrm>
            <a:off x="5031360" y="786240"/>
            <a:ext cx="4112640" cy="6102720"/>
            <a:chOff x="5031360" y="786240"/>
            <a:chExt cx="4112640" cy="6102720"/>
          </a:xfrm>
        </p:grpSpPr>
        <p:sp>
          <p:nvSpPr>
            <p:cNvPr id="140" name="Равнобедренный треугольник 22"/>
            <p:cNvSpPr/>
            <p:nvPr/>
          </p:nvSpPr>
          <p:spPr>
            <a:xfrm rot="16200000">
              <a:off x="3178800" y="2638800"/>
              <a:ext cx="6102720" cy="23976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1" name="Прямоугольник 15"/>
            <p:cNvSpPr/>
            <p:nvPr/>
          </p:nvSpPr>
          <p:spPr>
            <a:xfrm rot="10800000">
              <a:off x="7380720" y="786240"/>
              <a:ext cx="1763280" cy="60753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42" name="TextBox 21"/>
          <p:cNvSpPr/>
          <p:nvPr/>
        </p:nvSpPr>
        <p:spPr>
          <a:xfrm>
            <a:off x="617040" y="92880"/>
            <a:ext cx="367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1 КЕЙС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sldNum" idx="13"/>
          </p:nvPr>
        </p:nvSpPr>
        <p:spPr>
          <a:xfrm>
            <a:off x="6012000" y="63093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F44C71-5F00-44DE-AFED-F34F0E34868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5551200" y="2448720"/>
            <a:ext cx="331344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Потребитель за оставленную пломбу очень переживает,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но ответственности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не несет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1" descr="C:\Users\БМВ\AppData\Local\Microsoft\Windows\INetCache\Content.Outlook\EE888CM8\PHOTO-2022-10-28-16-37-15.jpg"/>
          <p:cNvPicPr/>
          <p:nvPr/>
        </p:nvPicPr>
        <p:blipFill>
          <a:blip r:embed="rId2"/>
          <a:srcRect l="1412" t="4458" r="20377" b="4569"/>
          <a:stretch/>
        </p:blipFill>
        <p:spPr>
          <a:xfrm>
            <a:off x="286920" y="974880"/>
            <a:ext cx="4338000" cy="5699160"/>
          </a:xfrm>
          <a:prstGeom prst="rect">
            <a:avLst/>
          </a:prstGeom>
          <a:ln cap="sq" w="5715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2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47" name="Прямоугольник 7"/>
          <p:cNvSpPr/>
          <p:nvPr/>
        </p:nvSpPr>
        <p:spPr>
          <a:xfrm>
            <a:off x="985320" y="1123200"/>
            <a:ext cx="7596360" cy="107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Избранный сетевой организацией способ опломбировки узла учета не соответствует законодательству. Сети допустили неразумное отступление от установленного порядка опломбировки</a:t>
            </a: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Прямоугольник 8"/>
          <p:cNvSpPr/>
          <p:nvPr/>
        </p:nvSpPr>
        <p:spPr>
          <a:xfrm>
            <a:off x="971640" y="4221000"/>
            <a:ext cx="7886160" cy="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Все сомнения в доказанности факта безучетного потребления, как формы противоправного поведения участника энергетического правоотношения, должны толковаться против профессиональных субъектов соответствующего вида ресурсоснабжения, то есть в пользу потребителя, добросовестность которого не опровергнута.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Прямоугольник 9"/>
          <p:cNvSpPr/>
          <p:nvPr/>
        </p:nvSpPr>
        <p:spPr>
          <a:xfrm>
            <a:off x="996840" y="2784600"/>
            <a:ext cx="8172000" cy="100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Механическое воздействие на пломбировочную проволоку о металлические проушины не может быть отнесено к виновным действиям потребителя.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0" name="Прямая соединительная линия 21"/>
          <p:cNvCxnSpPr/>
          <p:nvPr/>
        </p:nvCxnSpPr>
        <p:spPr>
          <a:xfrm>
            <a:off x="984240" y="3888720"/>
            <a:ext cx="761940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cxnSp>
        <p:nvCxnSpPr>
          <p:cNvPr id="151" name="Прямая соединительная линия 25"/>
          <p:cNvCxnSpPr/>
          <p:nvPr/>
        </p:nvCxnSpPr>
        <p:spPr>
          <a:xfrm flipV="1">
            <a:off x="948960" y="5666760"/>
            <a:ext cx="7732800" cy="828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cxnSp>
        <p:nvCxnSpPr>
          <p:cNvPr id="152" name="Прямая соединительная линия 26"/>
          <p:cNvCxnSpPr/>
          <p:nvPr/>
        </p:nvCxnSpPr>
        <p:spPr>
          <a:xfrm>
            <a:off x="948960" y="2414520"/>
            <a:ext cx="7633440" cy="360"/>
          </a:xfrm>
          <a:prstGeom prst="straightConnector1">
            <a:avLst/>
          </a:prstGeom>
          <a:ln w="34925">
            <a:solidFill>
              <a:srgbClr val="1f497d"/>
            </a:solidFill>
            <a:round/>
          </a:ln>
        </p:spPr>
      </p:cxnSp>
      <p:sp>
        <p:nvSpPr>
          <p:cNvPr id="153" name="PlaceHolder 1"/>
          <p:cNvSpPr>
            <a:spLocks noGrp="1"/>
          </p:cNvSpPr>
          <p:nvPr>
            <p:ph type="sldNum" idx="14"/>
          </p:nvPr>
        </p:nvSpPr>
        <p:spPr>
          <a:xfrm>
            <a:off x="6174000" y="640188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9EB121-7EE1-45C8-86F4-C2A6086680B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Прямоугольник 28"/>
          <p:cNvSpPr/>
          <p:nvPr/>
        </p:nvSpPr>
        <p:spPr>
          <a:xfrm>
            <a:off x="394560" y="2808720"/>
            <a:ext cx="575640" cy="107964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29"/>
          <p:cNvSpPr/>
          <p:nvPr/>
        </p:nvSpPr>
        <p:spPr>
          <a:xfrm>
            <a:off x="395640" y="4595760"/>
            <a:ext cx="575640" cy="107964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30"/>
          <p:cNvSpPr/>
          <p:nvPr/>
        </p:nvSpPr>
        <p:spPr>
          <a:xfrm>
            <a:off x="395640" y="1340640"/>
            <a:ext cx="575640" cy="1079640"/>
          </a:xfrm>
          <a:prstGeom prst="rect">
            <a:avLst/>
          </a:prstGeom>
          <a:noFill/>
          <a:ln w="34925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c00000"/>
                </a:solidFill>
                <a:latin typeface="Calibri"/>
              </a:rPr>
              <a:t>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0"/>
          <p:cNvSpPr/>
          <p:nvPr/>
        </p:nvSpPr>
        <p:spPr>
          <a:xfrm>
            <a:off x="553320" y="5816520"/>
            <a:ext cx="84247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(Постановление Арбитражного суда Западно-Сибирского округа от 21.12.2023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N Ф04-6744/2023 по делу N А03-20512/2022)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4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59" name="Группа 8"/>
          <p:cNvGrpSpPr/>
          <p:nvPr/>
        </p:nvGrpSpPr>
        <p:grpSpPr>
          <a:xfrm>
            <a:off x="5031360" y="786240"/>
            <a:ext cx="4112640" cy="6102720"/>
            <a:chOff x="5031360" y="786240"/>
            <a:chExt cx="4112640" cy="6102720"/>
          </a:xfrm>
        </p:grpSpPr>
        <p:sp>
          <p:nvSpPr>
            <p:cNvPr id="160" name="Равнобедренный треугольник 22"/>
            <p:cNvSpPr/>
            <p:nvPr/>
          </p:nvSpPr>
          <p:spPr>
            <a:xfrm rot="16200000">
              <a:off x="3178800" y="2638800"/>
              <a:ext cx="6102720" cy="23976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1" name="Прямоугольник 15"/>
            <p:cNvSpPr/>
            <p:nvPr/>
          </p:nvSpPr>
          <p:spPr>
            <a:xfrm rot="10800000">
              <a:off x="7380720" y="786240"/>
              <a:ext cx="1763280" cy="60753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62" name="TextBox 21"/>
          <p:cNvSpPr/>
          <p:nvPr/>
        </p:nvSpPr>
        <p:spPr>
          <a:xfrm>
            <a:off x="617040" y="92880"/>
            <a:ext cx="367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2 КЕЙС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sldNum" idx="15"/>
          </p:nvPr>
        </p:nvSpPr>
        <p:spPr>
          <a:xfrm>
            <a:off x="6012000" y="63093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455FFF-AA4B-43DB-B50D-636D1EE97FB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Равнобедренный треугольник 10"/>
          <p:cNvSpPr/>
          <p:nvPr/>
        </p:nvSpPr>
        <p:spPr>
          <a:xfrm rot="16200000">
            <a:off x="2341440" y="1142640"/>
            <a:ext cx="3061080" cy="2406960"/>
          </a:xfrm>
          <a:custGeom>
            <a:avLst/>
            <a:gdLst>
              <a:gd name="textAreaLeft" fmla="*/ 0 w 3061080"/>
              <a:gd name="textAreaRight" fmla="*/ 3061440 w 3061080"/>
              <a:gd name="textAreaTop" fmla="*/ 0 h 2406960"/>
              <a:gd name="textAreaBottom" fmla="*/ 2407320 h 2406960"/>
            </a:gdLst>
            <a:ahLst/>
            <a:rect l="textAreaLeft" t="textAreaTop" r="textAreaRight" b="textAreaBottom"/>
            <a:pathLst>
              <a:path w="3061466" h="2407419">
                <a:moveTo>
                  <a:pt x="0" y="2398089"/>
                </a:moveTo>
                <a:lnTo>
                  <a:pt x="3051623" y="0"/>
                </a:lnTo>
                <a:lnTo>
                  <a:pt x="3061466" y="2407419"/>
                </a:lnTo>
                <a:lnTo>
                  <a:pt x="0" y="23980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5" name="Стрелка: штриховая вправо 6"/>
          <p:cNvSpPr/>
          <p:nvPr/>
        </p:nvSpPr>
        <p:spPr>
          <a:xfrm rot="16200000">
            <a:off x="6931440" y="4141800"/>
            <a:ext cx="805320" cy="707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6" name="TextBox 7"/>
          <p:cNvSpPr/>
          <p:nvPr/>
        </p:nvSpPr>
        <p:spPr>
          <a:xfrm>
            <a:off x="6391080" y="4898160"/>
            <a:ext cx="25653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Пломба завода изготовителя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9"/>
          <p:cNvSpPr/>
          <p:nvPr/>
        </p:nvSpPr>
        <p:spPr>
          <a:xfrm>
            <a:off x="135720" y="1053720"/>
            <a:ext cx="322164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Найди 5 отличий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Рисунок 2" descr="Изображение выглядит как текст, Карминный цвет, Материальная собственность, снимок экрана&#10;&#10;Автоматически созданное описание"/>
          <p:cNvPicPr/>
          <p:nvPr/>
        </p:nvPicPr>
        <p:blipFill>
          <a:blip r:embed="rId2"/>
          <a:srcRect l="34139" t="0" r="33959" b="-168"/>
          <a:stretch/>
        </p:blipFill>
        <p:spPr>
          <a:xfrm rot="16200000">
            <a:off x="1172160" y="1877760"/>
            <a:ext cx="3346920" cy="52488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9" name="Рисунок 3" descr="Принцип работы антимагнитных пломб для счетчиков воды в Москве"/>
          <p:cNvPicPr/>
          <p:nvPr/>
        </p:nvPicPr>
        <p:blipFill>
          <a:blip r:embed="rId3"/>
          <a:stretch/>
        </p:blipFill>
        <p:spPr>
          <a:xfrm>
            <a:off x="4428000" y="864000"/>
            <a:ext cx="4528800" cy="2996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0" name="Стрелка: штриховая вправо 6"/>
          <p:cNvSpPr/>
          <p:nvPr/>
        </p:nvSpPr>
        <p:spPr>
          <a:xfrm rot="5400000">
            <a:off x="2519640" y="1949040"/>
            <a:ext cx="805320" cy="707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1" name="TextBox 17"/>
          <p:cNvSpPr/>
          <p:nvPr/>
        </p:nvSpPr>
        <p:spPr>
          <a:xfrm>
            <a:off x="592200" y="1827360"/>
            <a:ext cx="25653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Пломба потребителя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2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sldNum" idx="16"/>
          </p:nvPr>
        </p:nvSpPr>
        <p:spPr>
          <a:xfrm>
            <a:off x="6174000" y="640188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7CA0E5-CE03-4FC9-8D2E-65098E8F71F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TextBox 10"/>
          <p:cNvSpPr/>
          <p:nvPr/>
        </p:nvSpPr>
        <p:spPr>
          <a:xfrm>
            <a:off x="755640" y="5561640"/>
            <a:ext cx="81504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(</a:t>
            </a:r>
            <a:r>
              <a:rPr b="0" i="1" lang="en-US" sz="16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Решение Арбитражного суда Алтайского края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по делу </a:t>
            </a:r>
            <a:r>
              <a:rPr b="0" i="1" lang="en-US" sz="16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№ А03-6435/2018)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2"/>
          <p:cNvSpPr/>
          <p:nvPr/>
        </p:nvSpPr>
        <p:spPr>
          <a:xfrm>
            <a:off x="553320" y="1875240"/>
            <a:ext cx="783468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Сетевая организация не доказала, что установленная пломба являлась товаром надлежащего качества и отвечала требованиям действующего законодательства, была исправна.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Отсутствовали доказательства, что спорная пломба установлена в присутствии предпринимателя и гарантийный срок с момента ввода в эксплуатацию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не истек.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14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77" name="Группа 8"/>
          <p:cNvGrpSpPr/>
          <p:nvPr/>
        </p:nvGrpSpPr>
        <p:grpSpPr>
          <a:xfrm>
            <a:off x="360" y="811080"/>
            <a:ext cx="5724000" cy="6123600"/>
            <a:chOff x="360" y="811080"/>
            <a:chExt cx="5724000" cy="6123600"/>
          </a:xfrm>
        </p:grpSpPr>
        <p:sp>
          <p:nvSpPr>
            <p:cNvPr id="178" name="Равнобедренный треугольник 22"/>
            <p:cNvSpPr/>
            <p:nvPr/>
          </p:nvSpPr>
          <p:spPr>
            <a:xfrm rot="5400000">
              <a:off x="1488960" y="2699280"/>
              <a:ext cx="6102720" cy="236772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9" name="Прямоугольник 15"/>
            <p:cNvSpPr/>
            <p:nvPr/>
          </p:nvSpPr>
          <p:spPr>
            <a:xfrm rot="10800000">
              <a:off x="360" y="811080"/>
              <a:ext cx="3356640" cy="60753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80" name="TextBox 21"/>
          <p:cNvSpPr/>
          <p:nvPr/>
        </p:nvSpPr>
        <p:spPr>
          <a:xfrm>
            <a:off x="617040" y="92880"/>
            <a:ext cx="367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3 КЕЙС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sldNum" idx="17"/>
          </p:nvPr>
        </p:nvSpPr>
        <p:spPr>
          <a:xfrm>
            <a:off x="6012000" y="63093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4CB4BD-B303-4AAD-9144-63927EACAF9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TextBox 11"/>
          <p:cNvSpPr/>
          <p:nvPr/>
        </p:nvSpPr>
        <p:spPr>
          <a:xfrm>
            <a:off x="104040" y="2349000"/>
            <a:ext cx="5040360" cy="34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Поскольку пломба с узла учета сорвана в целях ликвидации аварии, о чем своевременно осведомлены гарантирующий поставщик и сетевая организация, отсутствие доказательств несанкционированного вмешательства в работу прибора учета исключает квалификацию потребления абонентом поставленного энергоресурса как безучетного.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Рисунок 2"/>
          <p:cNvSpPr/>
          <p:nvPr/>
        </p:nvSpPr>
        <p:spPr>
          <a:xfrm>
            <a:off x="5829120" y="2195640"/>
            <a:ext cx="3210840" cy="3035160"/>
          </a:xfrm>
          <a:custGeom>
            <a:avLst/>
            <a:gdLst>
              <a:gd name="textAreaLeft" fmla="*/ 0 w 3210840"/>
              <a:gd name="textAreaRight" fmla="*/ 3211200 w 3210840"/>
              <a:gd name="textAreaTop" fmla="*/ 0 h 3035160"/>
              <a:gd name="textAreaBottom" fmla="*/ 3035520 h 3035160"/>
            </a:gdLst>
            <a:ahLst/>
            <a:rect l="textAreaLeft" t="textAreaTop" r="textAreaRight" b="textAreaBottom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4"/>
          <p:cNvSpPr/>
          <p:nvPr/>
        </p:nvSpPr>
        <p:spPr>
          <a:xfrm>
            <a:off x="4439520" y="867240"/>
            <a:ext cx="46461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Когда</a:t>
            </a:r>
            <a:r>
              <a:rPr b="0" i="1" lang="en-US" sz="4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b="0" i="1" lang="en-US" sz="2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ситуация накаляется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6"/>
          <p:cNvSpPr/>
          <p:nvPr/>
        </p:nvSpPr>
        <p:spPr>
          <a:xfrm>
            <a:off x="4295160" y="5601600"/>
            <a:ext cx="4655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Постановление Арбитражного суда Западно-Сибирского округа от 09.11.2018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N Ф04-4683/2018 по делу N А03-21932/2017)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5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7" name="Прямоугольник 7"/>
          <p:cNvSpPr/>
          <p:nvPr/>
        </p:nvSpPr>
        <p:spPr>
          <a:xfrm>
            <a:off x="1079640" y="1214280"/>
            <a:ext cx="7635600" cy="107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Box 16"/>
          <p:cNvSpPr/>
          <p:nvPr/>
        </p:nvSpPr>
        <p:spPr>
          <a:xfrm>
            <a:off x="577440" y="167040"/>
            <a:ext cx="8280720" cy="95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sldNum" idx="18"/>
          </p:nvPr>
        </p:nvSpPr>
        <p:spPr>
          <a:xfrm>
            <a:off x="6174000" y="640188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9C50E9-F5B8-4027-A833-5E44E3AA9D5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TextBox 1"/>
          <p:cNvSpPr/>
          <p:nvPr/>
        </p:nvSpPr>
        <p:spPr>
          <a:xfrm>
            <a:off x="467640" y="1025280"/>
            <a:ext cx="8280720" cy="167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7375e"/>
                </a:solidFill>
                <a:latin typeface="Calibri"/>
              </a:rPr>
              <a:t>	</a:t>
            </a:r>
            <a:r>
              <a:rPr b="1" lang="en-US" sz="2400" spc="-1" strike="noStrike">
                <a:solidFill>
                  <a:srgbClr val="17375e"/>
                </a:solidFill>
                <a:latin typeface="Calibri"/>
              </a:rPr>
              <a:t>Досудебное исследование и направление запросов в компетентные органы (Минэнерго, ФАС РФ) - это механизм, который позволяет</a:t>
            </a:r>
            <a:r>
              <a:rPr b="1" lang="ru-RU" sz="2400" spc="-1" strike="noStrike">
                <a:solidFill>
                  <a:srgbClr val="17375e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17375e"/>
                </a:solidFill>
                <a:latin typeface="Calibri"/>
              </a:rPr>
              <a:t>получить компетентное мнение и  усилить позицию в суде.</a:t>
            </a:r>
            <a:r>
              <a:rPr b="1" lang="en-US" sz="3200" spc="-1" strike="noStrike">
                <a:solidFill>
                  <a:srgbClr val="17375e"/>
                </a:solidFill>
                <a:latin typeface="Calibri"/>
              </a:rPr>
              <a:t> 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12"/>
          <p:cNvSpPr/>
          <p:nvPr/>
        </p:nvSpPr>
        <p:spPr>
          <a:xfrm>
            <a:off x="439920" y="2828520"/>
            <a:ext cx="8247600" cy="371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17375e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17375e"/>
                </a:solidFill>
                <a:latin typeface="Arial"/>
              </a:rPr>
              <a:t>"Закон не ставит доказательственную силу заключения лица, обладающего специальными знаниями, в зависимость от его формы или порядка получения. Судом должна оцениваться достоверность любого подобного заключения.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17375e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17375e"/>
                </a:solidFill>
                <a:latin typeface="Arial"/>
              </a:rPr>
              <a:t>Соответственно, при одинаковом отношении к доказательственному значению судебного и внесудебного исследований спорных вопросов с применением специальных знаний, если стороной представлено внесудебное исследование эксперта (специалиста), которое не вызывает сомнений у суда по своей полноте и обоснованности, и оно не скомпрометировано другими лицами, участвующими в деле, суд вправе при принятии решения опираться на доказательственное значение подобного документа."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br>
              <a:rPr sz="1100"/>
            </a:b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2" descr="Презентация НП, копия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sldNum" idx="19"/>
          </p:nvPr>
        </p:nvSpPr>
        <p:spPr>
          <a:xfrm>
            <a:off x="6012000" y="63093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E67A09-3997-4D42-9D6A-343224C5586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TextBox 3"/>
          <p:cNvSpPr/>
          <p:nvPr/>
        </p:nvSpPr>
        <p:spPr>
          <a:xfrm>
            <a:off x="431640" y="1128960"/>
            <a:ext cx="8280720" cy="55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17375e"/>
                </a:solidFill>
                <a:latin typeface="Calibri"/>
              </a:rPr>
              <a:t>"Суд вправе учесть разъяснения специальных правил, данные органом государственной власти осуществляющим функции по выработке и реализации государственной политики и нормативно-правовому регулированию в области энергосбережения и повышения энергетической эффективности по вопросам информационного обеспечения мероприятий по энергосбережению и повышению энергетической эффективности, учета используемых энергетических ресурсов (пункт 1 Положения о Министерстве энергетики Российской Федерации, утвержденного постановлением Правительства Российской Федерации от 28.05.2008 N 400)."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17375e"/>
                </a:solidFill>
                <a:latin typeface="Calibri"/>
              </a:rPr>
              <a:t>(Постановление Арбитражного суда Западно-Сибирского округа от 21.12.2023 N Ф04-6744/2023 по делу N А03-20512/2022 )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Application>LibreOffice/7.4.7.2$Linux_X86_64 LibreOffice_project/40$Build-2</Application>
  <AppVersion>15.0000</AppVersion>
  <Words>427</Words>
  <Paragraphs>68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2019-02-20T19:40:02Z</dcterms:created>
  <dc:creator>Anik</dc:creator>
  <dc:description/>
  <dc:language>en-US</dc:language>
  <cp:lastModifiedBy>Пользователь Windows</cp:lastModifiedBy>
  <cp:lastPrinted>2019-02-21T08:19:52Z</cp:lastPrinted>
  <dcterms:modified xsi:type="dcterms:W3CDTF">2024-06-27T10:50:20Z</dcterms:modified>
  <cp:revision>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Экран (4:3)</vt:lpwstr>
  </property>
  <property fmtid="{D5CDD505-2E9C-101B-9397-08002B2CF9AE}" pid="4" name="Slides">
    <vt:r8>11</vt:r8>
  </property>
</Properties>
</file>