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8" d="100"/>
          <a:sy n="78" d="100"/>
        </p:scale>
        <p:origin x="-37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33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17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22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76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7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97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38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69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0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74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73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48ED4-4106-4B4D-B76C-2F5601E9AEB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E9EB8-7706-44EF-AE05-916FA8883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38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26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28">
            <a:extLst>
              <a:ext uri="{FF2B5EF4-FFF2-40B4-BE49-F238E27FC236}">
                <a16:creationId xmlns:a16="http://schemas.microsoft.com/office/drawing/2014/main" xmlns="" id="{B9A1D9BC-1455-4308-9ABD-A3F8EDB67A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ight Triangle 30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4A62647B-1222-407C-8740-5A497612B1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6068" y="4255704"/>
            <a:ext cx="5384800" cy="1159081"/>
          </a:xfrm>
        </p:spPr>
        <p:txBody>
          <a:bodyPr anchor="b">
            <a:normAutofit fontScale="90000"/>
          </a:bodyPr>
          <a:lstStyle/>
          <a:p>
            <a:pPr algn="l"/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3600" b="1" dirty="0" smtClean="0"/>
              <a:t>КОМИССИЯ </a:t>
            </a:r>
            <a:r>
              <a:rPr lang="ru-RU" sz="3600" b="1" dirty="0"/>
              <a:t>ПО ДРАГОЦЕННЫМ МЕТАЛЛАМ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И  ДРАГОЦЕННЫМ </a:t>
            </a:r>
            <a:r>
              <a:rPr lang="ru-RU" sz="3600" b="1" dirty="0"/>
              <a:t>КАМНЯМ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4" name="Рисунок 3" descr="BLANK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788" y="1094269"/>
            <a:ext cx="5171512" cy="1011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011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xmlns="" id="{2EB492CD-616E-47F8-933B-5E2D952A05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xmlns="" id="{59383CF9-23B5-4335-9B21-1791C4CF1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007FE00-9498-4706-B255-6437B0252C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295826"/>
            <a:ext cx="4777381" cy="4096603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7507" y="934252"/>
            <a:ext cx="6353890" cy="5923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/>
              <a:t>ЦЕЛИ </a:t>
            </a:r>
            <a:r>
              <a:rPr lang="ru-RU" sz="1800" b="1" dirty="0" smtClean="0"/>
              <a:t>КОМИССИИ:</a:t>
            </a:r>
            <a:endParaRPr lang="ru-RU" sz="1800" b="1" dirty="0"/>
          </a:p>
          <a:p>
            <a:r>
              <a:rPr lang="ru-RU" sz="1800" dirty="0"/>
              <a:t>Анализ проблематики администрирования и взаимодействия отрасли драгоценных металлов и драгоценных камней с государственными органами власти, формирование предложений по устранению выявленных недостатков;</a:t>
            </a:r>
          </a:p>
          <a:p>
            <a:r>
              <a:rPr lang="ru-RU" sz="1800" dirty="0"/>
              <a:t>Формирование предложений по изменению действующего законодательства, способствующих развитию ювелирной отрасли;</a:t>
            </a:r>
          </a:p>
          <a:p>
            <a:r>
              <a:rPr lang="ru-RU" sz="1800" dirty="0"/>
              <a:t>Мониторинг изменений действующего законодательства, связанного с ювелирной отраслью и формирование консолидированной позиции предпринимательского сообщества относительно такого рода изменений.</a:t>
            </a:r>
          </a:p>
          <a:p>
            <a:r>
              <a:rPr lang="ru-RU" sz="1800" dirty="0"/>
              <a:t>Защита экономического потенциала рынка драгоценных металлов и драгоценных камней, соблюдение баланса интересов всех участников рынка при выработке подходов к регулированию ювелирной отрасли;</a:t>
            </a:r>
          </a:p>
          <a:p>
            <a:r>
              <a:rPr lang="ru-RU" sz="1800" dirty="0"/>
              <a:t>Аналитическое и экспертное обеспечение борьбы с нелегальным бизнесом на рынке драгоценных металлов и драгоценных камней.</a:t>
            </a:r>
          </a:p>
          <a:p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462609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xmlns="" id="{B6FACB3C-9069-4791-BC5C-0DB7CD19B8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71F2038E-D777-4B76-81DD-DD13EE91B9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7828" y="1110343"/>
            <a:ext cx="5277447" cy="4664816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/>
              <a:t>ЗАДАЧИ </a:t>
            </a:r>
            <a:r>
              <a:rPr lang="ru-RU" sz="1600" b="1" dirty="0" smtClean="0"/>
              <a:t>КОМИССИИ:</a:t>
            </a:r>
            <a:endParaRPr lang="ru-RU" sz="1600" b="1" dirty="0"/>
          </a:p>
          <a:p>
            <a:pPr algn="just"/>
            <a:r>
              <a:rPr lang="ru-RU" sz="1600" dirty="0"/>
              <a:t>Максимальное присутствие «ОПОРЫ РОССИИ» в профильных комитетах, комиссиях и рабочих группах законодательных и исполнительных органов власти;</a:t>
            </a:r>
          </a:p>
          <a:p>
            <a:pPr algn="just"/>
            <a:r>
              <a:rPr lang="ru-RU" sz="1600" dirty="0"/>
              <a:t>Совместная разработка инновационных решений для адаптации ювелирного бизнеса к новым реалиям;</a:t>
            </a:r>
          </a:p>
          <a:p>
            <a:pPr algn="just"/>
            <a:r>
              <a:rPr lang="ru-RU" sz="1600" dirty="0"/>
              <a:t>Разработка инициатив по формированию новых стандартов в отрасли драгоценных металлов и драгоценных камней;</a:t>
            </a:r>
          </a:p>
          <a:p>
            <a:pPr algn="just"/>
            <a:r>
              <a:rPr lang="ru-RU" sz="1600" dirty="0"/>
              <a:t>Формирование сообщества, способного к эффективному взаимодействию и обмену опытом в области устойчивого развития ювелирного бизнеса;</a:t>
            </a:r>
          </a:p>
          <a:p>
            <a:pPr algn="just"/>
            <a:r>
              <a:rPr lang="ru-RU" sz="1600" dirty="0"/>
              <a:t>Сотрудничество с предпринимательским сообществом в целях выявления законодательных, организационных, экономических, административных и иных барьеров в области взаимодействия предпринимателей с государственными органами власти.</a:t>
            </a:r>
          </a:p>
          <a:p>
            <a:pPr marL="0" indent="0">
              <a:buNone/>
            </a:pPr>
            <a:endParaRPr lang="ru-RU" sz="1100" dirty="0">
              <a:solidFill>
                <a:schemeClr val="tx2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DD354807-230F-4402-B1B9-F733A8F1F1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BF5A6F4A-CE87-4D5C-9382-8167967CE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61023DD2-2E6F-4419-B404-80F08460BE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BC4A6C98-F96E-4587-B01F-A9B01BBFAD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A66409EC-9CC3-482A-A4A5-54ED092B3F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Рисунок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8392" y="1722875"/>
            <a:ext cx="4142232" cy="433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5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2EB492CD-616E-47F8-933B-5E2D952A05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xmlns="" id="{59383CF9-23B5-4335-9B21-1791C4CF1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xmlns="" id="{0007FE00-9498-4706-B255-6437B0252C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457063"/>
            <a:ext cx="4777381" cy="377413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0563" y="1132514"/>
            <a:ext cx="5873237" cy="50444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/>
              <a:t>ЗАДАЧИ </a:t>
            </a:r>
            <a:r>
              <a:rPr lang="ru-RU" sz="1800" b="1" dirty="0" smtClean="0"/>
              <a:t>КОМИССИИ </a:t>
            </a:r>
            <a:r>
              <a:rPr lang="ru-RU" sz="1800" b="1" dirty="0"/>
              <a:t>НА 2023 – 2025 ГОДЫ:</a:t>
            </a:r>
          </a:p>
          <a:p>
            <a:pPr marL="0" indent="0">
              <a:buNone/>
            </a:pPr>
            <a:endParaRPr lang="ru-RU" sz="1800" b="1" dirty="0"/>
          </a:p>
          <a:p>
            <a:pPr algn="just"/>
            <a:r>
              <a:rPr lang="ru-RU" sz="1800" dirty="0"/>
              <a:t>Возвращение специальных налоговых режимов (УСН, ПСН) в сферу производства и продаж ювелирных изделий;</a:t>
            </a:r>
          </a:p>
          <a:p>
            <a:pPr algn="just"/>
            <a:r>
              <a:rPr lang="ru-RU" sz="1800" dirty="0"/>
              <a:t>Перенос срока введения физической маркировки каждой товарной единицы драгоценного металла на несколько лет вперед;</a:t>
            </a:r>
          </a:p>
          <a:p>
            <a:pPr algn="just"/>
            <a:r>
              <a:rPr lang="ru-RU" sz="1800" dirty="0"/>
              <a:t>Исключение серебра из Федерального закона «О драгоценных металлах и драгоценных камнях» от 26.03.1998 N 41-ФЗ, а также Федерального закона «О противодействии легализации (отмыванию) доходов, полученных преступным путем, и финансированию терроризма» от 07.08.2001 N 115-ФЗ;</a:t>
            </a:r>
          </a:p>
          <a:p>
            <a:pPr algn="just"/>
            <a:r>
              <a:rPr lang="ru-RU" sz="1800" dirty="0"/>
              <a:t>Пересмотр и актуализация нормативных актов, регулирующих ювелирную отрасль;</a:t>
            </a:r>
          </a:p>
          <a:p>
            <a:pPr algn="just"/>
            <a:r>
              <a:rPr lang="ru-RU" sz="1800" dirty="0"/>
              <a:t>Сохранение АУСН для ювелирной </a:t>
            </a:r>
            <a:r>
              <a:rPr lang="ru-RU" sz="1800" dirty="0" smtClean="0"/>
              <a:t>отрасли </a:t>
            </a:r>
            <a:r>
              <a:rPr lang="ru-RU" sz="1800" dirty="0"/>
              <a:t>с расширенным количеством персонала и с расширенными условиями сотрудничества с клиентами. </a:t>
            </a:r>
          </a:p>
          <a:p>
            <a:pPr marL="0" indent="0">
              <a:buNone/>
            </a:pPr>
            <a:endParaRPr lang="ru-RU" sz="1300" dirty="0"/>
          </a:p>
          <a:p>
            <a:pPr marL="0" indent="0">
              <a:buNone/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76607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6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ru-RU" sz="2200" b="1" dirty="0" smtClean="0"/>
              <a:t>Председатель КОМИССИИ ПО </a:t>
            </a:r>
            <a:r>
              <a:rPr lang="ru-RU" sz="2200" b="1" dirty="0"/>
              <a:t>ДРАГОЦЕННЫМ МЕТАЛЛАМ И ДРАГОЦЕННЫМ КАМНЯМ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ЖИРНЫХ АНДРЕЙ ВИКТОРОВИЧ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1500" dirty="0"/>
              <a:t>- Член Президиума </a:t>
            </a:r>
            <a:r>
              <a:rPr lang="ru-RU" sz="1500" dirty="0" smtClean="0"/>
              <a:t>Ассоциации «НП </a:t>
            </a:r>
            <a:r>
              <a:rPr lang="ru-RU" sz="1500" dirty="0"/>
              <a:t>«ОПОРА»;</a:t>
            </a:r>
          </a:p>
          <a:p>
            <a:pPr marL="0" indent="0">
              <a:buNone/>
            </a:pPr>
            <a:r>
              <a:rPr lang="ru-RU" sz="1500" dirty="0"/>
              <a:t>- Член комитета по драгоценным металлам и драгоценным камням при ТПП РФ;</a:t>
            </a:r>
          </a:p>
          <a:p>
            <a:pPr marL="0" indent="0">
              <a:buNone/>
            </a:pPr>
            <a:r>
              <a:rPr lang="ru-RU" sz="1500" dirty="0"/>
              <a:t>- Президент Союза «Национальное объединение ломбардов»;</a:t>
            </a:r>
          </a:p>
          <a:p>
            <a:pPr marL="0" indent="0">
              <a:buNone/>
            </a:pPr>
            <a:r>
              <a:rPr lang="ru-RU" sz="1500" dirty="0"/>
              <a:t>- Председатель Совета Союза «Гильдия Скупок»;</a:t>
            </a:r>
          </a:p>
          <a:p>
            <a:pPr marL="0" indent="0">
              <a:buNone/>
            </a:pPr>
            <a:r>
              <a:rPr lang="ru-RU" sz="1500" dirty="0"/>
              <a:t>- До 2008 работал в компании, специализирующейся на поставках ликеро-водочной продукции. В 2007 – 2009 годах возглавил филиал торговой сети «Магнит». В 2009 – 2011 годах – Исполнительный директор сети аптек «36,6» по Уральскому Федеральному Округу. С 2011 по 2014 годы – территориальный директор ювелирного холдинга 585; Заместитель директора Федеральной Розничной Сети 585/Золотой по ломбардной деятельности; директор по франчайзингу и начальник Отдела POS-кредитования Ювелирного Холдинга 585. С 2015 по 2016 годы — руководитель направления «Ломбарды» Федеральной сети ломбардов SUNLIGHT.</a:t>
            </a:r>
          </a:p>
          <a:p>
            <a:pPr marL="0" indent="0">
              <a:buNone/>
            </a:pPr>
            <a:r>
              <a:rPr lang="ru-RU" sz="1500" dirty="0"/>
              <a:t>- в настоящее время - генеральный директор ООО «ЛОТ-ЗОЛОТО»</a:t>
            </a:r>
          </a:p>
          <a:p>
            <a:pPr marL="0" indent="0">
              <a:buNone/>
            </a:pPr>
            <a:endParaRPr lang="ru-RU" sz="15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11708" r="1706" b="-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0253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450</Words>
  <Application>Microsoft Office PowerPoint</Application>
  <PresentationFormat>Произвольный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                                             КОМИССИЯ ПО ДРАГОЦЕННЫМ МЕТАЛЛАМ  И  ДРАГОЦЕННЫМ КАМНЯМ </vt:lpstr>
      <vt:lpstr>Презентация PowerPoint</vt:lpstr>
      <vt:lpstr>Презентация PowerPoint</vt:lpstr>
      <vt:lpstr>Презентация PowerPoint</vt:lpstr>
      <vt:lpstr>Председатель КОМИССИИ ПО ДРАГОЦЕННЫМ МЕТАЛЛАМ И ДРАГОЦЕННЫМ КАМНЯМ  ЖИРНЫХ АНДРЕЙ ВИКТОРОВИЧ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КОМИТЕТ ПО ДРАГОЦЕННЫМ МЕТАЛЛАМ И ДРАГОЦЕННЫМ КАМНЯМ</dc:title>
  <dc:creator>Andrey</dc:creator>
  <cp:lastModifiedBy>Екатерина Реут</cp:lastModifiedBy>
  <cp:revision>14</cp:revision>
  <dcterms:created xsi:type="dcterms:W3CDTF">2023-04-27T12:53:28Z</dcterms:created>
  <dcterms:modified xsi:type="dcterms:W3CDTF">2023-10-12T12:02:34Z</dcterms:modified>
</cp:coreProperties>
</file>