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5" autoAdjust="0"/>
  </p:normalViewPr>
  <p:slideViewPr>
    <p:cSldViewPr>
      <p:cViewPr>
        <p:scale>
          <a:sx n="73" d="100"/>
          <a:sy n="73" d="100"/>
        </p:scale>
        <p:origin x="-600" y="-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272E6C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272E6C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272E6C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003545"/>
            <a:ext cx="12189714" cy="285216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89714" cy="140131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4941" y="244551"/>
            <a:ext cx="10942116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272E6C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748" y="1499488"/>
            <a:ext cx="11290503" cy="4258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9960" y="4917160"/>
            <a:ext cx="7750175" cy="936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3380" marR="5080" indent="-361315">
              <a:lnSpc>
                <a:spcPct val="106800"/>
              </a:lnSpc>
              <a:spcBef>
                <a:spcPts val="95"/>
              </a:spcBef>
            </a:pPr>
            <a:r>
              <a:rPr sz="2800" spc="-20" dirty="0">
                <a:solidFill>
                  <a:srgbClr val="272E6C"/>
                </a:solidFill>
                <a:latin typeface="Calibri"/>
                <a:cs typeface="Calibri"/>
              </a:rPr>
              <a:t>КОМИТЕТ</a:t>
            </a:r>
            <a:r>
              <a:rPr sz="2800" spc="-5" dirty="0">
                <a:solidFill>
                  <a:srgbClr val="272E6C"/>
                </a:solidFill>
                <a:latin typeface="Calibri"/>
                <a:cs typeface="Calibri"/>
              </a:rPr>
              <a:t> ПО</a:t>
            </a:r>
            <a:r>
              <a:rPr sz="2800" dirty="0">
                <a:solidFill>
                  <a:srgbClr val="272E6C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72E6C"/>
                </a:solidFill>
                <a:latin typeface="Calibri"/>
                <a:cs typeface="Calibri"/>
              </a:rPr>
              <a:t>РАЗВИТИЮ</a:t>
            </a:r>
            <a:r>
              <a:rPr sz="2800" spc="35" dirty="0">
                <a:solidFill>
                  <a:srgbClr val="272E6C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72E6C"/>
                </a:solidFill>
                <a:latin typeface="Calibri"/>
                <a:cs typeface="Calibri"/>
              </a:rPr>
              <a:t>ПРЕДПРИНИМАТЕЛЬСТВА </a:t>
            </a:r>
            <a:r>
              <a:rPr sz="2800" spc="-615" dirty="0">
                <a:solidFill>
                  <a:srgbClr val="272E6C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72E6C"/>
                </a:solidFill>
                <a:latin typeface="Calibri"/>
                <a:cs typeface="Calibri"/>
              </a:rPr>
              <a:t>В</a:t>
            </a:r>
            <a:r>
              <a:rPr sz="2800" spc="-20" dirty="0">
                <a:solidFill>
                  <a:srgbClr val="272E6C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72E6C"/>
                </a:solidFill>
                <a:latin typeface="Calibri"/>
                <a:cs typeface="Calibri"/>
              </a:rPr>
              <a:t>ОБОРОННО-ПРОМЫШЛЕННОМ</a:t>
            </a:r>
            <a:r>
              <a:rPr sz="2800" spc="45" dirty="0">
                <a:solidFill>
                  <a:srgbClr val="272E6C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72E6C"/>
                </a:solidFill>
                <a:latin typeface="Calibri"/>
                <a:cs typeface="Calibri"/>
              </a:rPr>
              <a:t>КОМПЛЕКСЕ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1147572"/>
            <a:ext cx="5807964" cy="113842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89714" cy="7825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3041" y="130886"/>
            <a:ext cx="781113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Актуальность</a:t>
            </a:r>
            <a:r>
              <a:rPr spc="-105" dirty="0"/>
              <a:t> </a:t>
            </a:r>
            <a:r>
              <a:rPr spc="-40" dirty="0"/>
              <a:t>поддержки</a:t>
            </a:r>
            <a:r>
              <a:rPr spc="-105" dirty="0"/>
              <a:t> </a:t>
            </a:r>
            <a:r>
              <a:rPr spc="-35" dirty="0"/>
              <a:t>отрасли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1978151"/>
            <a:ext cx="12190095" cy="4878070"/>
            <a:chOff x="0" y="1978151"/>
            <a:chExt cx="12190095" cy="48780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708" y="1978151"/>
              <a:ext cx="5896355" cy="42915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63041" y="1229690"/>
            <a:ext cx="10956925" cy="4934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Бюджет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военные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расходы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2023г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5</a:t>
            </a:r>
            <a:r>
              <a:rPr sz="1800" i="1" spc="15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трлн </a:t>
            </a:r>
            <a:r>
              <a:rPr sz="1800" i="1" spc="-10" dirty="0">
                <a:latin typeface="Calibri"/>
                <a:cs typeface="Calibri"/>
              </a:rPr>
              <a:t>руб.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 </a:t>
            </a:r>
            <a:r>
              <a:rPr sz="1800" i="1" dirty="0">
                <a:latin typeface="Calibri"/>
                <a:cs typeface="Calibri"/>
              </a:rPr>
              <a:t>17% </a:t>
            </a:r>
            <a:r>
              <a:rPr sz="1800" i="1" spc="-5" dirty="0">
                <a:latin typeface="Calibri"/>
                <a:cs typeface="Calibri"/>
              </a:rPr>
              <a:t>от</a:t>
            </a:r>
            <a:r>
              <a:rPr sz="1800" i="1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бюджетных</a:t>
            </a:r>
            <a:r>
              <a:rPr sz="1800" i="1" spc="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трат.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 dirty="0">
              <a:latin typeface="Calibri"/>
              <a:cs typeface="Calibri"/>
            </a:endParaRPr>
          </a:p>
          <a:p>
            <a:pPr marL="5759450" marR="65278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Абсолютный </a:t>
            </a:r>
            <a:r>
              <a:rPr sz="1800" b="1" spc="-5" dirty="0">
                <a:latin typeface="Calibri"/>
                <a:cs typeface="Calibri"/>
              </a:rPr>
              <a:t>приоритет обеспечения </a:t>
            </a:r>
            <a:r>
              <a:rPr sz="1800" b="1" spc="5" dirty="0">
                <a:latin typeface="Calibri"/>
                <a:cs typeface="Calibri"/>
              </a:rPr>
              <a:t>военно-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промышленного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комплекса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страны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рост</a:t>
            </a:r>
            <a:r>
              <a:rPr sz="1800" dirty="0">
                <a:latin typeface="Calibri"/>
                <a:cs typeface="Calibri"/>
              </a:rPr>
              <a:t> в</a:t>
            </a:r>
          </a:p>
          <a:p>
            <a:pPr marL="575945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перспективе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до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2027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года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5" dirty="0">
                <a:latin typeface="Calibri"/>
                <a:cs typeface="Calibri"/>
              </a:rPr>
              <a:t> рамках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программы</a:t>
            </a:r>
            <a:endParaRPr sz="1800" dirty="0">
              <a:latin typeface="Calibri"/>
              <a:cs typeface="Calibri"/>
            </a:endParaRPr>
          </a:p>
          <a:p>
            <a:pPr marL="575945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«Национальная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оборона»</a:t>
            </a:r>
            <a:endParaRPr sz="1800" dirty="0">
              <a:latin typeface="Calibri"/>
              <a:cs typeface="Calibri"/>
            </a:endParaRPr>
          </a:p>
          <a:p>
            <a:pPr marL="5759450">
              <a:lnSpc>
                <a:spcPct val="100000"/>
              </a:lnSpc>
              <a:spcBef>
                <a:spcPts val="855"/>
              </a:spcBef>
            </a:pPr>
            <a:r>
              <a:rPr sz="1800" b="1" dirty="0">
                <a:latin typeface="Calibri"/>
                <a:cs typeface="Calibri"/>
              </a:rPr>
              <a:t>Высокий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рост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числа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компаний,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участвующих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endParaRPr sz="1800" dirty="0">
              <a:latin typeface="Calibri"/>
              <a:cs typeface="Calibri"/>
            </a:endParaRPr>
          </a:p>
          <a:p>
            <a:pPr marL="5759450">
              <a:lnSpc>
                <a:spcPct val="100000"/>
              </a:lnSpc>
              <a:spcBef>
                <a:spcPts val="160"/>
              </a:spcBef>
            </a:pPr>
            <a:r>
              <a:rPr sz="1800" b="1" spc="-5" dirty="0">
                <a:latin typeface="Calibri"/>
                <a:cs typeface="Calibri"/>
              </a:rPr>
              <a:t>выполнении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гособоронзаказа.</a:t>
            </a:r>
            <a:endParaRPr sz="1800" dirty="0">
              <a:latin typeface="Calibri"/>
              <a:cs typeface="Calibri"/>
            </a:endParaRPr>
          </a:p>
          <a:p>
            <a:pPr marL="5759450">
              <a:lnSpc>
                <a:spcPct val="100000"/>
              </a:lnSpc>
              <a:spcBef>
                <a:spcPts val="944"/>
              </a:spcBef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середине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июня 2023 </a:t>
            </a:r>
            <a:r>
              <a:rPr sz="1800" spc="-20" dirty="0">
                <a:latin typeface="Calibri"/>
                <a:cs typeface="Calibri"/>
              </a:rPr>
              <a:t>года</a:t>
            </a:r>
            <a:r>
              <a:rPr sz="1800" spc="-5" dirty="0">
                <a:latin typeface="Calibri"/>
                <a:cs typeface="Calibri"/>
              </a:rPr>
              <a:t> президент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России</a:t>
            </a:r>
            <a:endParaRPr sz="1800" dirty="0">
              <a:latin typeface="Calibri"/>
              <a:cs typeface="Calibri"/>
            </a:endParaRPr>
          </a:p>
          <a:p>
            <a:pPr marL="5759450" marR="376555">
              <a:lnSpc>
                <a:spcPct val="106800"/>
              </a:lnSpc>
              <a:spcBef>
                <a:spcPts val="10"/>
              </a:spcBef>
            </a:pPr>
            <a:r>
              <a:rPr sz="1800" dirty="0">
                <a:latin typeface="Calibri"/>
                <a:cs typeface="Calibri"/>
              </a:rPr>
              <a:t>Владимир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Путин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сообщил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 </a:t>
            </a:r>
            <a:r>
              <a:rPr sz="1800" spc="-15" dirty="0">
                <a:latin typeface="Calibri"/>
                <a:cs typeface="Calibri"/>
              </a:rPr>
              <a:t>том,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что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имевшие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ранее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отношение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 ВПК</a:t>
            </a:r>
            <a:r>
              <a:rPr sz="1800" spc="-5" dirty="0">
                <a:latin typeface="Calibri"/>
                <a:cs typeface="Calibri"/>
              </a:rPr>
              <a:t> РФ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сотни</a:t>
            </a:r>
            <a:r>
              <a:rPr sz="1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частных</a:t>
            </a:r>
            <a:endParaRPr sz="1800" dirty="0">
              <a:latin typeface="Calibri"/>
              <a:cs typeface="Calibri"/>
            </a:endParaRPr>
          </a:p>
          <a:p>
            <a:pPr marL="5759450" marR="5080">
              <a:lnSpc>
                <a:spcPct val="106700"/>
              </a:lnSpc>
              <a:spcBef>
                <a:spcPts val="10"/>
              </a:spcBef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предприятий подключились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к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производству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военной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продукции</a:t>
            </a:r>
            <a:endParaRPr sz="1800" dirty="0">
              <a:latin typeface="Calibri"/>
              <a:cs typeface="Calibri"/>
            </a:endParaRPr>
          </a:p>
          <a:p>
            <a:pPr marL="5759450">
              <a:lnSpc>
                <a:spcPct val="100000"/>
              </a:lnSpc>
              <a:spcBef>
                <a:spcPts val="960"/>
              </a:spcBef>
            </a:pPr>
            <a:r>
              <a:rPr sz="1800" dirty="0">
                <a:latin typeface="Calibri"/>
                <a:cs typeface="Calibri"/>
              </a:rPr>
              <a:t>По</a:t>
            </a:r>
            <a:r>
              <a:rPr sz="1800" spc="-5" dirty="0">
                <a:latin typeface="Calibri"/>
                <a:cs typeface="Calibri"/>
              </a:rPr>
              <a:t> данным</a:t>
            </a:r>
            <a:r>
              <a:rPr sz="1800" spc="-10" dirty="0">
                <a:latin typeface="Calibri"/>
                <a:cs typeface="Calibri"/>
              </a:rPr>
              <a:t> Минпромторга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РФ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5" dirty="0">
                <a:latin typeface="Calibri"/>
                <a:cs typeface="Calibri"/>
              </a:rPr>
              <a:t>2023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году</a:t>
            </a:r>
            <a:r>
              <a:rPr sz="1800" dirty="0">
                <a:latin typeface="Calibri"/>
                <a:cs typeface="Calibri"/>
              </a:rPr>
              <a:t> ВПК</a:t>
            </a:r>
          </a:p>
          <a:p>
            <a:pPr marL="5759450" marR="1280160">
              <a:lnSpc>
                <a:spcPts val="2320"/>
              </a:lnSpc>
              <a:spcBef>
                <a:spcPts val="85"/>
              </a:spcBef>
            </a:pPr>
            <a:r>
              <a:rPr sz="1800" spc="-10" dirty="0">
                <a:latin typeface="Calibri"/>
                <a:cs typeface="Calibri"/>
              </a:rPr>
              <a:t>нуждается более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чем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16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000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высококвалифицированных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 err="1" smtClean="0">
                <a:latin typeface="Calibri"/>
                <a:cs typeface="Calibri"/>
              </a:rPr>
              <a:t>работниках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16668" y="6269735"/>
            <a:ext cx="2135124" cy="4023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941" y="244551"/>
            <a:ext cx="68649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/>
              <a:t>Основные</a:t>
            </a:r>
            <a:r>
              <a:rPr spc="-114" dirty="0"/>
              <a:t> </a:t>
            </a:r>
            <a:r>
              <a:rPr spc="-40" dirty="0"/>
              <a:t>проблемы</a:t>
            </a:r>
            <a:r>
              <a:rPr spc="-130" dirty="0"/>
              <a:t> </a:t>
            </a:r>
            <a:r>
              <a:rPr spc="-30" dirty="0"/>
              <a:t>отрасли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450748" y="1499488"/>
            <a:ext cx="11290503" cy="389074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473075" indent="-287020">
              <a:lnSpc>
                <a:spcPct val="100000"/>
              </a:lnSpc>
              <a:spcBef>
                <a:spcPts val="1095"/>
              </a:spcBef>
              <a:buFont typeface="Arial MT"/>
              <a:buChar char="•"/>
              <a:tabLst>
                <a:tab pos="473075" algn="l"/>
                <a:tab pos="473709" algn="l"/>
              </a:tabLst>
            </a:pPr>
            <a:r>
              <a:rPr i="1" spc="-10" dirty="0">
                <a:latin typeface="Calibri"/>
                <a:cs typeface="Calibri"/>
              </a:rPr>
              <a:t>Рост </a:t>
            </a:r>
            <a:r>
              <a:rPr i="1" dirty="0">
                <a:latin typeface="Calibri"/>
                <a:cs typeface="Calibri"/>
              </a:rPr>
              <a:t>потребности </a:t>
            </a:r>
            <a:r>
              <a:rPr dirty="0"/>
              <a:t>в</a:t>
            </a:r>
            <a:r>
              <a:rPr spc="-10" dirty="0"/>
              <a:t> товарах</a:t>
            </a:r>
            <a:r>
              <a:rPr spc="-20" dirty="0"/>
              <a:t> </a:t>
            </a:r>
            <a:r>
              <a:rPr dirty="0"/>
              <a:t>и</a:t>
            </a:r>
            <a:r>
              <a:rPr spc="-5" dirty="0"/>
              <a:t> услугах</a:t>
            </a:r>
            <a:r>
              <a:rPr spc="-20" dirty="0"/>
              <a:t> </a:t>
            </a:r>
            <a:r>
              <a:rPr spc="-5" dirty="0"/>
              <a:t>военно-промышленного</a:t>
            </a:r>
            <a:r>
              <a:rPr spc="5" dirty="0"/>
              <a:t> </a:t>
            </a:r>
            <a:r>
              <a:rPr spc="-10" dirty="0"/>
              <a:t>комплекса;</a:t>
            </a:r>
          </a:p>
          <a:p>
            <a:pPr marL="473075" indent="-287020">
              <a:lnSpc>
                <a:spcPct val="100000"/>
              </a:lnSpc>
              <a:spcBef>
                <a:spcPts val="1000"/>
              </a:spcBef>
              <a:buFont typeface="Arial MT"/>
              <a:buChar char="•"/>
              <a:tabLst>
                <a:tab pos="473075" algn="l"/>
                <a:tab pos="473709" algn="l"/>
              </a:tabLst>
            </a:pPr>
            <a:r>
              <a:rPr i="1" dirty="0">
                <a:latin typeface="Calibri"/>
                <a:cs typeface="Calibri"/>
              </a:rPr>
              <a:t>Недостаток</a:t>
            </a:r>
            <a:r>
              <a:rPr i="1" spc="10" dirty="0">
                <a:latin typeface="Calibri"/>
                <a:cs typeface="Calibri"/>
              </a:rPr>
              <a:t> </a:t>
            </a:r>
            <a:r>
              <a:rPr i="1" spc="-10" dirty="0">
                <a:latin typeface="Calibri"/>
                <a:cs typeface="Calibri"/>
              </a:rPr>
              <a:t>компаний</a:t>
            </a:r>
            <a:r>
              <a:rPr spc="-10" dirty="0"/>
              <a:t>,</a:t>
            </a:r>
            <a:r>
              <a:rPr spc="10" dirty="0"/>
              <a:t> </a:t>
            </a:r>
            <a:r>
              <a:rPr spc="-5" dirty="0"/>
              <a:t>закрывающих</a:t>
            </a:r>
            <a:r>
              <a:rPr dirty="0"/>
              <a:t> нужды</a:t>
            </a:r>
            <a:r>
              <a:rPr spc="-15" dirty="0"/>
              <a:t> </a:t>
            </a:r>
            <a:r>
              <a:rPr spc="-5" dirty="0"/>
              <a:t>военно-промышленного</a:t>
            </a:r>
            <a:r>
              <a:rPr spc="25" dirty="0"/>
              <a:t> </a:t>
            </a:r>
            <a:r>
              <a:rPr spc="-10" dirty="0"/>
              <a:t>комплекса;</a:t>
            </a:r>
          </a:p>
          <a:p>
            <a:pPr marL="473075" indent="-287020">
              <a:lnSpc>
                <a:spcPct val="100000"/>
              </a:lnSpc>
              <a:spcBef>
                <a:spcPts val="1010"/>
              </a:spcBef>
              <a:buFont typeface="Arial MT"/>
              <a:buChar char="•"/>
              <a:tabLst>
                <a:tab pos="473075" algn="l"/>
                <a:tab pos="473709" algn="l"/>
              </a:tabLst>
            </a:pPr>
            <a:r>
              <a:rPr i="1" dirty="0">
                <a:latin typeface="Calibri"/>
                <a:cs typeface="Calibri"/>
              </a:rPr>
              <a:t>Недостаток</a:t>
            </a:r>
            <a:r>
              <a:rPr i="1" spc="1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в специалистах</a:t>
            </a:r>
            <a:r>
              <a:rPr i="1" spc="30" dirty="0">
                <a:latin typeface="Calibri"/>
                <a:cs typeface="Calibri"/>
              </a:rPr>
              <a:t> </a:t>
            </a:r>
            <a:r>
              <a:rPr spc="-10" dirty="0"/>
              <a:t>узкоспециализированных</a:t>
            </a:r>
            <a:r>
              <a:rPr spc="-15" dirty="0"/>
              <a:t> </a:t>
            </a:r>
            <a:r>
              <a:rPr dirty="0"/>
              <a:t>и</a:t>
            </a:r>
            <a:r>
              <a:rPr spc="10" dirty="0"/>
              <a:t> </a:t>
            </a:r>
            <a:r>
              <a:rPr spc="-5" dirty="0"/>
              <a:t>«новых» направлениях;</a:t>
            </a:r>
          </a:p>
          <a:p>
            <a:pPr marL="473075" indent="-287020">
              <a:lnSpc>
                <a:spcPct val="100000"/>
              </a:lnSpc>
              <a:spcBef>
                <a:spcPts val="994"/>
              </a:spcBef>
              <a:buFont typeface="Arial MT"/>
              <a:buChar char="•"/>
              <a:tabLst>
                <a:tab pos="473075" algn="l"/>
                <a:tab pos="473709" algn="l"/>
              </a:tabLst>
            </a:pPr>
            <a:r>
              <a:rPr i="1" spc="-5" dirty="0">
                <a:latin typeface="Calibri"/>
                <a:cs typeface="Calibri"/>
              </a:rPr>
              <a:t>Отсутствие</a:t>
            </a:r>
            <a:r>
              <a:rPr i="1" spc="10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товаров </a:t>
            </a:r>
            <a:r>
              <a:rPr dirty="0"/>
              <a:t>или</a:t>
            </a:r>
            <a:r>
              <a:rPr spc="-10" dirty="0"/>
              <a:t> </a:t>
            </a:r>
            <a:r>
              <a:rPr dirty="0"/>
              <a:t>их</a:t>
            </a:r>
            <a:r>
              <a:rPr spc="-5" dirty="0"/>
              <a:t> комплектующих отечественного</a:t>
            </a:r>
            <a:r>
              <a:rPr spc="-30" dirty="0"/>
              <a:t> </a:t>
            </a:r>
            <a:r>
              <a:rPr spc="-10" dirty="0"/>
              <a:t>производства;</a:t>
            </a:r>
          </a:p>
          <a:p>
            <a:pPr marL="473075" indent="-287020">
              <a:lnSpc>
                <a:spcPct val="100000"/>
              </a:lnSpc>
              <a:spcBef>
                <a:spcPts val="1000"/>
              </a:spcBef>
              <a:buFont typeface="Arial MT"/>
              <a:buChar char="•"/>
              <a:tabLst>
                <a:tab pos="473075" algn="l"/>
                <a:tab pos="473709" algn="l"/>
              </a:tabLst>
            </a:pPr>
            <a:r>
              <a:rPr i="1" spc="-10" dirty="0">
                <a:latin typeface="Calibri"/>
                <a:cs typeface="Calibri"/>
              </a:rPr>
              <a:t>Сложность</a:t>
            </a:r>
            <a:r>
              <a:rPr i="1" spc="2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процедуры</a:t>
            </a:r>
            <a:r>
              <a:rPr i="1" spc="5" dirty="0">
                <a:latin typeface="Calibri"/>
                <a:cs typeface="Calibri"/>
              </a:rPr>
              <a:t> </a:t>
            </a:r>
            <a:r>
              <a:rPr i="1" spc="-10" dirty="0">
                <a:latin typeface="Calibri"/>
                <a:cs typeface="Calibri"/>
              </a:rPr>
              <a:t>получения</a:t>
            </a:r>
            <a:r>
              <a:rPr i="1" spc="1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статуса</a:t>
            </a:r>
            <a:r>
              <a:rPr i="1" spc="20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поставщика</a:t>
            </a:r>
            <a:r>
              <a:rPr i="1" spc="10" dirty="0">
                <a:latin typeface="Calibri"/>
                <a:cs typeface="Calibri"/>
              </a:rPr>
              <a:t> </a:t>
            </a:r>
            <a:r>
              <a:rPr spc="-10" dirty="0"/>
              <a:t>товаров</a:t>
            </a:r>
            <a:r>
              <a:rPr dirty="0"/>
              <a:t> и </a:t>
            </a:r>
            <a:r>
              <a:rPr spc="-5" dirty="0"/>
              <a:t>услуг</a:t>
            </a:r>
            <a:r>
              <a:rPr spc="-25" dirty="0"/>
              <a:t> </a:t>
            </a:r>
            <a:r>
              <a:rPr spc="-5" dirty="0"/>
              <a:t>для</a:t>
            </a:r>
            <a:r>
              <a:rPr spc="5" dirty="0"/>
              <a:t> </a:t>
            </a:r>
            <a:r>
              <a:rPr dirty="0"/>
              <a:t>ВПК;</a:t>
            </a:r>
          </a:p>
          <a:p>
            <a:pPr marL="473075" marR="2084070" indent="-287020">
              <a:lnSpc>
                <a:spcPct val="107100"/>
              </a:lnSpc>
              <a:spcBef>
                <a:spcPts val="800"/>
              </a:spcBef>
              <a:buFont typeface="Arial MT"/>
              <a:buChar char="•"/>
              <a:tabLst>
                <a:tab pos="473075" algn="l"/>
                <a:tab pos="473709" algn="l"/>
              </a:tabLst>
            </a:pPr>
            <a:r>
              <a:rPr i="1" spc="-5" dirty="0">
                <a:latin typeface="Calibri"/>
                <a:cs typeface="Calibri"/>
              </a:rPr>
              <a:t>Нарушение</a:t>
            </a:r>
            <a:r>
              <a:rPr i="1" spc="-15" dirty="0">
                <a:latin typeface="Calibri"/>
                <a:cs typeface="Calibri"/>
              </a:rPr>
              <a:t> </a:t>
            </a:r>
            <a:r>
              <a:rPr i="1" spc="-10" dirty="0">
                <a:latin typeface="Calibri"/>
                <a:cs typeface="Calibri"/>
              </a:rPr>
              <a:t>законодательства</a:t>
            </a:r>
            <a:r>
              <a:rPr i="1" spc="35" dirty="0">
                <a:latin typeface="Calibri"/>
                <a:cs typeface="Calibri"/>
              </a:rPr>
              <a:t> </a:t>
            </a:r>
            <a:r>
              <a:rPr spc="-5" dirty="0"/>
              <a:t>компаниями</a:t>
            </a:r>
            <a:r>
              <a:rPr spc="10" dirty="0"/>
              <a:t> </a:t>
            </a:r>
            <a:r>
              <a:rPr dirty="0"/>
              <a:t>в</a:t>
            </a:r>
            <a:r>
              <a:rPr spc="-25" dirty="0"/>
              <a:t> </a:t>
            </a:r>
            <a:r>
              <a:rPr spc="-10" dirty="0"/>
              <a:t>рамках выполнения </a:t>
            </a:r>
            <a:r>
              <a:rPr spc="-530" dirty="0"/>
              <a:t> </a:t>
            </a:r>
            <a:r>
              <a:rPr spc="-5" dirty="0"/>
              <a:t>гособоронзаказа;</a:t>
            </a:r>
          </a:p>
          <a:p>
            <a:pPr marL="473075" marR="2717165" indent="-287020">
              <a:lnSpc>
                <a:spcPct val="107100"/>
              </a:lnSpc>
              <a:spcBef>
                <a:spcPts val="795"/>
              </a:spcBef>
              <a:buFont typeface="Arial MT"/>
              <a:buChar char="•"/>
              <a:tabLst>
                <a:tab pos="473075" algn="l"/>
                <a:tab pos="473709" algn="l"/>
              </a:tabLst>
            </a:pPr>
            <a:r>
              <a:rPr i="1" dirty="0">
                <a:latin typeface="Calibri"/>
                <a:cs typeface="Calibri"/>
              </a:rPr>
              <a:t>Малая</a:t>
            </a:r>
            <a:r>
              <a:rPr i="1" spc="-5" dirty="0">
                <a:latin typeface="Calibri"/>
                <a:cs typeface="Calibri"/>
              </a:rPr>
              <a:t> </a:t>
            </a:r>
            <a:r>
              <a:rPr i="1" spc="-15" dirty="0">
                <a:latin typeface="Calibri"/>
                <a:cs typeface="Calibri"/>
              </a:rPr>
              <a:t>доля</a:t>
            </a:r>
            <a:r>
              <a:rPr i="1" spc="-5" dirty="0">
                <a:latin typeface="Calibri"/>
                <a:cs typeface="Calibri"/>
              </a:rPr>
              <a:t> </a:t>
            </a:r>
            <a:r>
              <a:rPr i="1" spc="-10" dirty="0">
                <a:latin typeface="Calibri"/>
                <a:cs typeface="Calibri"/>
              </a:rPr>
              <a:t>контрактов</a:t>
            </a:r>
            <a:r>
              <a:rPr i="1" spc="25" dirty="0">
                <a:latin typeface="Calibri"/>
                <a:cs typeface="Calibri"/>
              </a:rPr>
              <a:t> </a:t>
            </a:r>
            <a:r>
              <a:rPr dirty="0"/>
              <a:t>с</a:t>
            </a:r>
            <a:r>
              <a:rPr spc="-10" dirty="0"/>
              <a:t> </a:t>
            </a:r>
            <a:r>
              <a:rPr spc="-5" dirty="0" err="1"/>
              <a:t>организациями</a:t>
            </a:r>
            <a:r>
              <a:rPr spc="-5" dirty="0"/>
              <a:t> </a:t>
            </a:r>
            <a:r>
              <a:rPr lang="ru-RU" spc="-10" dirty="0" smtClean="0"/>
              <a:t>МСП</a:t>
            </a:r>
            <a:r>
              <a:rPr spc="-10" dirty="0" smtClean="0"/>
              <a:t>.</a:t>
            </a:r>
            <a:endParaRPr spc="-1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941" y="244551"/>
            <a:ext cx="56114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Цели</a:t>
            </a:r>
            <a:r>
              <a:rPr spc="-120" dirty="0"/>
              <a:t> </a:t>
            </a:r>
            <a:r>
              <a:rPr dirty="0"/>
              <a:t>и</a:t>
            </a:r>
            <a:r>
              <a:rPr spc="-75" dirty="0"/>
              <a:t> </a:t>
            </a:r>
            <a:r>
              <a:rPr spc="-30" dirty="0"/>
              <a:t>задачи</a:t>
            </a:r>
            <a:r>
              <a:rPr spc="-114" dirty="0"/>
              <a:t> </a:t>
            </a:r>
            <a:r>
              <a:rPr spc="-30" dirty="0"/>
              <a:t>комитета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6272784" y="1554225"/>
            <a:ext cx="2522855" cy="1846580"/>
            <a:chOff x="6272784" y="1554225"/>
            <a:chExt cx="2522855" cy="1846580"/>
          </a:xfrm>
        </p:grpSpPr>
        <p:sp>
          <p:nvSpPr>
            <p:cNvPr id="7" name="object 7"/>
            <p:cNvSpPr/>
            <p:nvPr/>
          </p:nvSpPr>
          <p:spPr>
            <a:xfrm>
              <a:off x="6286500" y="1560575"/>
              <a:ext cx="2502535" cy="1833880"/>
            </a:xfrm>
            <a:custGeom>
              <a:avLst/>
              <a:gdLst/>
              <a:ahLst/>
              <a:cxnLst/>
              <a:rect l="l" t="t" r="r" b="b"/>
              <a:pathLst>
                <a:path w="2502534" h="1833879">
                  <a:moveTo>
                    <a:pt x="0" y="1833372"/>
                  </a:moveTo>
                  <a:lnTo>
                    <a:pt x="2502407" y="1833372"/>
                  </a:lnTo>
                  <a:lnTo>
                    <a:pt x="2502407" y="0"/>
                  </a:lnTo>
                  <a:lnTo>
                    <a:pt x="0" y="0"/>
                  </a:lnTo>
                  <a:lnTo>
                    <a:pt x="0" y="1833372"/>
                  </a:lnTo>
                  <a:close/>
                </a:path>
              </a:pathLst>
            </a:custGeom>
            <a:ln w="12700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72784" y="1560575"/>
              <a:ext cx="2502535" cy="1833880"/>
            </a:xfrm>
            <a:custGeom>
              <a:avLst/>
              <a:gdLst/>
              <a:ahLst/>
              <a:cxnLst/>
              <a:rect l="l" t="t" r="r" b="b"/>
              <a:pathLst>
                <a:path w="2502534" h="1833879">
                  <a:moveTo>
                    <a:pt x="2502408" y="0"/>
                  </a:moveTo>
                  <a:lnTo>
                    <a:pt x="0" y="0"/>
                  </a:lnTo>
                  <a:lnTo>
                    <a:pt x="0" y="1833372"/>
                  </a:lnTo>
                  <a:lnTo>
                    <a:pt x="2502408" y="1833372"/>
                  </a:lnTo>
                  <a:lnTo>
                    <a:pt x="2502408" y="0"/>
                  </a:lnTo>
                  <a:close/>
                </a:path>
              </a:pathLst>
            </a:custGeom>
            <a:solidFill>
              <a:srgbClr val="DAE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9144000" y="1543558"/>
            <a:ext cx="2520950" cy="1846580"/>
            <a:chOff x="9144000" y="1543558"/>
            <a:chExt cx="2520950" cy="1846580"/>
          </a:xfrm>
        </p:grpSpPr>
        <p:sp>
          <p:nvSpPr>
            <p:cNvPr id="10" name="object 10"/>
            <p:cNvSpPr/>
            <p:nvPr/>
          </p:nvSpPr>
          <p:spPr>
            <a:xfrm>
              <a:off x="9156191" y="1549908"/>
              <a:ext cx="2502535" cy="1833880"/>
            </a:xfrm>
            <a:custGeom>
              <a:avLst/>
              <a:gdLst/>
              <a:ahLst/>
              <a:cxnLst/>
              <a:rect l="l" t="t" r="r" b="b"/>
              <a:pathLst>
                <a:path w="2502534" h="1833879">
                  <a:moveTo>
                    <a:pt x="0" y="1833372"/>
                  </a:moveTo>
                  <a:lnTo>
                    <a:pt x="2502407" y="1833372"/>
                  </a:lnTo>
                  <a:lnTo>
                    <a:pt x="2502407" y="0"/>
                  </a:lnTo>
                  <a:lnTo>
                    <a:pt x="0" y="0"/>
                  </a:lnTo>
                  <a:lnTo>
                    <a:pt x="0" y="1833372"/>
                  </a:lnTo>
                  <a:close/>
                </a:path>
              </a:pathLst>
            </a:custGeom>
            <a:ln w="12700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44000" y="1549908"/>
              <a:ext cx="2501265" cy="1833880"/>
            </a:xfrm>
            <a:custGeom>
              <a:avLst/>
              <a:gdLst/>
              <a:ahLst/>
              <a:cxnLst/>
              <a:rect l="l" t="t" r="r" b="b"/>
              <a:pathLst>
                <a:path w="2501265" h="1833879">
                  <a:moveTo>
                    <a:pt x="2500883" y="0"/>
                  </a:moveTo>
                  <a:lnTo>
                    <a:pt x="0" y="0"/>
                  </a:lnTo>
                  <a:lnTo>
                    <a:pt x="0" y="1833372"/>
                  </a:lnTo>
                  <a:lnTo>
                    <a:pt x="2500883" y="1833372"/>
                  </a:lnTo>
                  <a:lnTo>
                    <a:pt x="2500883" y="0"/>
                  </a:lnTo>
                  <a:close/>
                </a:path>
              </a:pathLst>
            </a:custGeom>
            <a:solidFill>
              <a:srgbClr val="DAE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7892795" y="3728973"/>
            <a:ext cx="2520950" cy="1847850"/>
            <a:chOff x="7892795" y="3728973"/>
            <a:chExt cx="2520950" cy="1847850"/>
          </a:xfrm>
        </p:grpSpPr>
        <p:sp>
          <p:nvSpPr>
            <p:cNvPr id="13" name="object 13"/>
            <p:cNvSpPr/>
            <p:nvPr/>
          </p:nvSpPr>
          <p:spPr>
            <a:xfrm>
              <a:off x="7904987" y="3735323"/>
              <a:ext cx="2502535" cy="1835150"/>
            </a:xfrm>
            <a:custGeom>
              <a:avLst/>
              <a:gdLst/>
              <a:ahLst/>
              <a:cxnLst/>
              <a:rect l="l" t="t" r="r" b="b"/>
              <a:pathLst>
                <a:path w="2502534" h="1835150">
                  <a:moveTo>
                    <a:pt x="0" y="1834895"/>
                  </a:moveTo>
                  <a:lnTo>
                    <a:pt x="2502407" y="1834895"/>
                  </a:lnTo>
                  <a:lnTo>
                    <a:pt x="2502407" y="0"/>
                  </a:lnTo>
                  <a:lnTo>
                    <a:pt x="0" y="0"/>
                  </a:lnTo>
                  <a:lnTo>
                    <a:pt x="0" y="1834895"/>
                  </a:lnTo>
                  <a:close/>
                </a:path>
              </a:pathLst>
            </a:custGeom>
            <a:ln w="12700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892795" y="3735323"/>
              <a:ext cx="2501265" cy="1835150"/>
            </a:xfrm>
            <a:custGeom>
              <a:avLst/>
              <a:gdLst/>
              <a:ahLst/>
              <a:cxnLst/>
              <a:rect l="l" t="t" r="r" b="b"/>
              <a:pathLst>
                <a:path w="2501265" h="1835150">
                  <a:moveTo>
                    <a:pt x="2500883" y="0"/>
                  </a:moveTo>
                  <a:lnTo>
                    <a:pt x="0" y="0"/>
                  </a:lnTo>
                  <a:lnTo>
                    <a:pt x="0" y="1834895"/>
                  </a:lnTo>
                  <a:lnTo>
                    <a:pt x="2500883" y="1834895"/>
                  </a:lnTo>
                  <a:lnTo>
                    <a:pt x="2500883" y="0"/>
                  </a:lnTo>
                  <a:close/>
                </a:path>
              </a:pathLst>
            </a:custGeom>
            <a:solidFill>
              <a:srgbClr val="DAE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5023103" y="3728973"/>
            <a:ext cx="2520950" cy="1847850"/>
            <a:chOff x="5023103" y="3728973"/>
            <a:chExt cx="2520950" cy="1847850"/>
          </a:xfrm>
        </p:grpSpPr>
        <p:sp>
          <p:nvSpPr>
            <p:cNvPr id="16" name="object 16"/>
            <p:cNvSpPr/>
            <p:nvPr/>
          </p:nvSpPr>
          <p:spPr>
            <a:xfrm>
              <a:off x="5035295" y="3735323"/>
              <a:ext cx="2502535" cy="1835150"/>
            </a:xfrm>
            <a:custGeom>
              <a:avLst/>
              <a:gdLst/>
              <a:ahLst/>
              <a:cxnLst/>
              <a:rect l="l" t="t" r="r" b="b"/>
              <a:pathLst>
                <a:path w="2502534" h="1835150">
                  <a:moveTo>
                    <a:pt x="0" y="1834895"/>
                  </a:moveTo>
                  <a:lnTo>
                    <a:pt x="2502407" y="1834895"/>
                  </a:lnTo>
                  <a:lnTo>
                    <a:pt x="2502407" y="0"/>
                  </a:lnTo>
                  <a:lnTo>
                    <a:pt x="0" y="0"/>
                  </a:lnTo>
                  <a:lnTo>
                    <a:pt x="0" y="1834895"/>
                  </a:lnTo>
                  <a:close/>
                </a:path>
              </a:pathLst>
            </a:custGeom>
            <a:ln w="12700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23103" y="3735323"/>
              <a:ext cx="2501265" cy="1835150"/>
            </a:xfrm>
            <a:custGeom>
              <a:avLst/>
              <a:gdLst/>
              <a:ahLst/>
              <a:cxnLst/>
              <a:rect l="l" t="t" r="r" b="b"/>
              <a:pathLst>
                <a:path w="2501265" h="1835150">
                  <a:moveTo>
                    <a:pt x="2500883" y="0"/>
                  </a:moveTo>
                  <a:lnTo>
                    <a:pt x="0" y="0"/>
                  </a:lnTo>
                  <a:lnTo>
                    <a:pt x="0" y="1834895"/>
                  </a:lnTo>
                  <a:lnTo>
                    <a:pt x="2500883" y="1834895"/>
                  </a:lnTo>
                  <a:lnTo>
                    <a:pt x="2500883" y="0"/>
                  </a:lnTo>
                  <a:close/>
                </a:path>
              </a:pathLst>
            </a:custGeom>
            <a:solidFill>
              <a:srgbClr val="DAE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272784" y="1599691"/>
            <a:ext cx="2510155" cy="173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7160" marR="135890" indent="-1270" algn="ctr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Calibri"/>
                <a:cs typeface="Calibri"/>
              </a:rPr>
              <a:t>Законодательное 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определение доли </a:t>
            </a:r>
            <a:r>
              <a:rPr sz="1400" spc="-5" dirty="0">
                <a:latin typeface="Calibri"/>
                <a:cs typeface="Calibri"/>
              </a:rPr>
              <a:t>субъектов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малого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среднего</a:t>
            </a:r>
            <a:endParaRPr sz="1400">
              <a:latin typeface="Calibri"/>
              <a:cs typeface="Calibri"/>
            </a:endParaRPr>
          </a:p>
          <a:p>
            <a:pPr marL="302260" marR="299720" indent="-635" algn="ctr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предпринимательства </a:t>
            </a:r>
            <a:r>
              <a:rPr sz="1400" dirty="0">
                <a:latin typeface="Calibri"/>
                <a:cs typeface="Calibri"/>
              </a:rPr>
              <a:t>в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гособоронзаказе,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определение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процедуры</a:t>
            </a:r>
            <a:endParaRPr sz="1400">
              <a:latin typeface="Calibri"/>
              <a:cs typeface="Calibri"/>
            </a:endParaRPr>
          </a:p>
          <a:p>
            <a:pPr marL="104139" marR="101600" algn="ctr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рассмотрения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предложений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разработок</a:t>
            </a:r>
            <a:r>
              <a:rPr sz="1400" spc="-5" dirty="0">
                <a:latin typeface="Calibri"/>
                <a:cs typeface="Calibri"/>
              </a:rPr>
              <a:t> субъектов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МСП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144000" y="1801749"/>
            <a:ext cx="2508250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9865" marR="165735" indent="-2159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Анализ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актуальных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проблем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развития ОПК 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5" dirty="0">
                <a:latin typeface="Calibri"/>
                <a:cs typeface="Calibri"/>
              </a:rPr>
              <a:t>выработка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предложений </a:t>
            </a:r>
            <a:r>
              <a:rPr sz="1400" dirty="0">
                <a:latin typeface="Calibri"/>
                <a:cs typeface="Calibri"/>
              </a:rPr>
              <a:t>по </a:t>
            </a:r>
            <a:r>
              <a:rPr sz="1400" spc="-5" dirty="0">
                <a:latin typeface="Calibri"/>
                <a:cs typeface="Calibri"/>
              </a:rPr>
              <a:t>созданию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благоприятных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условий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для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предпринимательской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деятельности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данной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сфере.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92795" y="4095750"/>
            <a:ext cx="2508250" cy="109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695" marR="97790" indent="-1270" algn="ctr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alibri"/>
                <a:cs typeface="Calibri"/>
              </a:rPr>
              <a:t>Организация 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5" dirty="0">
                <a:latin typeface="Calibri"/>
                <a:cs typeface="Calibri"/>
              </a:rPr>
              <a:t>проведение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мероприятий,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направленных </a:t>
            </a:r>
            <a:r>
              <a:rPr sz="1400" dirty="0">
                <a:latin typeface="Calibri"/>
                <a:cs typeface="Calibri"/>
              </a:rPr>
              <a:t> на</a:t>
            </a:r>
            <a:r>
              <a:rPr sz="1400" spc="-10" dirty="0">
                <a:latin typeface="Calibri"/>
                <a:cs typeface="Calibri"/>
              </a:rPr>
              <a:t> широкое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информирование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предпринимателей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 </a:t>
            </a:r>
            <a:r>
              <a:rPr sz="1400" spc="-10" dirty="0">
                <a:latin typeface="Calibri"/>
                <a:cs typeface="Calibri"/>
              </a:rPr>
              <a:t>работе</a:t>
            </a:r>
            <a:r>
              <a:rPr sz="1400" dirty="0">
                <a:latin typeface="Calibri"/>
                <a:cs typeface="Calibri"/>
              </a:rPr>
              <a:t> в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сфере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гособоронзаказа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23103" y="3881704"/>
            <a:ext cx="2508250" cy="1520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7790" marR="95885" algn="ctr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libri"/>
                <a:cs typeface="Calibri"/>
              </a:rPr>
              <a:t>Совместное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участие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анализе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законодательства </a:t>
            </a:r>
            <a:r>
              <a:rPr sz="1400" spc="-45" dirty="0">
                <a:latin typeface="Calibri"/>
                <a:cs typeface="Calibri"/>
              </a:rPr>
              <a:t>РФ, </a:t>
            </a:r>
            <a:r>
              <a:rPr sz="1400" dirty="0">
                <a:latin typeface="Calibri"/>
                <a:cs typeface="Calibri"/>
              </a:rPr>
              <a:t>а </a:t>
            </a:r>
            <a:r>
              <a:rPr sz="1400" spc="-5" dirty="0">
                <a:latin typeface="Calibri"/>
                <a:cs typeface="Calibri"/>
              </a:rPr>
              <a:t>также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подготовка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5" dirty="0">
                <a:latin typeface="Calibri"/>
                <a:cs typeface="Calibri"/>
              </a:rPr>
              <a:t>обсуждение</a:t>
            </a:r>
            <a:endParaRPr sz="1400">
              <a:latin typeface="Calibri"/>
              <a:cs typeface="Calibri"/>
            </a:endParaRPr>
          </a:p>
          <a:p>
            <a:pPr marL="374015" marR="374650" indent="1905" algn="ctr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Calibri"/>
                <a:cs typeface="Calibri"/>
              </a:rPr>
              <a:t>проектов </a:t>
            </a:r>
            <a:r>
              <a:rPr sz="1400" dirty="0">
                <a:latin typeface="Calibri"/>
                <a:cs typeface="Calibri"/>
              </a:rPr>
              <a:t>нормативно-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правовых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актов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иных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документов,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относящихся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к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сфере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гособоронзаказа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403091" y="1554225"/>
            <a:ext cx="2522855" cy="1846580"/>
            <a:chOff x="3403091" y="1554225"/>
            <a:chExt cx="2522855" cy="1846580"/>
          </a:xfrm>
        </p:grpSpPr>
        <p:sp>
          <p:nvSpPr>
            <p:cNvPr id="23" name="object 23"/>
            <p:cNvSpPr/>
            <p:nvPr/>
          </p:nvSpPr>
          <p:spPr>
            <a:xfrm>
              <a:off x="3416807" y="1560575"/>
              <a:ext cx="2502535" cy="1833880"/>
            </a:xfrm>
            <a:custGeom>
              <a:avLst/>
              <a:gdLst/>
              <a:ahLst/>
              <a:cxnLst/>
              <a:rect l="l" t="t" r="r" b="b"/>
              <a:pathLst>
                <a:path w="2502535" h="1833879">
                  <a:moveTo>
                    <a:pt x="0" y="1833372"/>
                  </a:moveTo>
                  <a:lnTo>
                    <a:pt x="2502408" y="1833372"/>
                  </a:lnTo>
                  <a:lnTo>
                    <a:pt x="2502408" y="0"/>
                  </a:lnTo>
                  <a:lnTo>
                    <a:pt x="0" y="0"/>
                  </a:lnTo>
                  <a:lnTo>
                    <a:pt x="0" y="1833372"/>
                  </a:lnTo>
                  <a:close/>
                </a:path>
              </a:pathLst>
            </a:custGeom>
            <a:ln w="12700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403091" y="1560575"/>
              <a:ext cx="2502535" cy="1833880"/>
            </a:xfrm>
            <a:custGeom>
              <a:avLst/>
              <a:gdLst/>
              <a:ahLst/>
              <a:cxnLst/>
              <a:rect l="l" t="t" r="r" b="b"/>
              <a:pathLst>
                <a:path w="2502535" h="1833879">
                  <a:moveTo>
                    <a:pt x="2502408" y="0"/>
                  </a:moveTo>
                  <a:lnTo>
                    <a:pt x="0" y="0"/>
                  </a:lnTo>
                  <a:lnTo>
                    <a:pt x="0" y="1833372"/>
                  </a:lnTo>
                  <a:lnTo>
                    <a:pt x="2502408" y="1833372"/>
                  </a:lnTo>
                  <a:lnTo>
                    <a:pt x="2502408" y="0"/>
                  </a:lnTo>
                  <a:close/>
                </a:path>
              </a:pathLst>
            </a:custGeom>
            <a:solidFill>
              <a:srgbClr val="DAE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403091" y="1919986"/>
            <a:ext cx="2510155" cy="1092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985" marR="127635" algn="ctr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Формирование и </a:t>
            </a:r>
            <a:r>
              <a:rPr sz="1400" spc="-5" dirty="0">
                <a:latin typeface="Calibri"/>
                <a:cs typeface="Calibri"/>
              </a:rPr>
              <a:t>реализация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оборонно-промышленной</a:t>
            </a:r>
            <a:endParaRPr sz="1400">
              <a:latin typeface="Calibri"/>
              <a:cs typeface="Calibri"/>
            </a:endParaRPr>
          </a:p>
          <a:p>
            <a:pPr marL="99060" marR="97155" indent="5080" algn="ctr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политики, направленной на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обеспечение потребностей </a:t>
            </a:r>
            <a:r>
              <a:rPr sz="1400" dirty="0">
                <a:latin typeface="Calibri"/>
                <a:cs typeface="Calibri"/>
              </a:rPr>
              <a:t>ВС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РФ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силами </a:t>
            </a:r>
            <a:r>
              <a:rPr sz="1400" spc="-5" dirty="0">
                <a:latin typeface="Calibri"/>
                <a:cs typeface="Calibri"/>
              </a:rPr>
              <a:t>субъектов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МСП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521208" y="1554225"/>
            <a:ext cx="2520950" cy="1846580"/>
            <a:chOff x="521208" y="1554225"/>
            <a:chExt cx="2520950" cy="1846580"/>
          </a:xfrm>
        </p:grpSpPr>
        <p:sp>
          <p:nvSpPr>
            <p:cNvPr id="27" name="object 27"/>
            <p:cNvSpPr/>
            <p:nvPr/>
          </p:nvSpPr>
          <p:spPr>
            <a:xfrm>
              <a:off x="533400" y="1560575"/>
              <a:ext cx="2502535" cy="1833880"/>
            </a:xfrm>
            <a:custGeom>
              <a:avLst/>
              <a:gdLst/>
              <a:ahLst/>
              <a:cxnLst/>
              <a:rect l="l" t="t" r="r" b="b"/>
              <a:pathLst>
                <a:path w="2502535" h="1833879">
                  <a:moveTo>
                    <a:pt x="0" y="1833372"/>
                  </a:moveTo>
                  <a:lnTo>
                    <a:pt x="2502408" y="1833372"/>
                  </a:lnTo>
                  <a:lnTo>
                    <a:pt x="2502408" y="0"/>
                  </a:lnTo>
                  <a:lnTo>
                    <a:pt x="0" y="0"/>
                  </a:lnTo>
                  <a:lnTo>
                    <a:pt x="0" y="1833372"/>
                  </a:lnTo>
                  <a:close/>
                </a:path>
              </a:pathLst>
            </a:custGeom>
            <a:ln w="12699">
              <a:solidFill>
                <a:srgbClr val="213E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1208" y="1560575"/>
              <a:ext cx="2501265" cy="1833880"/>
            </a:xfrm>
            <a:custGeom>
              <a:avLst/>
              <a:gdLst/>
              <a:ahLst/>
              <a:cxnLst/>
              <a:rect l="l" t="t" r="r" b="b"/>
              <a:pathLst>
                <a:path w="2501265" h="1833879">
                  <a:moveTo>
                    <a:pt x="2500884" y="0"/>
                  </a:moveTo>
                  <a:lnTo>
                    <a:pt x="0" y="0"/>
                  </a:lnTo>
                  <a:lnTo>
                    <a:pt x="0" y="1833372"/>
                  </a:lnTo>
                  <a:lnTo>
                    <a:pt x="2500884" y="1833372"/>
                  </a:lnTo>
                  <a:lnTo>
                    <a:pt x="2500884" y="0"/>
                  </a:lnTo>
                  <a:close/>
                </a:path>
              </a:pathLst>
            </a:custGeom>
            <a:solidFill>
              <a:srgbClr val="DAE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21208" y="1812747"/>
            <a:ext cx="2508250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6530" marR="177800" algn="ctr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Выстраивание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связи, </a:t>
            </a:r>
            <a:r>
              <a:rPr sz="1400" spc="-5" dirty="0">
                <a:latin typeface="Calibri"/>
                <a:cs typeface="Calibri"/>
              </a:rPr>
              <a:t> формирование идеологии 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создание эффективного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механизма </a:t>
            </a:r>
            <a:r>
              <a:rPr sz="1400" spc="-10" dirty="0">
                <a:latin typeface="Calibri"/>
                <a:cs typeface="Calibri"/>
              </a:rPr>
              <a:t>взаимодействия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между </a:t>
            </a:r>
            <a:r>
              <a:rPr sz="1400" dirty="0">
                <a:latin typeface="Calibri"/>
                <a:cs typeface="Calibri"/>
              </a:rPr>
              <a:t>МО </a:t>
            </a:r>
            <a:r>
              <a:rPr sz="1400" spc="-5" dirty="0">
                <a:latin typeface="Calibri"/>
                <a:cs typeface="Calibri"/>
              </a:rPr>
              <a:t>РФ 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5" dirty="0">
                <a:latin typeface="Calibri"/>
                <a:cs typeface="Calibri"/>
              </a:rPr>
              <a:t>субъектами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МСП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65604" y="3735323"/>
            <a:ext cx="2502535" cy="1835150"/>
          </a:xfrm>
          <a:prstGeom prst="rect">
            <a:avLst/>
          </a:prstGeom>
          <a:solidFill>
            <a:srgbClr val="DAE6F6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13664" marR="107950" algn="ctr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Calibri"/>
                <a:cs typeface="Calibri"/>
              </a:rPr>
              <a:t>Снижение административных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барьеров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модернизация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контрольно-надзорной</a:t>
            </a:r>
            <a:endParaRPr sz="1400">
              <a:latin typeface="Calibri"/>
              <a:cs typeface="Calibri"/>
            </a:endParaRPr>
          </a:p>
          <a:p>
            <a:pPr marL="95250" marR="89535" indent="-1270" algn="ctr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деятельности </a:t>
            </a:r>
            <a:r>
              <a:rPr sz="1400" spc="-5" dirty="0">
                <a:latin typeface="Calibri"/>
                <a:cs typeface="Calibri"/>
              </a:rPr>
              <a:t>органов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государственной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власти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ОПК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824585" y="2327275"/>
            <a:ext cx="1309370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2065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Ф</a:t>
            </a:r>
            <a:r>
              <a:rPr sz="1400" spc="-5" dirty="0">
                <a:latin typeface="Calibri"/>
                <a:cs typeface="Calibri"/>
              </a:rPr>
              <a:t>орм</a:t>
            </a:r>
            <a:r>
              <a:rPr sz="1400" spc="-10" dirty="0">
                <a:latin typeface="Calibri"/>
                <a:cs typeface="Calibri"/>
              </a:rPr>
              <a:t>ир</a:t>
            </a:r>
            <a:r>
              <a:rPr sz="1400" spc="-5" dirty="0">
                <a:latin typeface="Calibri"/>
                <a:cs typeface="Calibri"/>
              </a:rPr>
              <a:t>ова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ие  </a:t>
            </a:r>
            <a:r>
              <a:rPr sz="1400" spc="-10" dirty="0">
                <a:latin typeface="Calibri"/>
                <a:cs typeface="Calibri"/>
              </a:rPr>
              <a:t>списка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представителей </a:t>
            </a:r>
            <a:r>
              <a:rPr sz="1400" spc="-5" dirty="0">
                <a:latin typeface="Calibri"/>
                <a:cs typeface="Calibri"/>
              </a:rPr>
              <a:t> отрасли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из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числа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членов </a:t>
            </a:r>
            <a:r>
              <a:rPr sz="1400" spc="-5" dirty="0">
                <a:latin typeface="Calibri"/>
                <a:cs typeface="Calibri"/>
              </a:rPr>
              <a:t>«ОПОРЫ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РОССИИ»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89961" y="2321432"/>
            <a:ext cx="1193165" cy="173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libri"/>
                <a:cs typeface="Calibri"/>
              </a:rPr>
              <a:t>Формирование</a:t>
            </a:r>
            <a:endParaRPr sz="1400">
              <a:latin typeface="Calibri"/>
              <a:cs typeface="Calibri"/>
            </a:endParaRPr>
          </a:p>
          <a:p>
            <a:pPr marL="12700" marR="488315" algn="just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единого </a:t>
            </a:r>
            <a:r>
              <a:rPr sz="1400" dirty="0">
                <a:latin typeface="Calibri"/>
                <a:cs typeface="Calibri"/>
              </a:rPr>
              <a:t> перечня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проблем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ви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ия</a:t>
            </a:r>
            <a:endParaRPr sz="1400">
              <a:latin typeface="Calibri"/>
              <a:cs typeface="Calibri"/>
            </a:endParaRPr>
          </a:p>
          <a:p>
            <a:pPr marL="12700" marR="110489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spc="-5" dirty="0">
                <a:latin typeface="Calibri"/>
                <a:cs typeface="Calibri"/>
              </a:rPr>
              <a:t>т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spc="-5" dirty="0">
                <a:latin typeface="Calibri"/>
                <a:cs typeface="Calibri"/>
              </a:rPr>
              <a:t>ли</a:t>
            </a:r>
            <a:r>
              <a:rPr sz="1400" dirty="0">
                <a:latin typeface="Calibri"/>
                <a:cs typeface="Calibri"/>
              </a:rPr>
              <a:t>.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Сбор  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10" dirty="0">
                <a:latin typeface="Calibri"/>
                <a:cs typeface="Calibri"/>
              </a:rPr>
              <a:t>обработка 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информации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3161" y="2291333"/>
            <a:ext cx="1272540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4455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Ф</a:t>
            </a:r>
            <a:r>
              <a:rPr sz="1400" spc="-5" dirty="0">
                <a:latin typeface="Calibri"/>
                <a:cs typeface="Calibri"/>
              </a:rPr>
              <a:t>орм</a:t>
            </a:r>
            <a:r>
              <a:rPr sz="1400" spc="-10" dirty="0">
                <a:latin typeface="Calibri"/>
                <a:cs typeface="Calibri"/>
              </a:rPr>
              <a:t>ир</a:t>
            </a:r>
            <a:r>
              <a:rPr sz="1400" spc="-5" dirty="0">
                <a:latin typeface="Calibri"/>
                <a:cs typeface="Calibri"/>
              </a:rPr>
              <a:t>ова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dirty="0">
                <a:latin typeface="Calibri"/>
                <a:cs typeface="Calibri"/>
              </a:rPr>
              <a:t>ие  </a:t>
            </a:r>
            <a:r>
              <a:rPr sz="1400" spc="-10" dirty="0">
                <a:latin typeface="Calibri"/>
                <a:cs typeface="Calibri"/>
              </a:rPr>
              <a:t>списка </a:t>
            </a:r>
            <a:r>
              <a:rPr sz="1400" spc="-5" dirty="0">
                <a:latin typeface="Calibri"/>
                <a:cs typeface="Calibri"/>
              </a:rPr>
              <a:t> сторонних</a:t>
            </a:r>
            <a:endParaRPr sz="1400">
              <a:latin typeface="Calibri"/>
              <a:cs typeface="Calibri"/>
            </a:endParaRPr>
          </a:p>
          <a:p>
            <a:pPr marL="12700" marR="361315" algn="just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э</a:t>
            </a:r>
            <a:r>
              <a:rPr sz="1400" spc="-15" dirty="0">
                <a:latin typeface="Calibri"/>
                <a:cs typeface="Calibri"/>
              </a:rPr>
              <a:t>к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пе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spc="-5" dirty="0">
                <a:latin typeface="Calibri"/>
                <a:cs typeface="Calibri"/>
              </a:rPr>
              <a:t>о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  </a:t>
            </a:r>
            <a:r>
              <a:rPr sz="1400" spc="-5" dirty="0">
                <a:latin typeface="Calibri"/>
                <a:cs typeface="Calibri"/>
              </a:rPr>
              <a:t>участников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отрасли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(не</a:t>
            </a:r>
            <a:endParaRPr sz="1400">
              <a:latin typeface="Calibri"/>
              <a:cs typeface="Calibri"/>
            </a:endParaRPr>
          </a:p>
          <a:p>
            <a:pPr marL="12700" marR="9525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членов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«ОПОРЫ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РОССИИ»),</a:t>
            </a:r>
            <a:r>
              <a:rPr sz="1400" dirty="0">
                <a:latin typeface="Calibri"/>
                <a:cs typeface="Calibri"/>
              </a:rPr>
              <a:t> с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400" spc="-15" dirty="0">
                <a:latin typeface="Calibri"/>
                <a:cs typeface="Calibri"/>
              </a:rPr>
              <a:t>целью 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формирования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единого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мнения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-5" dirty="0">
                <a:latin typeface="Calibri"/>
                <a:cs typeface="Calibri"/>
              </a:rPr>
              <a:t>выстраивания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связи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</a:t>
            </a:r>
            <a:endParaRPr sz="1400">
              <a:latin typeface="Calibri"/>
              <a:cs typeface="Calibri"/>
            </a:endParaRPr>
          </a:p>
          <a:p>
            <a:pPr marL="12700" marR="9525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механизма </a:t>
            </a:r>
            <a:r>
              <a:rPr sz="1400" dirty="0">
                <a:latin typeface="Calibri"/>
                <a:cs typeface="Calibri"/>
              </a:rPr>
              <a:t> в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аи</a:t>
            </a:r>
            <a:r>
              <a:rPr sz="1400" spc="-10" dirty="0">
                <a:latin typeface="Calibri"/>
                <a:cs typeface="Calibri"/>
              </a:rPr>
              <a:t>м</a:t>
            </a:r>
            <a:r>
              <a:rPr sz="1400" spc="-35" dirty="0">
                <a:latin typeface="Calibri"/>
                <a:cs typeface="Calibri"/>
              </a:rPr>
              <a:t>о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йс</a:t>
            </a:r>
            <a:r>
              <a:rPr sz="1400" spc="-5" dirty="0">
                <a:latin typeface="Calibri"/>
                <a:cs typeface="Calibri"/>
              </a:rPr>
              <a:t>тв</a:t>
            </a:r>
            <a:r>
              <a:rPr sz="1400" spc="-10" dirty="0">
                <a:latin typeface="Calibri"/>
                <a:cs typeface="Calibri"/>
              </a:rPr>
              <a:t>и</a:t>
            </a:r>
            <a:r>
              <a:rPr sz="1400" dirty="0">
                <a:latin typeface="Calibri"/>
                <a:cs typeface="Calibri"/>
              </a:rPr>
              <a:t>я  </a:t>
            </a:r>
            <a:r>
              <a:rPr sz="1400" spc="-10" dirty="0">
                <a:latin typeface="Calibri"/>
                <a:cs typeface="Calibri"/>
              </a:rPr>
              <a:t>между </a:t>
            </a:r>
            <a:r>
              <a:rPr sz="1400" dirty="0">
                <a:latin typeface="Calibri"/>
                <a:cs typeface="Calibri"/>
              </a:rPr>
              <a:t>МО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РФ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14213" y="2331847"/>
            <a:ext cx="1052830" cy="1520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Calibri"/>
                <a:cs typeface="Calibri"/>
              </a:rPr>
              <a:t>Разработка </a:t>
            </a:r>
            <a:r>
              <a:rPr sz="1400" spc="-5" dirty="0">
                <a:latin typeface="Calibri"/>
                <a:cs typeface="Calibri"/>
              </a:rPr>
              <a:t> направлений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10" dirty="0">
                <a:latin typeface="Calibri"/>
                <a:cs typeface="Calibri"/>
              </a:rPr>
              <a:t>я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spc="-30" dirty="0">
                <a:latin typeface="Calibri"/>
                <a:cs typeface="Calibri"/>
              </a:rPr>
              <a:t>е</a:t>
            </a:r>
            <a:r>
              <a:rPr sz="1400" spc="-5" dirty="0">
                <a:latin typeface="Calibri"/>
                <a:cs typeface="Calibri"/>
              </a:rPr>
              <a:t>ль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spc="-5" dirty="0">
                <a:latin typeface="Calibri"/>
                <a:cs typeface="Calibri"/>
              </a:rPr>
              <a:t>ос</a:t>
            </a:r>
            <a:r>
              <a:rPr sz="1400" spc="-10" dirty="0">
                <a:latin typeface="Calibri"/>
                <a:cs typeface="Calibri"/>
              </a:rPr>
              <a:t>т</a:t>
            </a:r>
            <a:r>
              <a:rPr sz="1400" dirty="0">
                <a:latin typeface="Calibri"/>
                <a:cs typeface="Calibri"/>
              </a:rPr>
              <a:t>и  </a:t>
            </a:r>
            <a:r>
              <a:rPr sz="1400" spc="-10" dirty="0">
                <a:latin typeface="Calibri"/>
                <a:cs typeface="Calibri"/>
              </a:rPr>
              <a:t>комитета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</a:t>
            </a:r>
            <a:endParaRPr sz="1400">
              <a:latin typeface="Calibri"/>
              <a:cs typeface="Calibri"/>
            </a:endParaRPr>
          </a:p>
          <a:p>
            <a:pPr marL="12700" marR="151765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п</a:t>
            </a: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spc="-5" dirty="0">
                <a:latin typeface="Calibri"/>
                <a:cs typeface="Calibri"/>
              </a:rPr>
              <a:t>ог</a:t>
            </a:r>
            <a:r>
              <a:rPr sz="1400" spc="-15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5" dirty="0">
                <a:latin typeface="Calibri"/>
                <a:cs typeface="Calibri"/>
              </a:rPr>
              <a:t>ммы  развития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отрасли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33056" y="2342769"/>
            <a:ext cx="1352550" cy="173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74015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Calibri"/>
                <a:cs typeface="Calibri"/>
              </a:rPr>
              <a:t>О</a:t>
            </a:r>
            <a:r>
              <a:rPr sz="1400" spc="-5" dirty="0">
                <a:latin typeface="Calibri"/>
                <a:cs typeface="Calibri"/>
              </a:rPr>
              <a:t>б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dirty="0">
                <a:latin typeface="Calibri"/>
                <a:cs typeface="Calibri"/>
              </a:rPr>
              <a:t>уж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dirty="0">
                <a:latin typeface="Calibri"/>
                <a:cs typeface="Calibri"/>
              </a:rPr>
              <a:t>ение  </a:t>
            </a:r>
            <a:r>
              <a:rPr sz="1400" spc="-5" dirty="0">
                <a:latin typeface="Calibri"/>
                <a:cs typeface="Calibri"/>
              </a:rPr>
              <a:t>программы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развития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отрасли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с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экспертами,</a:t>
            </a:r>
            <a:endParaRPr sz="1400">
              <a:latin typeface="Calibri"/>
              <a:cs typeface="Calibri"/>
            </a:endParaRPr>
          </a:p>
          <a:p>
            <a:pPr marL="12700" marR="762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п</a:t>
            </a:r>
            <a:r>
              <a:rPr sz="1400" spc="-5" dirty="0">
                <a:latin typeface="Calibri"/>
                <a:cs typeface="Calibri"/>
              </a:rPr>
              <a:t>р</a:t>
            </a:r>
            <a:r>
              <a:rPr sz="1400" spc="-30" dirty="0">
                <a:latin typeface="Calibri"/>
                <a:cs typeface="Calibri"/>
              </a:rPr>
              <a:t>е</a:t>
            </a:r>
            <a:r>
              <a:rPr sz="1400" spc="-20" dirty="0">
                <a:latin typeface="Calibri"/>
                <a:cs typeface="Calibri"/>
              </a:rPr>
              <a:t>д</a:t>
            </a:r>
            <a:r>
              <a:rPr sz="1400" spc="-10" dirty="0">
                <a:latin typeface="Calibri"/>
                <a:cs typeface="Calibri"/>
              </a:rPr>
              <a:t>с</a:t>
            </a:r>
            <a:r>
              <a:rPr sz="1400" spc="-5" dirty="0">
                <a:latin typeface="Calibri"/>
                <a:cs typeface="Calibri"/>
              </a:rPr>
              <a:t>тав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spc="-30" dirty="0">
                <a:latin typeface="Calibri"/>
                <a:cs typeface="Calibri"/>
              </a:rPr>
              <a:t>е</a:t>
            </a:r>
            <a:r>
              <a:rPr sz="1400" spc="-5" dirty="0">
                <a:latin typeface="Calibri"/>
                <a:cs typeface="Calibri"/>
              </a:rPr>
              <a:t>лями  отрасли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</a:t>
            </a:r>
            <a:endParaRPr sz="1400">
              <a:latin typeface="Calibri"/>
              <a:cs typeface="Calibri"/>
            </a:endParaRPr>
          </a:p>
          <a:p>
            <a:pPr marL="12700" marR="36449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уча</a:t>
            </a:r>
            <a:r>
              <a:rPr sz="1400" spc="-5" dirty="0">
                <a:latin typeface="Calibri"/>
                <a:cs typeface="Calibri"/>
              </a:rPr>
              <a:t>стни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dirty="0">
                <a:latin typeface="Calibri"/>
                <a:cs typeface="Calibri"/>
              </a:rPr>
              <a:t>ами  </a:t>
            </a:r>
            <a:r>
              <a:rPr sz="1400" spc="-10" dirty="0">
                <a:latin typeface="Calibri"/>
                <a:cs typeface="Calibri"/>
              </a:rPr>
              <a:t>комитета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17625" y="1563497"/>
            <a:ext cx="10647045" cy="3843654"/>
            <a:chOff x="817625" y="1563497"/>
            <a:chExt cx="10647045" cy="3843654"/>
          </a:xfrm>
        </p:grpSpPr>
        <p:sp>
          <p:nvSpPr>
            <p:cNvPr id="11" name="object 11"/>
            <p:cNvSpPr/>
            <p:nvPr/>
          </p:nvSpPr>
          <p:spPr>
            <a:xfrm>
              <a:off x="817613" y="2045969"/>
              <a:ext cx="10647680" cy="85725"/>
            </a:xfrm>
            <a:custGeom>
              <a:avLst/>
              <a:gdLst/>
              <a:ahLst/>
              <a:cxnLst/>
              <a:rect l="l" t="t" r="r" b="b"/>
              <a:pathLst>
                <a:path w="10647680" h="85725">
                  <a:moveTo>
                    <a:pt x="10647058" y="47244"/>
                  </a:moveTo>
                  <a:lnTo>
                    <a:pt x="10623804" y="12141"/>
                  </a:lnTo>
                  <a:lnTo>
                    <a:pt x="10608958" y="9144"/>
                  </a:lnTo>
                  <a:lnTo>
                    <a:pt x="10594099" y="12141"/>
                  </a:lnTo>
                  <a:lnTo>
                    <a:pt x="10581996" y="20294"/>
                  </a:lnTo>
                  <a:lnTo>
                    <a:pt x="10573842" y="32397"/>
                  </a:lnTo>
                  <a:lnTo>
                    <a:pt x="10572763" y="37719"/>
                  </a:lnTo>
                  <a:lnTo>
                    <a:pt x="9140571" y="37719"/>
                  </a:lnTo>
                  <a:lnTo>
                    <a:pt x="9139491" y="32397"/>
                  </a:lnTo>
                  <a:lnTo>
                    <a:pt x="9131338" y="20294"/>
                  </a:lnTo>
                  <a:lnTo>
                    <a:pt x="9119235" y="12141"/>
                  </a:lnTo>
                  <a:lnTo>
                    <a:pt x="9104389" y="9144"/>
                  </a:lnTo>
                  <a:lnTo>
                    <a:pt x="9098470" y="10337"/>
                  </a:lnTo>
                  <a:lnTo>
                    <a:pt x="9092578" y="9144"/>
                  </a:lnTo>
                  <a:lnTo>
                    <a:pt x="9077719" y="12141"/>
                  </a:lnTo>
                  <a:lnTo>
                    <a:pt x="9065616" y="20294"/>
                  </a:lnTo>
                  <a:lnTo>
                    <a:pt x="9057462" y="32397"/>
                  </a:lnTo>
                  <a:lnTo>
                    <a:pt x="9056383" y="37719"/>
                  </a:lnTo>
                  <a:lnTo>
                    <a:pt x="7624191" y="37719"/>
                  </a:lnTo>
                  <a:lnTo>
                    <a:pt x="7623111" y="32397"/>
                  </a:lnTo>
                  <a:lnTo>
                    <a:pt x="7614958" y="20294"/>
                  </a:lnTo>
                  <a:lnTo>
                    <a:pt x="7602855" y="12141"/>
                  </a:lnTo>
                  <a:lnTo>
                    <a:pt x="7590206" y="9588"/>
                  </a:lnTo>
                  <a:lnTo>
                    <a:pt x="7584948" y="6045"/>
                  </a:lnTo>
                  <a:lnTo>
                    <a:pt x="7570102" y="3048"/>
                  </a:lnTo>
                  <a:lnTo>
                    <a:pt x="7555243" y="6045"/>
                  </a:lnTo>
                  <a:lnTo>
                    <a:pt x="7543139" y="14198"/>
                  </a:lnTo>
                  <a:lnTo>
                    <a:pt x="7534986" y="26301"/>
                  </a:lnTo>
                  <a:lnTo>
                    <a:pt x="7533907" y="31623"/>
                  </a:lnTo>
                  <a:lnTo>
                    <a:pt x="6102705" y="31623"/>
                  </a:lnTo>
                  <a:lnTo>
                    <a:pt x="6065913" y="0"/>
                  </a:lnTo>
                  <a:lnTo>
                    <a:pt x="6051054" y="2997"/>
                  </a:lnTo>
                  <a:lnTo>
                    <a:pt x="6038951" y="11150"/>
                  </a:lnTo>
                  <a:lnTo>
                    <a:pt x="6030798" y="23253"/>
                  </a:lnTo>
                  <a:lnTo>
                    <a:pt x="6029718" y="28575"/>
                  </a:lnTo>
                  <a:lnTo>
                    <a:pt x="4597908" y="28575"/>
                  </a:lnTo>
                  <a:lnTo>
                    <a:pt x="4596828" y="23253"/>
                  </a:lnTo>
                  <a:lnTo>
                    <a:pt x="4588675" y="11150"/>
                  </a:lnTo>
                  <a:lnTo>
                    <a:pt x="4576572" y="2997"/>
                  </a:lnTo>
                  <a:lnTo>
                    <a:pt x="4561725" y="0"/>
                  </a:lnTo>
                  <a:lnTo>
                    <a:pt x="4561522" y="50"/>
                  </a:lnTo>
                  <a:lnTo>
                    <a:pt x="4561344" y="0"/>
                  </a:lnTo>
                  <a:lnTo>
                    <a:pt x="4546485" y="2997"/>
                  </a:lnTo>
                  <a:lnTo>
                    <a:pt x="4534382" y="11150"/>
                  </a:lnTo>
                  <a:lnTo>
                    <a:pt x="4526229" y="23253"/>
                  </a:lnTo>
                  <a:lnTo>
                    <a:pt x="4525149" y="28575"/>
                  </a:lnTo>
                  <a:lnTo>
                    <a:pt x="3093720" y="28575"/>
                  </a:lnTo>
                  <a:lnTo>
                    <a:pt x="3092640" y="23253"/>
                  </a:lnTo>
                  <a:lnTo>
                    <a:pt x="3084487" y="11150"/>
                  </a:lnTo>
                  <a:lnTo>
                    <a:pt x="3072384" y="2997"/>
                  </a:lnTo>
                  <a:lnTo>
                    <a:pt x="3057537" y="0"/>
                  </a:lnTo>
                  <a:lnTo>
                    <a:pt x="3057334" y="50"/>
                  </a:lnTo>
                  <a:lnTo>
                    <a:pt x="3057156" y="0"/>
                  </a:lnTo>
                  <a:lnTo>
                    <a:pt x="3042297" y="2997"/>
                  </a:lnTo>
                  <a:lnTo>
                    <a:pt x="3030194" y="11150"/>
                  </a:lnTo>
                  <a:lnTo>
                    <a:pt x="3022041" y="23253"/>
                  </a:lnTo>
                  <a:lnTo>
                    <a:pt x="3020961" y="28575"/>
                  </a:lnTo>
                  <a:lnTo>
                    <a:pt x="1589151" y="28575"/>
                  </a:lnTo>
                  <a:lnTo>
                    <a:pt x="1588071" y="23253"/>
                  </a:lnTo>
                  <a:lnTo>
                    <a:pt x="1579918" y="11150"/>
                  </a:lnTo>
                  <a:lnTo>
                    <a:pt x="1567815" y="2997"/>
                  </a:lnTo>
                  <a:lnTo>
                    <a:pt x="1552968" y="0"/>
                  </a:lnTo>
                  <a:lnTo>
                    <a:pt x="1547812" y="1041"/>
                  </a:lnTo>
                  <a:lnTo>
                    <a:pt x="1542681" y="0"/>
                  </a:lnTo>
                  <a:lnTo>
                    <a:pt x="1527822" y="2997"/>
                  </a:lnTo>
                  <a:lnTo>
                    <a:pt x="1515719" y="11150"/>
                  </a:lnTo>
                  <a:lnTo>
                    <a:pt x="1507566" y="23253"/>
                  </a:lnTo>
                  <a:lnTo>
                    <a:pt x="1506486" y="28575"/>
                  </a:lnTo>
                  <a:lnTo>
                    <a:pt x="74282" y="28575"/>
                  </a:lnTo>
                  <a:lnTo>
                    <a:pt x="73215" y="23253"/>
                  </a:lnTo>
                  <a:lnTo>
                    <a:pt x="65049" y="11150"/>
                  </a:lnTo>
                  <a:lnTo>
                    <a:pt x="52933" y="2997"/>
                  </a:lnTo>
                  <a:lnTo>
                    <a:pt x="38112" y="0"/>
                  </a:lnTo>
                  <a:lnTo>
                    <a:pt x="23279" y="2997"/>
                  </a:lnTo>
                  <a:lnTo>
                    <a:pt x="11163" y="11150"/>
                  </a:lnTo>
                  <a:lnTo>
                    <a:pt x="2997" y="23253"/>
                  </a:lnTo>
                  <a:lnTo>
                    <a:pt x="0" y="38100"/>
                  </a:lnTo>
                  <a:lnTo>
                    <a:pt x="2997" y="52959"/>
                  </a:lnTo>
                  <a:lnTo>
                    <a:pt x="11163" y="65062"/>
                  </a:lnTo>
                  <a:lnTo>
                    <a:pt x="23279" y="73215"/>
                  </a:lnTo>
                  <a:lnTo>
                    <a:pt x="38112" y="76200"/>
                  </a:lnTo>
                  <a:lnTo>
                    <a:pt x="52933" y="73215"/>
                  </a:lnTo>
                  <a:lnTo>
                    <a:pt x="65049" y="65062"/>
                  </a:lnTo>
                  <a:lnTo>
                    <a:pt x="73215" y="52959"/>
                  </a:lnTo>
                  <a:lnTo>
                    <a:pt x="74282" y="47625"/>
                  </a:lnTo>
                  <a:lnTo>
                    <a:pt x="1506486" y="47625"/>
                  </a:lnTo>
                  <a:lnTo>
                    <a:pt x="1507566" y="52959"/>
                  </a:lnTo>
                  <a:lnTo>
                    <a:pt x="1515719" y="65062"/>
                  </a:lnTo>
                  <a:lnTo>
                    <a:pt x="1527822" y="73215"/>
                  </a:lnTo>
                  <a:lnTo>
                    <a:pt x="1542681" y="76200"/>
                  </a:lnTo>
                  <a:lnTo>
                    <a:pt x="1547812" y="75171"/>
                  </a:lnTo>
                  <a:lnTo>
                    <a:pt x="1552968" y="76200"/>
                  </a:lnTo>
                  <a:lnTo>
                    <a:pt x="1567815" y="73215"/>
                  </a:lnTo>
                  <a:lnTo>
                    <a:pt x="1579918" y="65062"/>
                  </a:lnTo>
                  <a:lnTo>
                    <a:pt x="1588071" y="52959"/>
                  </a:lnTo>
                  <a:lnTo>
                    <a:pt x="1589151" y="47625"/>
                  </a:lnTo>
                  <a:lnTo>
                    <a:pt x="3020961" y="47625"/>
                  </a:lnTo>
                  <a:lnTo>
                    <a:pt x="3022041" y="52959"/>
                  </a:lnTo>
                  <a:lnTo>
                    <a:pt x="3030194" y="65062"/>
                  </a:lnTo>
                  <a:lnTo>
                    <a:pt x="3042297" y="73215"/>
                  </a:lnTo>
                  <a:lnTo>
                    <a:pt x="3057156" y="76200"/>
                  </a:lnTo>
                  <a:lnTo>
                    <a:pt x="3057334" y="76161"/>
                  </a:lnTo>
                  <a:lnTo>
                    <a:pt x="3057537" y="76200"/>
                  </a:lnTo>
                  <a:lnTo>
                    <a:pt x="3072384" y="73215"/>
                  </a:lnTo>
                  <a:lnTo>
                    <a:pt x="3084487" y="65062"/>
                  </a:lnTo>
                  <a:lnTo>
                    <a:pt x="3092640" y="52959"/>
                  </a:lnTo>
                  <a:lnTo>
                    <a:pt x="3093720" y="47625"/>
                  </a:lnTo>
                  <a:lnTo>
                    <a:pt x="4525149" y="47625"/>
                  </a:lnTo>
                  <a:lnTo>
                    <a:pt x="4526229" y="52959"/>
                  </a:lnTo>
                  <a:lnTo>
                    <a:pt x="4534382" y="65062"/>
                  </a:lnTo>
                  <a:lnTo>
                    <a:pt x="4546485" y="73215"/>
                  </a:lnTo>
                  <a:lnTo>
                    <a:pt x="4561344" y="76200"/>
                  </a:lnTo>
                  <a:lnTo>
                    <a:pt x="4561522" y="76161"/>
                  </a:lnTo>
                  <a:lnTo>
                    <a:pt x="4561725" y="76200"/>
                  </a:lnTo>
                  <a:lnTo>
                    <a:pt x="4576572" y="73215"/>
                  </a:lnTo>
                  <a:lnTo>
                    <a:pt x="4588675" y="65062"/>
                  </a:lnTo>
                  <a:lnTo>
                    <a:pt x="4596828" y="52959"/>
                  </a:lnTo>
                  <a:lnTo>
                    <a:pt x="4597908" y="47625"/>
                  </a:lnTo>
                  <a:lnTo>
                    <a:pt x="6028728" y="47625"/>
                  </a:lnTo>
                  <a:lnTo>
                    <a:pt x="6030417" y="56007"/>
                  </a:lnTo>
                  <a:lnTo>
                    <a:pt x="6038570" y="68110"/>
                  </a:lnTo>
                  <a:lnTo>
                    <a:pt x="6050673" y="76263"/>
                  </a:lnTo>
                  <a:lnTo>
                    <a:pt x="6065532" y="79248"/>
                  </a:lnTo>
                  <a:lnTo>
                    <a:pt x="6080379" y="76263"/>
                  </a:lnTo>
                  <a:lnTo>
                    <a:pt x="6092482" y="68110"/>
                  </a:lnTo>
                  <a:lnTo>
                    <a:pt x="6100635" y="56007"/>
                  </a:lnTo>
                  <a:lnTo>
                    <a:pt x="6101715" y="50673"/>
                  </a:lnTo>
                  <a:lnTo>
                    <a:pt x="7533907" y="50673"/>
                  </a:lnTo>
                  <a:lnTo>
                    <a:pt x="7534986" y="56007"/>
                  </a:lnTo>
                  <a:lnTo>
                    <a:pt x="7543139" y="68110"/>
                  </a:lnTo>
                  <a:lnTo>
                    <a:pt x="7555243" y="76263"/>
                  </a:lnTo>
                  <a:lnTo>
                    <a:pt x="7567854" y="78803"/>
                  </a:lnTo>
                  <a:lnTo>
                    <a:pt x="7573150" y="82359"/>
                  </a:lnTo>
                  <a:lnTo>
                    <a:pt x="7588009" y="85344"/>
                  </a:lnTo>
                  <a:lnTo>
                    <a:pt x="7602855" y="82359"/>
                  </a:lnTo>
                  <a:lnTo>
                    <a:pt x="7614958" y="74206"/>
                  </a:lnTo>
                  <a:lnTo>
                    <a:pt x="7623111" y="62103"/>
                  </a:lnTo>
                  <a:lnTo>
                    <a:pt x="7624191" y="56769"/>
                  </a:lnTo>
                  <a:lnTo>
                    <a:pt x="9056383" y="56769"/>
                  </a:lnTo>
                  <a:lnTo>
                    <a:pt x="9057462" y="62103"/>
                  </a:lnTo>
                  <a:lnTo>
                    <a:pt x="9065616" y="74206"/>
                  </a:lnTo>
                  <a:lnTo>
                    <a:pt x="9077719" y="82359"/>
                  </a:lnTo>
                  <a:lnTo>
                    <a:pt x="9092578" y="85344"/>
                  </a:lnTo>
                  <a:lnTo>
                    <a:pt x="9098470" y="84162"/>
                  </a:lnTo>
                  <a:lnTo>
                    <a:pt x="9104389" y="85344"/>
                  </a:lnTo>
                  <a:lnTo>
                    <a:pt x="9119235" y="82359"/>
                  </a:lnTo>
                  <a:lnTo>
                    <a:pt x="9131338" y="74206"/>
                  </a:lnTo>
                  <a:lnTo>
                    <a:pt x="9139491" y="62103"/>
                  </a:lnTo>
                  <a:lnTo>
                    <a:pt x="9140571" y="56769"/>
                  </a:lnTo>
                  <a:lnTo>
                    <a:pt x="10572763" y="56769"/>
                  </a:lnTo>
                  <a:lnTo>
                    <a:pt x="10573842" y="62103"/>
                  </a:lnTo>
                  <a:lnTo>
                    <a:pt x="10581996" y="74206"/>
                  </a:lnTo>
                  <a:lnTo>
                    <a:pt x="10594099" y="82359"/>
                  </a:lnTo>
                  <a:lnTo>
                    <a:pt x="10608958" y="85344"/>
                  </a:lnTo>
                  <a:lnTo>
                    <a:pt x="10623804" y="82359"/>
                  </a:lnTo>
                  <a:lnTo>
                    <a:pt x="10635907" y="74206"/>
                  </a:lnTo>
                  <a:lnTo>
                    <a:pt x="10644061" y="62103"/>
                  </a:lnTo>
                  <a:lnTo>
                    <a:pt x="10645140" y="56769"/>
                  </a:lnTo>
                  <a:lnTo>
                    <a:pt x="10647058" y="47244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50008" y="1566672"/>
              <a:ext cx="7581265" cy="3837304"/>
            </a:xfrm>
            <a:custGeom>
              <a:avLst/>
              <a:gdLst/>
              <a:ahLst/>
              <a:cxnLst/>
              <a:rect l="l" t="t" r="r" b="b"/>
              <a:pathLst>
                <a:path w="7581265" h="3837304">
                  <a:moveTo>
                    <a:pt x="0" y="12191"/>
                  </a:moveTo>
                  <a:lnTo>
                    <a:pt x="9779" y="3827906"/>
                  </a:lnTo>
                </a:path>
                <a:path w="7581265" h="3837304">
                  <a:moveTo>
                    <a:pt x="1524000" y="21336"/>
                  </a:moveTo>
                  <a:lnTo>
                    <a:pt x="1533779" y="3837051"/>
                  </a:lnTo>
                </a:path>
                <a:path w="7581265" h="3837304">
                  <a:moveTo>
                    <a:pt x="3019044" y="0"/>
                  </a:moveTo>
                  <a:lnTo>
                    <a:pt x="3028822" y="3815715"/>
                  </a:lnTo>
                </a:path>
                <a:path w="7581265" h="3837304">
                  <a:moveTo>
                    <a:pt x="4518660" y="21336"/>
                  </a:moveTo>
                  <a:lnTo>
                    <a:pt x="4528439" y="3837051"/>
                  </a:lnTo>
                </a:path>
                <a:path w="7581265" h="3837304">
                  <a:moveTo>
                    <a:pt x="6044184" y="0"/>
                  </a:moveTo>
                  <a:lnTo>
                    <a:pt x="6053963" y="3815715"/>
                  </a:lnTo>
                </a:path>
                <a:path w="7581265" h="3837304">
                  <a:moveTo>
                    <a:pt x="7571232" y="21336"/>
                  </a:moveTo>
                  <a:lnTo>
                    <a:pt x="7581011" y="3837051"/>
                  </a:lnTo>
                </a:path>
              </a:pathLst>
            </a:custGeom>
            <a:ln w="635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504046" y="2311703"/>
            <a:ext cx="1343025" cy="322389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spc="-10" dirty="0">
                <a:latin typeface="Calibri"/>
                <a:cs typeface="Calibri"/>
              </a:rPr>
              <a:t>Взаимодействие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dirty="0">
                <a:latin typeface="Calibri"/>
                <a:cs typeface="Calibri"/>
              </a:rPr>
              <a:t>с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органами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5"/>
              </a:spcBef>
            </a:pPr>
            <a:r>
              <a:rPr sz="1400" spc="-5" dirty="0">
                <a:latin typeface="Calibri"/>
                <a:cs typeface="Calibri"/>
              </a:rPr>
              <a:t>исполнительной </a:t>
            </a:r>
            <a:r>
              <a:rPr sz="1400" dirty="0">
                <a:latin typeface="Calibri"/>
                <a:cs typeface="Calibri"/>
              </a:rPr>
              <a:t> и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з</a:t>
            </a:r>
            <a:r>
              <a:rPr sz="1400" dirty="0">
                <a:latin typeface="Calibri"/>
                <a:cs typeface="Calibri"/>
              </a:rPr>
              <a:t>а</a:t>
            </a:r>
            <a:r>
              <a:rPr sz="1400" spc="-30" dirty="0">
                <a:latin typeface="Calibri"/>
                <a:cs typeface="Calibri"/>
              </a:rPr>
              <a:t>к</a:t>
            </a:r>
            <a:r>
              <a:rPr sz="1400" spc="-5" dirty="0">
                <a:latin typeface="Calibri"/>
                <a:cs typeface="Calibri"/>
              </a:rPr>
              <a:t>о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spc="-35" dirty="0">
                <a:latin typeface="Calibri"/>
                <a:cs typeface="Calibri"/>
              </a:rPr>
              <a:t>о</a:t>
            </a:r>
            <a:r>
              <a:rPr sz="1400" spc="-5" dirty="0">
                <a:latin typeface="Calibri"/>
                <a:cs typeface="Calibri"/>
              </a:rPr>
              <a:t>да</a:t>
            </a:r>
            <a:r>
              <a:rPr sz="1400" spc="-20" dirty="0">
                <a:latin typeface="Calibri"/>
                <a:cs typeface="Calibri"/>
              </a:rPr>
              <a:t>т</a:t>
            </a:r>
            <a:r>
              <a:rPr sz="1400" spc="-30" dirty="0">
                <a:latin typeface="Calibri"/>
                <a:cs typeface="Calibri"/>
              </a:rPr>
              <a:t>е</a:t>
            </a:r>
            <a:r>
              <a:rPr sz="1400" spc="-5" dirty="0">
                <a:latin typeface="Calibri"/>
                <a:cs typeface="Calibri"/>
              </a:rPr>
              <a:t>ль</a:t>
            </a:r>
            <a:r>
              <a:rPr sz="1400" spc="5" dirty="0">
                <a:latin typeface="Calibri"/>
                <a:cs typeface="Calibri"/>
              </a:rPr>
              <a:t>н</a:t>
            </a:r>
            <a:r>
              <a:rPr sz="1400" spc="-5" dirty="0">
                <a:latin typeface="Calibri"/>
                <a:cs typeface="Calibri"/>
              </a:rPr>
              <a:t>ой  власти,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сотрудничество </a:t>
            </a:r>
            <a:r>
              <a:rPr sz="1400" dirty="0">
                <a:latin typeface="Calibri"/>
                <a:cs typeface="Calibri"/>
              </a:rPr>
              <a:t>с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профильными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министерствами,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ведомствами </a:t>
            </a:r>
            <a:r>
              <a:rPr sz="1400" dirty="0">
                <a:latin typeface="Calibri"/>
                <a:cs typeface="Calibri"/>
              </a:rPr>
              <a:t>и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структурами,</a:t>
            </a:r>
            <a:endParaRPr sz="1400">
              <a:latin typeface="Calibri"/>
              <a:cs typeface="Calibri"/>
            </a:endParaRPr>
          </a:p>
          <a:p>
            <a:pPr marL="12700" marR="7620">
              <a:lnSpc>
                <a:spcPct val="107200"/>
              </a:lnSpc>
            </a:pPr>
            <a:r>
              <a:rPr sz="1400" spc="-1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е</a:t>
            </a:r>
            <a:r>
              <a:rPr sz="1400" spc="-70" dirty="0">
                <a:latin typeface="Calibri"/>
                <a:cs typeface="Calibri"/>
              </a:rPr>
              <a:t>г</a:t>
            </a:r>
            <a:r>
              <a:rPr sz="1400" spc="-5" dirty="0">
                <a:latin typeface="Calibri"/>
                <a:cs typeface="Calibri"/>
              </a:rPr>
              <a:t>ламенти</a:t>
            </a:r>
            <a:r>
              <a:rPr sz="1400" spc="-20" dirty="0">
                <a:latin typeface="Calibri"/>
                <a:cs typeface="Calibri"/>
              </a:rPr>
              <a:t>р</a:t>
            </a:r>
            <a:r>
              <a:rPr sz="1400" dirty="0">
                <a:latin typeface="Calibri"/>
                <a:cs typeface="Calibri"/>
              </a:rPr>
              <a:t>у</a:t>
            </a:r>
            <a:r>
              <a:rPr sz="1400" spc="-10" dirty="0">
                <a:latin typeface="Calibri"/>
                <a:cs typeface="Calibri"/>
              </a:rPr>
              <a:t>ю</a:t>
            </a:r>
            <a:r>
              <a:rPr sz="1400" dirty="0">
                <a:latin typeface="Calibri"/>
                <a:cs typeface="Calibri"/>
              </a:rPr>
              <a:t>щ  ими </a:t>
            </a:r>
            <a:r>
              <a:rPr sz="1400" spc="-5" dirty="0">
                <a:latin typeface="Calibri"/>
                <a:cs typeface="Calibri"/>
              </a:rPr>
              <a:t>работу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отрасли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020427" y="2331847"/>
            <a:ext cx="1334770" cy="1093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Плановое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выстраивание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работы </a:t>
            </a:r>
            <a:r>
              <a:rPr sz="1400" spc="-10" dirty="0">
                <a:latin typeface="Calibri"/>
                <a:cs typeface="Calibri"/>
              </a:rPr>
              <a:t>комитета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и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внедрение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мер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поддержки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33703" y="1628394"/>
            <a:ext cx="11239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7E7E7E"/>
                </a:solidFill>
                <a:latin typeface="Calibri"/>
                <a:cs typeface="Calibri"/>
              </a:rPr>
              <a:t>ОКТЯБРЬ</a:t>
            </a:r>
            <a:r>
              <a:rPr sz="1400" b="1" spc="-6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2023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62393" y="1664970"/>
            <a:ext cx="9829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АВГ</a:t>
            </a:r>
            <a:r>
              <a:rPr sz="1400" b="1" spc="-40" dirty="0">
                <a:solidFill>
                  <a:srgbClr val="7E7E7E"/>
                </a:solidFill>
                <a:latin typeface="Calibri"/>
                <a:cs typeface="Calibri"/>
              </a:rPr>
              <a:t>У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С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Т</a:t>
            </a:r>
            <a:r>
              <a:rPr sz="1400" b="1" spc="-4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2</a:t>
            </a:r>
            <a:r>
              <a:rPr sz="1400" b="1" spc="-10" dirty="0">
                <a:solidFill>
                  <a:srgbClr val="7E7E7E"/>
                </a:solidFill>
                <a:latin typeface="Calibri"/>
                <a:cs typeface="Calibri"/>
              </a:rPr>
              <a:t>0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87546" y="1649095"/>
            <a:ext cx="871219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МАРТ</a:t>
            </a:r>
            <a:r>
              <a:rPr sz="1400" b="1" spc="-8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2024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70150" y="1649095"/>
            <a:ext cx="11334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ДЕКАБРЬ</a:t>
            </a:r>
            <a:r>
              <a:rPr sz="1400" b="1" spc="-7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2023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57571" y="1649095"/>
            <a:ext cx="8051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МАЙ</a:t>
            </a:r>
            <a:r>
              <a:rPr sz="1400" b="1" spc="-7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2024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06459" y="1664970"/>
            <a:ext cx="11239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7E7E7E"/>
                </a:solidFill>
                <a:latin typeface="Calibri"/>
                <a:cs typeface="Calibri"/>
              </a:rPr>
              <a:t>ОКТЯБРЬ</a:t>
            </a:r>
            <a:r>
              <a:rPr sz="1400" b="1" spc="-6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2024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044810" y="1664970"/>
            <a:ext cx="11334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ДЕКАБРЬ</a:t>
            </a:r>
            <a:r>
              <a:rPr sz="1400" b="1" spc="-7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2024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624941" y="244551"/>
            <a:ext cx="38106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Планы</a:t>
            </a:r>
            <a:r>
              <a:rPr spc="-190" dirty="0"/>
              <a:t> </a:t>
            </a:r>
            <a:r>
              <a:rPr spc="-30" dirty="0"/>
              <a:t>комитета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940" y="244551"/>
            <a:ext cx="75284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pc="-40" dirty="0" smtClean="0"/>
              <a:t>Председатель </a:t>
            </a:r>
            <a:r>
              <a:rPr lang="ru-RU" spc="-30" dirty="0" smtClean="0"/>
              <a:t>К</a:t>
            </a:r>
            <a:r>
              <a:rPr spc="-30" dirty="0" err="1" smtClean="0"/>
              <a:t>омитета</a:t>
            </a:r>
            <a:endParaRPr spc="-30" dirty="0"/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4073778" y="1305255"/>
            <a:ext cx="7328534" cy="4804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Calibri"/>
                <a:cs typeface="Calibri"/>
              </a:rPr>
              <a:t>Кухальский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Сергей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Борисович</a:t>
            </a: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1600" spc="180" dirty="0">
                <a:latin typeface="Tahoma"/>
                <a:cs typeface="Tahoma"/>
              </a:rPr>
              <a:t>С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2017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года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30" dirty="0">
                <a:latin typeface="Tahoma"/>
                <a:cs typeface="Tahoma"/>
              </a:rPr>
              <a:t>член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общественного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10" dirty="0">
                <a:latin typeface="Tahoma"/>
                <a:cs typeface="Tahoma"/>
              </a:rPr>
              <a:t>совета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95" dirty="0">
                <a:latin typeface="Tahoma"/>
                <a:cs typeface="Tahoma"/>
              </a:rPr>
              <a:t>при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30" dirty="0">
                <a:latin typeface="Tahoma"/>
                <a:cs typeface="Tahoma"/>
              </a:rPr>
              <a:t>Законодательной</a:t>
            </a:r>
            <a:r>
              <a:rPr sz="1600" spc="-105" dirty="0">
                <a:latin typeface="Tahoma"/>
                <a:cs typeface="Tahoma"/>
              </a:rPr>
              <a:t> </a:t>
            </a:r>
            <a:r>
              <a:rPr sz="1600" spc="160" dirty="0">
                <a:latin typeface="Tahoma"/>
                <a:cs typeface="Tahoma"/>
              </a:rPr>
              <a:t>Думы</a:t>
            </a:r>
            <a:endParaRPr sz="16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145" dirty="0">
                <a:latin typeface="Tahoma"/>
                <a:cs typeface="Tahoma"/>
              </a:rPr>
              <a:t>Томской</a:t>
            </a:r>
            <a:r>
              <a:rPr sz="1600" spc="-114" dirty="0">
                <a:latin typeface="Tahoma"/>
                <a:cs typeface="Tahoma"/>
              </a:rPr>
              <a:t> </a:t>
            </a:r>
            <a:r>
              <a:rPr sz="1600" spc="125" dirty="0">
                <a:latin typeface="Tahoma"/>
                <a:cs typeface="Tahoma"/>
              </a:rPr>
              <a:t>области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 dirty="0">
              <a:latin typeface="Tahoma"/>
              <a:cs typeface="Tahoma"/>
            </a:endParaRPr>
          </a:p>
          <a:p>
            <a:pPr marL="12700" marR="240665">
              <a:lnSpc>
                <a:spcPct val="100000"/>
              </a:lnSpc>
              <a:spcBef>
                <a:spcPts val="5"/>
              </a:spcBef>
            </a:pPr>
            <a:r>
              <a:rPr sz="1600" spc="175" dirty="0">
                <a:latin typeface="Tahoma"/>
                <a:cs typeface="Tahoma"/>
              </a:rPr>
              <a:t>Первый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130" dirty="0">
                <a:latin typeface="Tahoma"/>
                <a:cs typeface="Tahoma"/>
              </a:rPr>
              <a:t>председатель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30" dirty="0">
                <a:latin typeface="Tahoma"/>
                <a:cs typeface="Tahoma"/>
              </a:rPr>
              <a:t>Томского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регионального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130" dirty="0">
                <a:latin typeface="Tahoma"/>
                <a:cs typeface="Tahoma"/>
              </a:rPr>
              <a:t>отделения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195" dirty="0">
                <a:latin typeface="Tahoma"/>
                <a:cs typeface="Tahoma"/>
              </a:rPr>
              <a:t>и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130" dirty="0" err="1">
                <a:latin typeface="Tahoma"/>
                <a:cs typeface="Tahoma"/>
              </a:rPr>
              <a:t>член</a:t>
            </a:r>
            <a:r>
              <a:rPr sz="1600" spc="130" dirty="0">
                <a:latin typeface="Tahoma"/>
                <a:cs typeface="Tahoma"/>
              </a:rPr>
              <a:t>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lang="ru-RU" sz="1600" spc="160" dirty="0" smtClean="0">
                <a:latin typeface="Tahoma"/>
                <a:cs typeface="Tahoma"/>
              </a:rPr>
              <a:t>П</a:t>
            </a:r>
            <a:r>
              <a:rPr sz="1600" spc="160" dirty="0" err="1" smtClean="0">
                <a:latin typeface="Tahoma"/>
                <a:cs typeface="Tahoma"/>
              </a:rPr>
              <a:t>резидиума</a:t>
            </a:r>
            <a:r>
              <a:rPr sz="1600" spc="-90" dirty="0" smtClean="0">
                <a:latin typeface="Tahoma"/>
                <a:cs typeface="Tahoma"/>
              </a:rPr>
              <a:t> </a:t>
            </a:r>
            <a:r>
              <a:rPr sz="1600" spc="175" dirty="0">
                <a:latin typeface="Tahoma"/>
                <a:cs typeface="Tahoma"/>
              </a:rPr>
              <a:t>«ОПОРЫ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165" dirty="0">
                <a:latin typeface="Tahoma"/>
                <a:cs typeface="Tahoma"/>
              </a:rPr>
              <a:t>РОССИИ»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ahoma"/>
              <a:cs typeface="Tahoma"/>
            </a:endParaRPr>
          </a:p>
          <a:p>
            <a:pPr marL="12700" marR="1703070">
              <a:lnSpc>
                <a:spcPct val="100000"/>
              </a:lnSpc>
            </a:pPr>
            <a:r>
              <a:rPr sz="1600" spc="125" dirty="0">
                <a:latin typeface="Tahoma"/>
                <a:cs typeface="Tahoma"/>
              </a:rPr>
              <a:t>Сооснователь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95" dirty="0">
                <a:latin typeface="Tahoma"/>
                <a:cs typeface="Tahoma"/>
              </a:rPr>
              <a:t>и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30" dirty="0">
                <a:latin typeface="Tahoma"/>
                <a:cs typeface="Tahoma"/>
              </a:rPr>
              <a:t>член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10" dirty="0">
                <a:latin typeface="Tahoma"/>
                <a:cs typeface="Tahoma"/>
              </a:rPr>
              <a:t>совета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130" dirty="0">
                <a:latin typeface="Tahoma"/>
                <a:cs typeface="Tahoma"/>
              </a:rPr>
              <a:t>Томского</a:t>
            </a:r>
            <a:r>
              <a:rPr sz="1600" spc="-80" dirty="0">
                <a:latin typeface="Tahoma"/>
                <a:cs typeface="Tahoma"/>
              </a:rPr>
              <a:t> </a:t>
            </a:r>
            <a:r>
              <a:rPr sz="1600" spc="160" dirty="0">
                <a:latin typeface="Tahoma"/>
                <a:cs typeface="Tahoma"/>
              </a:rPr>
              <a:t>Объединения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160" dirty="0">
                <a:latin typeface="Tahoma"/>
                <a:cs typeface="Tahoma"/>
              </a:rPr>
              <a:t>Предпринимателей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600" spc="160" dirty="0">
                <a:latin typeface="Tahoma"/>
                <a:cs typeface="Tahoma"/>
              </a:rPr>
              <a:t>Инициатор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195" dirty="0">
                <a:latin typeface="Tahoma"/>
                <a:cs typeface="Tahoma"/>
              </a:rPr>
              <a:t>и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30" dirty="0">
                <a:latin typeface="Tahoma"/>
                <a:cs typeface="Tahoma"/>
              </a:rPr>
              <a:t>руководитель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125" dirty="0">
                <a:latin typeface="Tahoma"/>
                <a:cs typeface="Tahoma"/>
              </a:rPr>
              <a:t>проекта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60" dirty="0">
                <a:latin typeface="Tahoma"/>
                <a:cs typeface="Tahoma"/>
              </a:rPr>
              <a:t>по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45" dirty="0">
                <a:latin typeface="Tahoma"/>
                <a:cs typeface="Tahoma"/>
              </a:rPr>
              <a:t>гуманитарным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85" dirty="0">
                <a:latin typeface="Tahoma"/>
                <a:cs typeface="Tahoma"/>
              </a:rPr>
              <a:t>миссиям</a:t>
            </a:r>
            <a:r>
              <a:rPr sz="1600" spc="340" dirty="0">
                <a:latin typeface="Tahoma"/>
                <a:cs typeface="Tahoma"/>
              </a:rPr>
              <a:t> </a:t>
            </a:r>
            <a:r>
              <a:rPr sz="1600" spc="75" dirty="0">
                <a:latin typeface="Tahoma"/>
                <a:cs typeface="Tahoma"/>
              </a:rPr>
              <a:t>от</a:t>
            </a:r>
            <a:endParaRPr sz="16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600" spc="135" dirty="0">
                <a:latin typeface="Tahoma"/>
                <a:cs typeface="Tahoma"/>
              </a:rPr>
              <a:t>томского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150" dirty="0">
                <a:latin typeface="Tahoma"/>
                <a:cs typeface="Tahoma"/>
              </a:rPr>
              <a:t>региона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35" dirty="0">
                <a:latin typeface="Tahoma"/>
                <a:cs typeface="Tahoma"/>
              </a:rPr>
              <a:t>на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45" dirty="0">
                <a:latin typeface="Tahoma"/>
                <a:cs typeface="Tahoma"/>
              </a:rPr>
              <a:t>территорию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spc="145" dirty="0">
                <a:latin typeface="Tahoma"/>
                <a:cs typeface="Tahoma"/>
              </a:rPr>
              <a:t>Донбасса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1600" spc="125" dirty="0">
                <a:latin typeface="Tahoma"/>
                <a:cs typeface="Tahoma"/>
              </a:rPr>
              <a:t>Сооснователь </a:t>
            </a:r>
            <a:r>
              <a:rPr sz="1600" spc="130" dirty="0">
                <a:latin typeface="Tahoma"/>
                <a:cs typeface="Tahoma"/>
              </a:rPr>
              <a:t>Томского </a:t>
            </a:r>
            <a:r>
              <a:rPr sz="1600" spc="140" dirty="0">
                <a:latin typeface="Tahoma"/>
                <a:cs typeface="Tahoma"/>
              </a:rPr>
              <a:t>регионального общественного </a:t>
            </a:r>
            <a:r>
              <a:rPr sz="1600" spc="114" dirty="0">
                <a:latin typeface="Tahoma"/>
                <a:cs typeface="Tahoma"/>
              </a:rPr>
              <a:t>фонда </a:t>
            </a:r>
            <a:r>
              <a:rPr sz="1600" spc="120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содействия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физическому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развитию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95" dirty="0">
                <a:latin typeface="Tahoma"/>
                <a:cs typeface="Tahoma"/>
              </a:rPr>
              <a:t>и</a:t>
            </a:r>
            <a:r>
              <a:rPr sz="1600" spc="-80" dirty="0">
                <a:latin typeface="Tahoma"/>
                <a:cs typeface="Tahoma"/>
              </a:rPr>
              <a:t> </a:t>
            </a:r>
            <a:r>
              <a:rPr sz="1600" spc="135" dirty="0">
                <a:latin typeface="Tahoma"/>
                <a:cs typeface="Tahoma"/>
              </a:rPr>
              <a:t>патриотическому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воспитанию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подростков</a:t>
            </a:r>
            <a:r>
              <a:rPr sz="1600" spc="-95" dirty="0">
                <a:latin typeface="Tahoma"/>
                <a:cs typeface="Tahoma"/>
              </a:rPr>
              <a:t> </a:t>
            </a:r>
            <a:r>
              <a:rPr sz="1600" spc="65" dirty="0">
                <a:latin typeface="Tahoma"/>
                <a:cs typeface="Tahoma"/>
              </a:rPr>
              <a:t>«Детвора»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600" spc="145" dirty="0">
                <a:latin typeface="Tahoma"/>
                <a:cs typeface="Tahoma"/>
              </a:rPr>
              <a:t>Владелец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транспортной</a:t>
            </a:r>
            <a:r>
              <a:rPr sz="1600" spc="-80" dirty="0">
                <a:latin typeface="Tahoma"/>
                <a:cs typeface="Tahoma"/>
              </a:rPr>
              <a:t> </a:t>
            </a:r>
            <a:r>
              <a:rPr sz="1600" spc="165" dirty="0">
                <a:latin typeface="Tahoma"/>
                <a:cs typeface="Tahoma"/>
              </a:rPr>
              <a:t>компании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225" dirty="0">
                <a:latin typeface="Tahoma"/>
                <a:cs typeface="Tahoma"/>
              </a:rPr>
              <a:t>ООО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«Транс-Сиб-К»</a:t>
            </a:r>
            <a:endParaRPr sz="1600" dirty="0">
              <a:latin typeface="Tahoma"/>
              <a:cs typeface="Tahoma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7659" y="1482852"/>
            <a:ext cx="3479291" cy="45689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478</Words>
  <Application>Microsoft Office PowerPoint</Application>
  <PresentationFormat>Произвольный</PresentationFormat>
  <Paragraphs>85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Актуальность поддержки отрасли</vt:lpstr>
      <vt:lpstr>Основные проблемы отрасли</vt:lpstr>
      <vt:lpstr>Цели и задачи комитета</vt:lpstr>
      <vt:lpstr>Планы комитета</vt:lpstr>
      <vt:lpstr>Председатель Комитета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Уткин Евгений Борисович</dc:creator>
  <cp:lastModifiedBy>Екатерина Реут</cp:lastModifiedBy>
  <cp:revision>2</cp:revision>
  <dcterms:created xsi:type="dcterms:W3CDTF">2023-09-25T10:10:39Z</dcterms:created>
  <dcterms:modified xsi:type="dcterms:W3CDTF">2023-09-25T10:15:39Z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2023-09-21T00:00:00Z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2023-09-25T00:00:00Z</vt:filetime>
  </property>
</Properties>
</file>