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ser>
          <c:idx val="0"/>
          <c:order val="0"/>
          <c:val>
            <c:numRef>
              <c:f>Лист1!$C$3:$D$3</c:f>
              <c:numCache>
                <c:formatCode>General</c:formatCode>
                <c:ptCount val="2"/>
                <c:pt idx="0">
                  <c:v>1</c:v>
                </c:pt>
                <c:pt idx="1">
                  <c:v>99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pieChart>
        <c:varyColors val="1"/>
        <c:ser>
          <c:idx val="0"/>
          <c:order val="0"/>
          <c:val>
            <c:numRef>
              <c:f>Лист1!$E$3:$F$3</c:f>
              <c:numCache>
                <c:formatCode>General</c:formatCode>
                <c:ptCount val="2"/>
                <c:pt idx="0">
                  <c:v>15</c:v>
                </c:pt>
                <c:pt idx="1">
                  <c:v>75</c:v>
                </c:pt>
              </c:numCache>
            </c:numRef>
          </c:val>
        </c:ser>
        <c:firstSliceAng val="0"/>
      </c:pieChart>
    </c:plotArea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D746-78EE-4526-8FC6-43129C353EF9}" type="datetimeFigureOut">
              <a:rPr lang="ru-RU" smtClean="0"/>
              <a:pPr/>
              <a:t>02.03.2018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A1A43-21A0-45D2-A44E-908D7E396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 					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28596" y="428604"/>
            <a:ext cx="8286808" cy="6072230"/>
          </a:xfrm>
          <a:prstGeom prst="rect">
            <a:avLst/>
          </a:prstGeom>
          <a:noFill/>
          <a:ln w="9525" cmpd="thinThick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Комиссия по развитию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Операторов почтовой связи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6C6C6C"/>
              </a:solidFill>
              <a:effectLst/>
              <a:latin typeface="Cambria" pitchFamily="18" charset="0"/>
              <a:ea typeface="Times New Roman" pitchFamily="18" charset="0"/>
              <a:cs typeface="Trebuchet MS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rgbClr val="6C6C6C"/>
              </a:solidFill>
              <a:latin typeface="Cambria" pitchFamily="18" charset="0"/>
              <a:ea typeface="Times New Roman" pitchFamily="18" charset="0"/>
              <a:cs typeface="Trebuchet MS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C6C6C"/>
              </a:solidFill>
              <a:effectLst/>
              <a:latin typeface="Cambria" pitchFamily="18" charset="0"/>
              <a:ea typeface="Times New Roman" pitchFamily="18" charset="0"/>
              <a:cs typeface="Trebuchet MS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6C6C6C"/>
              </a:solidFill>
              <a:effectLst/>
              <a:latin typeface="Cambria" pitchFamily="18" charset="0"/>
              <a:ea typeface="Times New Roman" pitchFamily="18" charset="0"/>
              <a:cs typeface="Trebuchet MS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C6C6C"/>
                </a:solidFill>
                <a:effectLst/>
                <a:latin typeface="Cambria" pitchFamily="18" charset="0"/>
                <a:ea typeface="Times New Roman" pitchFamily="18" charset="0"/>
                <a:cs typeface="Trebuchet MS" pitchFamily="34" charset="0"/>
              </a:rPr>
              <a:t>19 февраля 2018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6C6C6C"/>
                </a:solidFill>
                <a:effectLst/>
                <a:latin typeface="Cambria" pitchFamily="18" charset="0"/>
                <a:ea typeface="Times New Roman" pitchFamily="18" charset="0"/>
                <a:cs typeface="Trebuchet MS" pitchFamily="34" charset="0"/>
              </a:rPr>
              <a:t> г.Москва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1" descr="BLANK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642918"/>
            <a:ext cx="4705350" cy="914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						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329642" cy="6286544"/>
          </a:xfrm>
          <a:ln cmpd="thinThick">
            <a:solidFill>
              <a:schemeClr val="tx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13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600" b="1" u="sng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4600" b="1" u="sng" dirty="0">
                <a:latin typeface="Times New Roman" pitchFamily="18" charset="0"/>
                <a:cs typeface="Times New Roman" pitchFamily="18" charset="0"/>
              </a:rPr>
              <a:t>создания комиссии</a:t>
            </a:r>
            <a:endParaRPr lang="ru-RU" sz="4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Отстаивание и продвижение интересов альтернативных операторов почтовой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связи в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отрасли.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развития операторов почтовой связи.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Демонополизация рынка почтовой связи.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операторов к госзаказу, коммерческому заказу.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Добросовестная конкуренция, исключение демпинга.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Недискриминационный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операторов к сетям организации федеральной почтовой связи.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законодательных инициатив в отраслевые законы и законы по закупкам и защите конкуренции.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72230"/>
          </a:xfrm>
          <a:ln cmpd="thinThick">
            <a:solidFill>
              <a:schemeClr val="tx2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b="1" dirty="0"/>
              <a:t> </a:t>
            </a:r>
            <a:r>
              <a:rPr lang="en-US" sz="4600" b="1" u="sng" dirty="0" err="1" smtClean="0">
                <a:latin typeface="Times New Roman" pitchFamily="18" charset="0"/>
                <a:cs typeface="Times New Roman" pitchFamily="18" charset="0"/>
              </a:rPr>
              <a:t>Приоритетные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направления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Противодействие лоббированию интересов естественного монополиста на федеральном уровне.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Беспрепятственный экономически и нормативно обоснованный доступ почтовых операторов МСП к федеральным сетям почтовой связи.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Противодействие недобросовестным поставщикам услуг почтовой связи.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Обеспечение предоставлений преимуществ МСП на рынке госзаказа и коммерческого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заказапо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духу закона.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сети почтовой связи альтернативных операторов почтовой связи, покрывающей всю территорию РФ.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  <a:ln cmpd="tri">
            <a:solidFill>
              <a:schemeClr val="tx1"/>
            </a:solidFill>
            <a:prstDash val="solid"/>
          </a:ln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100" b="1" u="sng" dirty="0" smtClean="0">
                <a:latin typeface="Times New Roman" pitchFamily="18" charset="0"/>
                <a:cs typeface="Times New Roman" pitchFamily="18" charset="0"/>
              </a:rPr>
              <a:t>Актуальность создания комиссии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/>
              <a:t>		</a:t>
            </a:r>
          </a:p>
          <a:p>
            <a:pPr marL="88900" indent="-8890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Доля альтернативных операторов почтовой связи на рынке пересылки письменной корреспонденции в РФ менее 1%, считаем необходимым довести до 15% (декларируемой в законе 44-ФЗ)</a:t>
            </a:r>
            <a:endParaRPr lang="ru-RU" sz="36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		</a:t>
            </a:r>
          </a:p>
          <a:p>
            <a:pPr marL="88900" indent="-88900" algn="just">
              <a:buNone/>
            </a:pPr>
            <a:r>
              <a:rPr lang="ru-RU" b="1" dirty="0" smtClean="0"/>
              <a:t>		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 последних 5 лет показал, что без поддержки со стороны сильной общественной организации это невозможно и это уже почти в открытую декларируют чиновники.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428860" y="2643182"/>
          <a:ext cx="3568032" cy="2053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5072066" y="2643182"/>
          <a:ext cx="3596473" cy="2053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  <a:ln w="12700" cap="sq" cmpd="thinThick">
            <a:solidFill>
              <a:schemeClr val="tx1"/>
            </a:solidFill>
            <a:miter lim="800000"/>
          </a:ln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sz="13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Ожидаемые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работы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u="sng" dirty="0" err="1" smtClean="0">
                <a:latin typeface="Times New Roman" pitchFamily="18" charset="0"/>
                <a:cs typeface="Times New Roman" pitchFamily="18" charset="0"/>
              </a:rPr>
              <a:t>комиссии</a:t>
            </a:r>
            <a:endParaRPr lang="ru-RU" sz="3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Увеличение рыночной и территориальной доли альтернативных операторов субъектов МСП на рынке, идеально более 15% доли рынка с охватом 100% субъектов РФ.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Допуск альтернативных операторов к федеральной сети почтовой связи.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Установление экономически обоснованной нижней границы цен для монополии.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 альтернативных операторов к Системе межведомственного электронного взаимодействия (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Госуслуги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140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         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Danil</dc:creator>
  <cp:lastModifiedBy>Danil</cp:lastModifiedBy>
  <cp:revision>14</cp:revision>
  <dcterms:created xsi:type="dcterms:W3CDTF">2018-02-16T08:57:19Z</dcterms:created>
  <dcterms:modified xsi:type="dcterms:W3CDTF">2018-03-02T13:37:59Z</dcterms:modified>
</cp:coreProperties>
</file>