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417" r:id="rId2"/>
    <p:sldId id="392" r:id="rId3"/>
    <p:sldId id="312" r:id="rId4"/>
    <p:sldId id="265" r:id="rId5"/>
    <p:sldId id="394" r:id="rId6"/>
    <p:sldId id="418" r:id="rId7"/>
    <p:sldId id="419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393" r:id="rId18"/>
    <p:sldId id="423" r:id="rId19"/>
    <p:sldId id="420" r:id="rId20"/>
    <p:sldId id="406" r:id="rId21"/>
    <p:sldId id="424" r:id="rId22"/>
    <p:sldId id="425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22" r:id="rId32"/>
    <p:sldId id="330" r:id="rId33"/>
    <p:sldId id="329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4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574" userDrawn="1">
          <p15:clr>
            <a:srgbClr val="A4A3A4"/>
          </p15:clr>
        </p15:guide>
        <p15:guide id="5" pos="7129" userDrawn="1">
          <p15:clr>
            <a:srgbClr val="A4A3A4"/>
          </p15:clr>
        </p15:guide>
        <p15:guide id="6" orient="horz" pos="2487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43A"/>
    <a:srgbClr val="C00000"/>
    <a:srgbClr val="5F9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56" autoAdjust="0"/>
  </p:normalViewPr>
  <p:slideViewPr>
    <p:cSldViewPr snapToGrid="0" showGuides="1">
      <p:cViewPr>
        <p:scale>
          <a:sx n="78" d="100"/>
          <a:sy n="78" d="100"/>
        </p:scale>
        <p:origin x="-294" y="12"/>
      </p:cViewPr>
      <p:guideLst>
        <p:guide orient="horz" pos="1049"/>
        <p:guide orient="horz" pos="2487"/>
        <p:guide orient="horz" pos="3906"/>
        <p:guide orient="horz" pos="1162"/>
        <p:guide orient="horz" pos="640"/>
        <p:guide pos="3840"/>
        <p:guide/>
        <p:guide pos="574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21A1C-7932-4A38-BE0C-ECA4898E254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7988-DAF8-40B8-9665-963B16B5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5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E0A99-0D4F-40DF-9B06-D3714A2297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0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E0A99-0D4F-40DF-9B06-D3714A2297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7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E0A99-0D4F-40DF-9B06-D3714A2297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9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64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70D016D-9F7E-47E1-B034-E2CE5E50DD21}"/>
              </a:ext>
            </a:extLst>
          </p:cNvPr>
          <p:cNvSpPr/>
          <p:nvPr userDrawn="1"/>
        </p:nvSpPr>
        <p:spPr>
          <a:xfrm>
            <a:off x="-1" y="-1"/>
            <a:ext cx="12192001" cy="673021"/>
          </a:xfrm>
          <a:prstGeom prst="rect">
            <a:avLst/>
          </a:prstGeom>
          <a:solidFill>
            <a:srgbClr val="5F9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C0668E-05F0-4AE9-90AE-6244EB41F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2452" y="115769"/>
            <a:ext cx="1369959" cy="469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0FB22B-A4D9-4E1C-A887-D65C28CDD3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22" y="169083"/>
            <a:ext cx="3234226" cy="4697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8E9154-5D06-45AA-BAB4-FBD3EE0084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12402" y="265821"/>
            <a:ext cx="131713" cy="1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5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FC860-093C-4658-BC68-8EE2D33B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8863B3-2059-47F8-8E4E-34AA0F73E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44597B-0BDC-4DAC-B888-DE866410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56D98-06E2-49AE-B376-FD90937C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3FE771-8983-4691-AB04-B47EAABA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0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F6BE687-2E97-4EC4-85E3-85AD67BC9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082813-3429-4379-AB4D-19445781D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175806-75E4-441E-87CD-7C2636EC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BA5A08-A9B0-4E62-A949-A1030E60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47CFC2-B4C1-4178-B2F8-5185E600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8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E19-C359-4AB6-BBD1-8DEA3F746E3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161C-AA05-4DD5-82CB-68A5B9E0D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1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FDCFFA-117E-401A-9C60-2C1DBF6D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81231C-2233-4F90-A439-F193AF0EF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E64AB3-AA88-47AE-B107-06827A8B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353567-3638-46CA-B2E7-80964BAA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CD53DA-1D7A-4BF4-9B71-9FD85103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FAAD60-84CA-4A8F-B81A-9942BA4E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3F9426-F133-4EEB-A995-B57666719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0FEF17-8178-405E-B796-B7D6D75F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058F0B-F118-40EA-942E-5B2C99AF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487411-23D6-46A0-A04A-16E76DC9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3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42E18-CFBF-479F-808C-95674579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4EC23D-12B9-4D5E-8C8E-449B0EB44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9C4DCE-CD21-4026-9221-3AF20AB26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124005-AD58-4289-9236-4EBEF09A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191857-A09C-4EE2-93F7-3290CFF2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D02E5D-10BC-498B-BB21-67A5BD00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D871B-DB9D-4416-8EE6-CC5CDF71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68826-9F15-4EB8-B622-026A174D6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B99CFF-9E21-4B11-9C07-584EBED70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E58C1D-C2F5-4BD8-90A2-1B3DFA854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9BDFCB-E83C-402B-B8DA-9F0D72EAE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3EF3309-D1DC-40A4-B037-ACCAE0D9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943A6C9-0C43-4952-BEA0-4C813E42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D297ED8-15FE-430F-B985-623F2C0B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2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CA60D3-339E-4C48-977B-F41ED397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204DBB-32A6-4D62-9BC9-17D0A824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F31CE2-3A30-44D8-980A-ADFB6C5E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D6E0A3-1500-418A-9B97-0FD07AA5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E9CE186-F06F-4BE9-BE49-C7197B60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BB742E2-8ECF-4276-921B-437F38D7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E1693B-F0BD-4A2D-B217-F479B0C2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1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60B2A-AAAA-4557-9FD9-C484F4DE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F01045-8410-4221-A97E-7FA7CCF8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2BEFB2-7E3B-4517-83F0-D414D7130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485827-40D3-42AB-A89D-DB95F1C0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BF469-95DB-4F2B-97E9-CC19D73C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35D42C-2880-472A-BD43-1E286A3B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4AA1DF-94BA-4FFF-8E5D-4E099714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0D6473-000B-4DF9-80E6-C78E1357C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136088-BE3F-4A71-8FFB-98CE5F408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177EFB-CE97-41C2-87E1-8AD41A00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863C11-EF1C-4A07-8840-08F19E5A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483EB3-6A85-4712-97B9-62D8F68C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5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792F9-ED50-4192-8F73-6BB74A6C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0C5EAF-1801-4B13-AEF5-A08B2FE78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3B66AF-2B07-4646-A550-AC833408A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A3E3-2F22-4B5E-B8DC-976D95133FCF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D6AA90-A4E4-4AFB-85A0-B13002200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4E4CF1-3D5A-4302-BE99-5F84A20B9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703D-3319-4B0E-AB79-D64514FBB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7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sis.gs/" TargetMode="External"/><Relationship Id="rId5" Type="http://schemas.openxmlformats.org/officeDocument/2006/relationships/hyperlink" Target="mailto:borodynkina.julia@basis.gs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basis.gs/" TargetMode="External"/><Relationship Id="rId4" Type="http://schemas.openxmlformats.org/officeDocument/2006/relationships/hyperlink" Target="mailto:office@basis.g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is.gs/" TargetMode="External"/><Relationship Id="rId7" Type="http://schemas.openxmlformats.org/officeDocument/2006/relationships/hyperlink" Target="mailto:office@basis.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mailto:borodynkina.julia@basis.g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4149" y="-16855"/>
            <a:ext cx="12316941" cy="6908430"/>
            <a:chOff x="-24149" y="-16855"/>
            <a:chExt cx="12316941" cy="69084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184" b="52"/>
            <a:stretch/>
          </p:blipFill>
          <p:spPr>
            <a:xfrm>
              <a:off x="1" y="1"/>
              <a:ext cx="12192000" cy="6870700"/>
            </a:xfrm>
            <a:prstGeom prst="rect">
              <a:avLst/>
            </a:prstGeom>
          </p:spPr>
        </p:pic>
        <p:sp>
          <p:nvSpPr>
            <p:cNvPr id="11" name="Прямоугольник 2"/>
            <p:cNvSpPr/>
            <p:nvPr/>
          </p:nvSpPr>
          <p:spPr>
            <a:xfrm>
              <a:off x="-19045" y="-10672"/>
              <a:ext cx="7028381" cy="68915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0 w 7028381"/>
                <a:gd name="connsiteY0" fmla="*/ 25400 h 6866174"/>
                <a:gd name="connsiteX1" fmla="*/ 5208635 w 7028381"/>
                <a:gd name="connsiteY1" fmla="*/ 0 h 6866174"/>
                <a:gd name="connsiteX2" fmla="*/ 7028381 w 7028381"/>
                <a:gd name="connsiteY2" fmla="*/ 3484705 h 6866174"/>
                <a:gd name="connsiteX3" fmla="*/ 5208635 w 7028381"/>
                <a:gd name="connsiteY3" fmla="*/ 6866174 h 6866174"/>
                <a:gd name="connsiteX4" fmla="*/ 546100 w 7028381"/>
                <a:gd name="connsiteY4" fmla="*/ 6866174 h 6866174"/>
                <a:gd name="connsiteX5" fmla="*/ 0 w 7028381"/>
                <a:gd name="connsiteY5" fmla="*/ 25400 h 6866174"/>
                <a:gd name="connsiteX0" fmla="*/ 0 w 7028381"/>
                <a:gd name="connsiteY0" fmla="*/ 25400 h 6891574"/>
                <a:gd name="connsiteX1" fmla="*/ 5208635 w 7028381"/>
                <a:gd name="connsiteY1" fmla="*/ 0 h 6891574"/>
                <a:gd name="connsiteX2" fmla="*/ 7028381 w 7028381"/>
                <a:gd name="connsiteY2" fmla="*/ 3484705 h 6891574"/>
                <a:gd name="connsiteX3" fmla="*/ 5208635 w 7028381"/>
                <a:gd name="connsiteY3" fmla="*/ 6866174 h 6891574"/>
                <a:gd name="connsiteX4" fmla="*/ 12700 w 7028381"/>
                <a:gd name="connsiteY4" fmla="*/ 6891574 h 6891574"/>
                <a:gd name="connsiteX5" fmla="*/ 0 w 7028381"/>
                <a:gd name="connsiteY5" fmla="*/ 25400 h 689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8381" h="6891574">
                  <a:moveTo>
                    <a:pt x="0" y="25400"/>
                  </a:moveTo>
                  <a:lnTo>
                    <a:pt x="5208635" y="0"/>
                  </a:lnTo>
                  <a:lnTo>
                    <a:pt x="7028381" y="3484705"/>
                  </a:lnTo>
                  <a:lnTo>
                    <a:pt x="5208635" y="6866174"/>
                  </a:lnTo>
                  <a:lnTo>
                    <a:pt x="12700" y="6891574"/>
                  </a:lnTo>
                  <a:cubicBezTo>
                    <a:pt x="8467" y="4602849"/>
                    <a:pt x="4233" y="2314125"/>
                    <a:pt x="0" y="254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2"/>
            <p:cNvSpPr/>
            <p:nvPr/>
          </p:nvSpPr>
          <p:spPr>
            <a:xfrm>
              <a:off x="-24149" y="25401"/>
              <a:ext cx="6113981" cy="68661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368300 w 6482281"/>
                <a:gd name="connsiteY0" fmla="*/ 1270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368300 w 6482281"/>
                <a:gd name="connsiteY5" fmla="*/ 12700 h 6866174"/>
                <a:gd name="connsiteX0" fmla="*/ 0 w 6113981"/>
                <a:gd name="connsiteY0" fmla="*/ 12700 h 6866174"/>
                <a:gd name="connsiteX1" fmla="*/ 4294235 w 6113981"/>
                <a:gd name="connsiteY1" fmla="*/ 0 h 6866174"/>
                <a:gd name="connsiteX2" fmla="*/ 6113981 w 6113981"/>
                <a:gd name="connsiteY2" fmla="*/ 3484705 h 6866174"/>
                <a:gd name="connsiteX3" fmla="*/ 4294235 w 6113981"/>
                <a:gd name="connsiteY3" fmla="*/ 6866174 h 6866174"/>
                <a:gd name="connsiteX4" fmla="*/ 12700 w 6113981"/>
                <a:gd name="connsiteY4" fmla="*/ 6866174 h 6866174"/>
                <a:gd name="connsiteX5" fmla="*/ 0 w 6113981"/>
                <a:gd name="connsiteY5" fmla="*/ 12700 h 686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3981" h="6866174">
                  <a:moveTo>
                    <a:pt x="0" y="12700"/>
                  </a:moveTo>
                  <a:lnTo>
                    <a:pt x="4294235" y="0"/>
                  </a:lnTo>
                  <a:lnTo>
                    <a:pt x="6113981" y="3484705"/>
                  </a:lnTo>
                  <a:lnTo>
                    <a:pt x="4294235" y="6866174"/>
                  </a:lnTo>
                  <a:lnTo>
                    <a:pt x="12700" y="6866174"/>
                  </a:lnTo>
                  <a:cubicBezTo>
                    <a:pt x="8467" y="4581683"/>
                    <a:pt x="4233" y="2297191"/>
                    <a:pt x="0" y="127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66178" y="2717150"/>
              <a:ext cx="1847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70965" y="3297778"/>
              <a:ext cx="184730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70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Прямоугольник 3"/>
            <p:cNvSpPr/>
            <p:nvPr/>
          </p:nvSpPr>
          <p:spPr>
            <a:xfrm>
              <a:off x="7009337" y="-11039"/>
              <a:ext cx="5180304" cy="3470296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  <a:gd name="connsiteX0" fmla="*/ 0 w 5172351"/>
                <a:gd name="connsiteY0" fmla="*/ 13636 h 3502454"/>
                <a:gd name="connsiteX1" fmla="*/ 5172351 w 5172351"/>
                <a:gd name="connsiteY1" fmla="*/ 0 h 3502454"/>
                <a:gd name="connsiteX2" fmla="*/ 4431004 w 5172351"/>
                <a:gd name="connsiteY2" fmla="*/ 3502454 h 3502454"/>
                <a:gd name="connsiteX3" fmla="*/ 1828800 w 5172351"/>
                <a:gd name="connsiteY3" fmla="*/ 3494255 h 3502454"/>
                <a:gd name="connsiteX4" fmla="*/ 0 w 5172351"/>
                <a:gd name="connsiteY4" fmla="*/ 13636 h 3502454"/>
                <a:gd name="connsiteX0" fmla="*/ 0 w 5180304"/>
                <a:gd name="connsiteY0" fmla="*/ 13636 h 3494255"/>
                <a:gd name="connsiteX1" fmla="*/ 5172351 w 5180304"/>
                <a:gd name="connsiteY1" fmla="*/ 0 h 3494255"/>
                <a:gd name="connsiteX2" fmla="*/ 5180304 w 5180304"/>
                <a:gd name="connsiteY2" fmla="*/ 3476866 h 3494255"/>
                <a:gd name="connsiteX3" fmla="*/ 1828800 w 5180304"/>
                <a:gd name="connsiteY3" fmla="*/ 3494255 h 3494255"/>
                <a:gd name="connsiteX4" fmla="*/ 0 w 5180304"/>
                <a:gd name="connsiteY4" fmla="*/ 13636 h 3494255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304" h="3495959">
                  <a:moveTo>
                    <a:pt x="0" y="13636"/>
                  </a:moveTo>
                  <a:lnTo>
                    <a:pt x="5172351" y="0"/>
                  </a:lnTo>
                  <a:lnTo>
                    <a:pt x="5180304" y="3495959"/>
                  </a:lnTo>
                  <a:lnTo>
                    <a:pt x="1828800" y="3494255"/>
                  </a:lnTo>
                  <a:lnTo>
                    <a:pt x="0" y="13636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4"/>
            <p:cNvSpPr/>
            <p:nvPr/>
          </p:nvSpPr>
          <p:spPr>
            <a:xfrm>
              <a:off x="7009038" y="3452367"/>
              <a:ext cx="5185341" cy="3422196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5152098"/>
                <a:gd name="connsiteY0" fmla="*/ 1 h 3389797"/>
                <a:gd name="connsiteX1" fmla="*/ 4406921 w 5152098"/>
                <a:gd name="connsiteY1" fmla="*/ 0 h 3389797"/>
                <a:gd name="connsiteX2" fmla="*/ 5152098 w 5152098"/>
                <a:gd name="connsiteY2" fmla="*/ 3364741 h 3389797"/>
                <a:gd name="connsiteX3" fmla="*/ 0 w 5152098"/>
                <a:gd name="connsiteY3" fmla="*/ 3389797 h 3389797"/>
                <a:gd name="connsiteX4" fmla="*/ 1822580 w 5152098"/>
                <a:gd name="connsiteY4" fmla="*/ 1 h 3389797"/>
                <a:gd name="connsiteX0" fmla="*/ 1822580 w 5152099"/>
                <a:gd name="connsiteY0" fmla="*/ 1 h 3389797"/>
                <a:gd name="connsiteX1" fmla="*/ 5152099 w 5152099"/>
                <a:gd name="connsiteY1" fmla="*/ 0 h 3389797"/>
                <a:gd name="connsiteX2" fmla="*/ 5152098 w 5152099"/>
                <a:gd name="connsiteY2" fmla="*/ 3364741 h 3389797"/>
                <a:gd name="connsiteX3" fmla="*/ 0 w 5152099"/>
                <a:gd name="connsiteY3" fmla="*/ 3389797 h 3389797"/>
                <a:gd name="connsiteX4" fmla="*/ 1822580 w 5152099"/>
                <a:gd name="connsiteY4" fmla="*/ 1 h 3389797"/>
                <a:gd name="connsiteX0" fmla="*/ 1817869 w 5152099"/>
                <a:gd name="connsiteY0" fmla="*/ 0 h 3394502"/>
                <a:gd name="connsiteX1" fmla="*/ 5152099 w 5152099"/>
                <a:gd name="connsiteY1" fmla="*/ 4705 h 3394502"/>
                <a:gd name="connsiteX2" fmla="*/ 5152098 w 5152099"/>
                <a:gd name="connsiteY2" fmla="*/ 3369446 h 3394502"/>
                <a:gd name="connsiteX3" fmla="*/ 0 w 5152099"/>
                <a:gd name="connsiteY3" fmla="*/ 3394502 h 3394502"/>
                <a:gd name="connsiteX4" fmla="*/ 1817869 w 5152099"/>
                <a:gd name="connsiteY4" fmla="*/ 0 h 3394502"/>
                <a:gd name="connsiteX0" fmla="*/ 1817869 w 5152098"/>
                <a:gd name="connsiteY0" fmla="*/ 0 h 3394502"/>
                <a:gd name="connsiteX1" fmla="*/ 5142675 w 5152098"/>
                <a:gd name="connsiteY1" fmla="*/ 0 h 3394502"/>
                <a:gd name="connsiteX2" fmla="*/ 5152098 w 5152098"/>
                <a:gd name="connsiteY2" fmla="*/ 3369446 h 3394502"/>
                <a:gd name="connsiteX3" fmla="*/ 0 w 5152098"/>
                <a:gd name="connsiteY3" fmla="*/ 3394502 h 3394502"/>
                <a:gd name="connsiteX4" fmla="*/ 1817869 w 5152098"/>
                <a:gd name="connsiteY4" fmla="*/ 0 h 3394502"/>
                <a:gd name="connsiteX0" fmla="*/ 1817869 w 5156811"/>
                <a:gd name="connsiteY0" fmla="*/ 4705 h 3399207"/>
                <a:gd name="connsiteX1" fmla="*/ 5156811 w 5156811"/>
                <a:gd name="connsiteY1" fmla="*/ 0 h 3399207"/>
                <a:gd name="connsiteX2" fmla="*/ 5152098 w 5156811"/>
                <a:gd name="connsiteY2" fmla="*/ 3374151 h 3399207"/>
                <a:gd name="connsiteX3" fmla="*/ 0 w 5156811"/>
                <a:gd name="connsiteY3" fmla="*/ 3399207 h 3399207"/>
                <a:gd name="connsiteX4" fmla="*/ 1817869 w 5156811"/>
                <a:gd name="connsiteY4" fmla="*/ 4705 h 339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811" h="3399207">
                  <a:moveTo>
                    <a:pt x="1817869" y="4705"/>
                  </a:moveTo>
                  <a:lnTo>
                    <a:pt x="5156811" y="0"/>
                  </a:lnTo>
                  <a:cubicBezTo>
                    <a:pt x="5156811" y="1121580"/>
                    <a:pt x="5152098" y="2252571"/>
                    <a:pt x="5152098" y="3374151"/>
                  </a:cubicBezTo>
                  <a:lnTo>
                    <a:pt x="0" y="3399207"/>
                  </a:lnTo>
                  <a:lnTo>
                    <a:pt x="1817869" y="4705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3"/>
            <p:cNvSpPr/>
            <p:nvPr/>
          </p:nvSpPr>
          <p:spPr>
            <a:xfrm>
              <a:off x="7861788" y="-16855"/>
              <a:ext cx="4431004" cy="3488818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1004" h="3488818">
                  <a:moveTo>
                    <a:pt x="0" y="0"/>
                  </a:moveTo>
                  <a:lnTo>
                    <a:pt x="4423051" y="11952"/>
                  </a:lnTo>
                  <a:lnTo>
                    <a:pt x="4431004" y="3488818"/>
                  </a:lnTo>
                  <a:lnTo>
                    <a:pt x="1828800" y="348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4"/>
            <p:cNvSpPr/>
            <p:nvPr/>
          </p:nvSpPr>
          <p:spPr>
            <a:xfrm>
              <a:off x="7873830" y="3464078"/>
              <a:ext cx="4320424" cy="3406272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4406921"/>
                <a:gd name="connsiteY0" fmla="*/ 0 h 3402153"/>
                <a:gd name="connsiteX1" fmla="*/ 4406921 w 4406921"/>
                <a:gd name="connsiteY1" fmla="*/ 12356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406921"/>
                <a:gd name="connsiteY0" fmla="*/ 0 h 3402153"/>
                <a:gd name="connsiteX1" fmla="*/ 4316305 w 4406921"/>
                <a:gd name="connsiteY1" fmla="*/ 0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316305"/>
                <a:gd name="connsiteY0" fmla="*/ 0 h 3402153"/>
                <a:gd name="connsiteX1" fmla="*/ 4316305 w 4316305"/>
                <a:gd name="connsiteY1" fmla="*/ 0 h 3402153"/>
                <a:gd name="connsiteX2" fmla="*/ 4316305 w 4316305"/>
                <a:gd name="connsiteY2" fmla="*/ 3393831 h 3402153"/>
                <a:gd name="connsiteX3" fmla="*/ 0 w 4316305"/>
                <a:gd name="connsiteY3" fmla="*/ 3402153 h 3402153"/>
                <a:gd name="connsiteX4" fmla="*/ 1822580 w 4316305"/>
                <a:gd name="connsiteY4" fmla="*/ 0 h 3402153"/>
                <a:gd name="connsiteX0" fmla="*/ 1822580 w 4316305"/>
                <a:gd name="connsiteY0" fmla="*/ 0 h 3406272"/>
                <a:gd name="connsiteX1" fmla="*/ 4316305 w 4316305"/>
                <a:gd name="connsiteY1" fmla="*/ 0 h 3406272"/>
                <a:gd name="connsiteX2" fmla="*/ 4316305 w 4316305"/>
                <a:gd name="connsiteY2" fmla="*/ 3393831 h 3406272"/>
                <a:gd name="connsiteX3" fmla="*/ 0 w 4316305"/>
                <a:gd name="connsiteY3" fmla="*/ 3406272 h 3406272"/>
                <a:gd name="connsiteX4" fmla="*/ 1822580 w 4316305"/>
                <a:gd name="connsiteY4" fmla="*/ 0 h 3406272"/>
                <a:gd name="connsiteX0" fmla="*/ 1822580 w 4320424"/>
                <a:gd name="connsiteY0" fmla="*/ 0 h 3406272"/>
                <a:gd name="connsiteX1" fmla="*/ 4316305 w 4320424"/>
                <a:gd name="connsiteY1" fmla="*/ 0 h 3406272"/>
                <a:gd name="connsiteX2" fmla="*/ 4320424 w 4320424"/>
                <a:gd name="connsiteY2" fmla="*/ 3402069 h 3406272"/>
                <a:gd name="connsiteX3" fmla="*/ 0 w 4320424"/>
                <a:gd name="connsiteY3" fmla="*/ 3406272 h 3406272"/>
                <a:gd name="connsiteX4" fmla="*/ 1822580 w 4320424"/>
                <a:gd name="connsiteY4" fmla="*/ 0 h 340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24" h="3406272">
                  <a:moveTo>
                    <a:pt x="1822580" y="0"/>
                  </a:moveTo>
                  <a:lnTo>
                    <a:pt x="4316305" y="0"/>
                  </a:lnTo>
                  <a:lnTo>
                    <a:pt x="4320424" y="3402069"/>
                  </a:lnTo>
                  <a:lnTo>
                    <a:pt x="0" y="3406272"/>
                  </a:lnTo>
                  <a:lnTo>
                    <a:pt x="182258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3699809" y="2049728"/>
              <a:ext cx="47342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2401" y="5112165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2000" dirty="0">
                <a:solidFill>
                  <a:srgbClr val="191F3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4230840" y="1407132"/>
              <a:ext cx="364772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984" y="490845"/>
            <a:ext cx="1365380" cy="6634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FEB381-D46B-4605-B48F-DB8BEB4B11DA}"/>
              </a:ext>
            </a:extLst>
          </p:cNvPr>
          <p:cNvSpPr txBox="1"/>
          <p:nvPr/>
        </p:nvSpPr>
        <p:spPr>
          <a:xfrm>
            <a:off x="242115" y="1407132"/>
            <a:ext cx="11703807" cy="308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Налоговая безопасность строительных компаний в 2023 году: как не попасть на «крючок» налоговой</a:t>
            </a:r>
          </a:p>
        </p:txBody>
      </p:sp>
    </p:spTree>
    <p:extLst>
      <p:ext uri="{BB962C8B-B14F-4D97-AF65-F5344CB8AC3E}">
        <p14:creationId xmlns:p14="http://schemas.microsoft.com/office/powerpoint/2010/main" val="319568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719" y="33557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Вызовы на комиссию по легализации НДС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601832" y="111062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ABFCBDE-8127-4CF3-AF42-7120D1970851}"/>
              </a:ext>
            </a:extLst>
          </p:cNvPr>
          <p:cNvSpPr txBox="1"/>
          <p:nvPr/>
        </p:nvSpPr>
        <p:spPr>
          <a:xfrm>
            <a:off x="480969" y="1605279"/>
            <a:ext cx="6102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ли ходить: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97EB6C-B3F2-4108-8BD7-56D173A259DC}"/>
              </a:ext>
            </a:extLst>
          </p:cNvPr>
          <p:cNvSpPr txBox="1"/>
          <p:nvPr/>
        </p:nvSpPr>
        <p:spPr>
          <a:xfrm>
            <a:off x="474991" y="3225695"/>
            <a:ext cx="1110081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идти:</a:t>
            </a:r>
          </a:p>
          <a:p>
            <a:pPr>
              <a:lnSpc>
                <a:spcPct val="50000"/>
              </a:lnSpc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Налоговая хочет видеть директора, но в данном случае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директор - это не единственное лицо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которое может представлять организацию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D6BC09-C4B6-427A-A967-9E15FFA58141}"/>
              </a:ext>
            </a:extLst>
          </p:cNvPr>
          <p:cNvSpPr txBox="1"/>
          <p:nvPr/>
        </p:nvSpPr>
        <p:spPr>
          <a:xfrm>
            <a:off x="937702" y="2124077"/>
            <a:ext cx="102909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понять суть налоговых претензий;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получить возможность донести свою позицию по спорным вопросам;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ранней стадии предотвратить налоговый спор.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9192C8-55BE-4DF4-BEC9-92DC8D193FBD}"/>
              </a:ext>
            </a:extLst>
          </p:cNvPr>
          <p:cNvSpPr txBox="1"/>
          <p:nvPr/>
        </p:nvSpPr>
        <p:spPr>
          <a:xfrm>
            <a:off x="459256" y="4604312"/>
            <a:ext cx="1153700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готовиться:</a:t>
            </a:r>
          </a:p>
          <a:p>
            <a:pPr>
              <a:lnSpc>
                <a:spcPct val="50000"/>
              </a:lnSpc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Проверять первичные документы, доказательства реальности сделки и проявления коммерческой осмотрительности, анализ текущего состояния контрагентов. </a:t>
            </a:r>
          </a:p>
        </p:txBody>
      </p:sp>
    </p:spTree>
    <p:extLst>
      <p:ext uri="{BB962C8B-B14F-4D97-AF65-F5344CB8AC3E}">
        <p14:creationId xmlns:p14="http://schemas.microsoft.com/office/powerpoint/2010/main" val="161555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7ABFBC4-A7CE-4F3C-8CD3-D7B5C6C07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46104"/>
          <a:stretch/>
        </p:blipFill>
        <p:spPr>
          <a:xfrm>
            <a:off x="8373109" y="3731"/>
            <a:ext cx="3824486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3719" y="33557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Допросы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11062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96E39E-0C43-4485-B8E4-6641CC3A670F}"/>
              </a:ext>
            </a:extLst>
          </p:cNvPr>
          <p:cNvSpPr/>
          <p:nvPr/>
        </p:nvSpPr>
        <p:spPr>
          <a:xfrm>
            <a:off x="490347" y="1569905"/>
            <a:ext cx="69882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п. 1 ст. 90 НК РФ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допрос может быть вызвано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любое физическое лицо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обладающее, по мнению налоговой, информацией, которая имеет отношение к ходу проверки.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073A6B7-50C4-438E-813C-12E205CC0E29}"/>
              </a:ext>
            </a:extLst>
          </p:cNvPr>
          <p:cNvSpPr/>
          <p:nvPr/>
        </p:nvSpPr>
        <p:spPr>
          <a:xfrm>
            <a:off x="490347" y="3860430"/>
            <a:ext cx="7105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4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допрос может быть вызван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учредитель, руководитель, бухгалтер, юрист,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 также другие сотрудники организации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и бывшие (письмо Минфина № 03-02-08/76651 от 01.09.2020).</a:t>
            </a:r>
          </a:p>
        </p:txBody>
      </p:sp>
    </p:spTree>
    <p:extLst>
      <p:ext uri="{BB962C8B-B14F-4D97-AF65-F5344CB8AC3E}">
        <p14:creationId xmlns:p14="http://schemas.microsoft.com/office/powerpoint/2010/main" val="291673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719" y="33557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Допрос свидетеля: как готовиться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11062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BE2A10-4B58-4CBE-944F-2010F83A0C4F}"/>
              </a:ext>
            </a:extLst>
          </p:cNvPr>
          <p:cNvSpPr txBox="1"/>
          <p:nvPr/>
        </p:nvSpPr>
        <p:spPr>
          <a:xfrm>
            <a:off x="887136" y="2852257"/>
            <a:ext cx="10815506" cy="377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кем общались (контактное лицо), по какому телефону;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нашли контрагента;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какой товар (услуга, работа) приобреталась, в каком объёме;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чьем транспорте доставлялся товар, с какого адреса забирали товар и на какой адрес доставляли;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принимал товар;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 в дальнейшем товар был реализован или использован;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производитель товара. 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5E45EB-A6E6-4903-A021-7D11F522756A}"/>
              </a:ext>
            </a:extLst>
          </p:cNvPr>
          <p:cNvSpPr txBox="1"/>
          <p:nvPr/>
        </p:nvSpPr>
        <p:spPr>
          <a:xfrm>
            <a:off x="887136" y="1507857"/>
            <a:ext cx="10723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Свидетель отвечает только на поставленные вопросы, кратко и лаконично.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5A505A-6263-486E-8DE8-E54B1BEE14EC}"/>
              </a:ext>
            </a:extLst>
          </p:cNvPr>
          <p:cNvSpPr/>
          <p:nvPr/>
        </p:nvSpPr>
        <p:spPr>
          <a:xfrm>
            <a:off x="443568" y="1507857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DF69A1-6382-4D7F-9783-6D5601687D7E}"/>
              </a:ext>
            </a:extLst>
          </p:cNvPr>
          <p:cNvSpPr txBox="1"/>
          <p:nvPr/>
        </p:nvSpPr>
        <p:spPr>
          <a:xfrm>
            <a:off x="887136" y="2233404"/>
            <a:ext cx="10723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На вопросы, касаемые сомнительных контрагентов, отвечать по максимуму: 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E642973-7299-491D-929B-32F8AB7C2490}"/>
              </a:ext>
            </a:extLst>
          </p:cNvPr>
          <p:cNvSpPr/>
          <p:nvPr/>
        </p:nvSpPr>
        <p:spPr>
          <a:xfrm>
            <a:off x="467409" y="2230447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32191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719" y="33557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Допрос свидетеля: как готовиться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11062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BE2A10-4B58-4CBE-944F-2010F83A0C4F}"/>
              </a:ext>
            </a:extLst>
          </p:cNvPr>
          <p:cNvSpPr txBox="1"/>
          <p:nvPr/>
        </p:nvSpPr>
        <p:spPr>
          <a:xfrm>
            <a:off x="884258" y="1407322"/>
            <a:ext cx="11139223" cy="5146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вопросы, на которые свидетель не может ответить, не фантазировать, а отвечать: «в настоящее время затрудняюсь ответить, надо поднимать документы в бухгалтерии, предоставлю информацию позже, надо посмотреть записи».</a:t>
            </a: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Свидетелю не признавать неправомерное применение вычетов и прочие возможные претензии ИФНС.</a:t>
            </a: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окончании допроса забрать копию протокола допроса.</a:t>
            </a:r>
          </a:p>
          <a:p>
            <a:pPr marL="342900" lvl="0" indent="-342900">
              <a:lnSpc>
                <a:spcPct val="7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Адвокат при допросе следит за соблюдением процедуры допроса, прав свидетеля, вовремя приостанавливает допрос,  отбивает излишний напор инспекторов, внимательно читает протокол допроса, при необходимости корректирует ответы и вносит замечания.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CBB05F-14FB-4C43-9861-5FEE546AE883}"/>
              </a:ext>
            </a:extLst>
          </p:cNvPr>
          <p:cNvSpPr/>
          <p:nvPr/>
        </p:nvSpPr>
        <p:spPr>
          <a:xfrm>
            <a:off x="413116" y="1398854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DEEE556-586E-4A6E-BD25-DA5D75A37D8F}"/>
              </a:ext>
            </a:extLst>
          </p:cNvPr>
          <p:cNvSpPr/>
          <p:nvPr/>
        </p:nvSpPr>
        <p:spPr>
          <a:xfrm>
            <a:off x="413116" y="2911292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BF410CB-D12C-401F-8A7C-1DEF687B9723}"/>
              </a:ext>
            </a:extLst>
          </p:cNvPr>
          <p:cNvSpPr/>
          <p:nvPr/>
        </p:nvSpPr>
        <p:spPr>
          <a:xfrm>
            <a:off x="413116" y="4037673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4F016CD-1CBD-4C17-881C-AB9AD9DE4726}"/>
              </a:ext>
            </a:extLst>
          </p:cNvPr>
          <p:cNvSpPr/>
          <p:nvPr/>
        </p:nvSpPr>
        <p:spPr>
          <a:xfrm>
            <a:off x="415513" y="4855343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99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246044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Ответственность за непредставление сведений в налоговую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563545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6C5AD8-4CBC-4BD8-A91E-4740E1453A48}"/>
              </a:ext>
            </a:extLst>
          </p:cNvPr>
          <p:cNvSpPr txBox="1"/>
          <p:nvPr/>
        </p:nvSpPr>
        <p:spPr>
          <a:xfrm>
            <a:off x="476539" y="1684339"/>
            <a:ext cx="11238922" cy="2804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непредставление в срок документов/сведений влечет штраф = 200 руб. за каждый непредставленный документ - </a:t>
            </a:r>
            <a:r>
              <a:rPr lang="ru-RU" sz="2000" b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 1 ст. 126 НК РФ</a:t>
            </a:r>
          </a:p>
          <a:p>
            <a:pPr marL="342900" lvl="0" indent="-342900">
              <a:lnSpc>
                <a:spcPct val="70000"/>
              </a:lnSpc>
              <a:buFont typeface="Symbol" panose="05050102010706020507" pitchFamily="18" charset="2"/>
              <a:buChar char="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непредставление в срок сведений о налогоплательщике, отказ лица представить документы либо представление документов с заведомо недостоверными сведениями влечет штраф с ЮЛ/ ИП = 10 000 руб., с ФЛ = 1 000 руб. - </a:t>
            </a:r>
            <a:r>
              <a:rPr lang="ru-RU" sz="2000" b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 2 ст. 126 НК РФ</a:t>
            </a:r>
          </a:p>
          <a:p>
            <a:pPr marL="342900" lvl="0" indent="-342900">
              <a:lnSpc>
                <a:spcPct val="70000"/>
              </a:lnSpc>
              <a:buFont typeface="Symbol" panose="05050102010706020507" pitchFamily="18" charset="2"/>
              <a:buChar char="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неправомерное (несвоевременное) несообщение пояснений влечет штраф = 5 000 руб. - </a:t>
            </a:r>
            <a:r>
              <a:rPr lang="ru-RU" sz="2000" b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 1 ст. 129.1 НК РФ</a:t>
            </a:r>
            <a:endParaRPr lang="ru-RU" sz="2000" dirty="0">
              <a:solidFill>
                <a:srgbClr val="A4343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B2B43B-3F4E-47B1-A357-555191B5DC4B}"/>
              </a:ext>
            </a:extLst>
          </p:cNvPr>
          <p:cNvSpPr txBox="1"/>
          <p:nvPr/>
        </p:nvSpPr>
        <p:spPr>
          <a:xfrm>
            <a:off x="476539" y="4629633"/>
            <a:ext cx="11016924" cy="138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непредставление в срок либо отказ от представления в налоговые органы документов и (или) иных сведений, а равно представление таких сведений в неполном объеме или в искаженном виде влечет административный штраф на граждан - от 100 до 300 руб.; на должностных лиц - от 300 до 500 руб. - </a:t>
            </a:r>
            <a:r>
              <a:rPr lang="ru-RU" sz="2000" b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ст. 15.6 КоАП РФ</a:t>
            </a:r>
            <a:endParaRPr lang="ru-RU" sz="2000" dirty="0">
              <a:solidFill>
                <a:srgbClr val="A4343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AEBF6D-59EA-489B-AD74-4CBA7EBAB241}"/>
              </a:ext>
            </a:extLst>
          </p:cNvPr>
          <p:cNvSpPr txBox="1"/>
          <p:nvPr/>
        </p:nvSpPr>
        <p:spPr>
          <a:xfrm>
            <a:off x="593443" y="6227235"/>
            <a:ext cx="114358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! Повторные нарушения штрафуются в размере 20 тыс. руб.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(п. 2 ст. 129.1 НК РФ)</a:t>
            </a:r>
          </a:p>
          <a:p>
            <a:endParaRPr lang="ru-RU" sz="2400" dirty="0">
              <a:solidFill>
                <a:srgbClr val="A43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0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Как продлить срок ответа на требование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102150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8CC844-B757-4168-9D29-A5CC075497EC}"/>
              </a:ext>
            </a:extLst>
          </p:cNvPr>
          <p:cNvSpPr txBox="1"/>
          <p:nvPr/>
        </p:nvSpPr>
        <p:spPr>
          <a:xfrm>
            <a:off x="593443" y="5531224"/>
            <a:ext cx="11016924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Ходатайство о продлении срока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 следующий рабочий день после дня, когда получите требование.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C2303C1-4DD6-4C5A-A933-BBEDE457F4EB}"/>
              </a:ext>
            </a:extLst>
          </p:cNvPr>
          <p:cNvSpPr/>
          <p:nvPr/>
        </p:nvSpPr>
        <p:spPr>
          <a:xfrm>
            <a:off x="435148" y="1858034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6FBEC6A-D3D4-4476-9221-FEF21A56228E}"/>
              </a:ext>
            </a:extLst>
          </p:cNvPr>
          <p:cNvSpPr/>
          <p:nvPr/>
        </p:nvSpPr>
        <p:spPr>
          <a:xfrm>
            <a:off x="435148" y="2963218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BE51B3F-813F-4547-A0E8-7D1757F82B80}"/>
              </a:ext>
            </a:extLst>
          </p:cNvPr>
          <p:cNvSpPr txBox="1"/>
          <p:nvPr/>
        </p:nvSpPr>
        <p:spPr>
          <a:xfrm>
            <a:off x="1014129" y="1868619"/>
            <a:ext cx="10522667" cy="3461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под подпись. С этого момента начинается срок представления сведений.</a:t>
            </a:r>
          </a:p>
          <a:p>
            <a:pPr marR="0" lvl="0" defTabSz="9144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почте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требование считается полученным на шестой день после отправки. </a:t>
            </a:r>
          </a:p>
          <a:p>
            <a:pPr marR="0" lvl="0" defTabSz="9144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Электронно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после того как пришло требование, есть 6 рабочих дней, чтобы отправить квитанцию о приеме. Срок исполнения требования начинается после отправки квитанции. 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82C1F81-1A1F-43A3-8E57-B912CB0BAF39}"/>
              </a:ext>
            </a:extLst>
          </p:cNvPr>
          <p:cNvSpPr/>
          <p:nvPr/>
        </p:nvSpPr>
        <p:spPr>
          <a:xfrm>
            <a:off x="432497" y="4068402"/>
            <a:ext cx="581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cap="none" spc="0" dirty="0">
                <a:ln w="0"/>
                <a:solidFill>
                  <a:srgbClr val="A434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119AFE-EC84-4110-B57B-92EE2D5F4998}"/>
              </a:ext>
            </a:extLst>
          </p:cNvPr>
          <p:cNvSpPr txBox="1"/>
          <p:nvPr/>
        </p:nvSpPr>
        <p:spPr>
          <a:xfrm>
            <a:off x="476538" y="1292722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получения требования:</a:t>
            </a:r>
          </a:p>
        </p:txBody>
      </p:sp>
    </p:spTree>
    <p:extLst>
      <p:ext uri="{BB962C8B-B14F-4D97-AF65-F5344CB8AC3E}">
        <p14:creationId xmlns:p14="http://schemas.microsoft.com/office/powerpoint/2010/main" val="262229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Рекомендации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102150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5AFD82-BE65-4D24-B72A-700CD5F2094D}"/>
              </a:ext>
            </a:extLst>
          </p:cNvPr>
          <p:cNvSpPr txBox="1"/>
          <p:nvPr/>
        </p:nvSpPr>
        <p:spPr>
          <a:xfrm>
            <a:off x="945201" y="1518407"/>
            <a:ext cx="11016924" cy="475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Во-первых,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если приходят запросы из налоговой по теме сомнительных операций, то, вероятно, ваша организация попала в реестр выгодоприобретателей. И налоговая рассматривает Ваш бизнес с точки зрения умышленного ухода от налогообложения, а также потенциальной возможности взыскать с Вас неуплаченный сомнительными контрагентами НДС.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Во-вторых,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заранее проанализировать «сомнительные» по мнению налогового органа сделки с позиции их грамотного документального оформления,  подтверждая реальность операций со «спорными» контрагентами и проявление должной осмотрительности.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1184CF-FF47-4438-B7EA-BC8CBBD0E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1" y="1577625"/>
            <a:ext cx="339948" cy="3399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F6FEEB-81A9-47D9-AC22-877065AEF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0" y="4295304"/>
            <a:ext cx="339948" cy="3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54082" y="-16778"/>
            <a:ext cx="12325330" cy="6908430"/>
            <a:chOff x="-24149" y="-16855"/>
            <a:chExt cx="12325330" cy="69084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184" b="52"/>
            <a:stretch/>
          </p:blipFill>
          <p:spPr>
            <a:xfrm>
              <a:off x="16779" y="1"/>
              <a:ext cx="12192000" cy="6870700"/>
            </a:xfrm>
            <a:prstGeom prst="rect">
              <a:avLst/>
            </a:prstGeom>
          </p:spPr>
        </p:pic>
        <p:sp>
          <p:nvSpPr>
            <p:cNvPr id="11" name="Прямоугольник 2"/>
            <p:cNvSpPr/>
            <p:nvPr/>
          </p:nvSpPr>
          <p:spPr>
            <a:xfrm>
              <a:off x="-19045" y="-10672"/>
              <a:ext cx="7028381" cy="68915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0 w 7028381"/>
                <a:gd name="connsiteY0" fmla="*/ 25400 h 6866174"/>
                <a:gd name="connsiteX1" fmla="*/ 5208635 w 7028381"/>
                <a:gd name="connsiteY1" fmla="*/ 0 h 6866174"/>
                <a:gd name="connsiteX2" fmla="*/ 7028381 w 7028381"/>
                <a:gd name="connsiteY2" fmla="*/ 3484705 h 6866174"/>
                <a:gd name="connsiteX3" fmla="*/ 5208635 w 7028381"/>
                <a:gd name="connsiteY3" fmla="*/ 6866174 h 6866174"/>
                <a:gd name="connsiteX4" fmla="*/ 546100 w 7028381"/>
                <a:gd name="connsiteY4" fmla="*/ 6866174 h 6866174"/>
                <a:gd name="connsiteX5" fmla="*/ 0 w 7028381"/>
                <a:gd name="connsiteY5" fmla="*/ 25400 h 6866174"/>
                <a:gd name="connsiteX0" fmla="*/ 0 w 7028381"/>
                <a:gd name="connsiteY0" fmla="*/ 25400 h 6891574"/>
                <a:gd name="connsiteX1" fmla="*/ 5208635 w 7028381"/>
                <a:gd name="connsiteY1" fmla="*/ 0 h 6891574"/>
                <a:gd name="connsiteX2" fmla="*/ 7028381 w 7028381"/>
                <a:gd name="connsiteY2" fmla="*/ 3484705 h 6891574"/>
                <a:gd name="connsiteX3" fmla="*/ 5208635 w 7028381"/>
                <a:gd name="connsiteY3" fmla="*/ 6866174 h 6891574"/>
                <a:gd name="connsiteX4" fmla="*/ 12700 w 7028381"/>
                <a:gd name="connsiteY4" fmla="*/ 6891574 h 6891574"/>
                <a:gd name="connsiteX5" fmla="*/ 0 w 7028381"/>
                <a:gd name="connsiteY5" fmla="*/ 25400 h 689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8381" h="6891574">
                  <a:moveTo>
                    <a:pt x="0" y="25400"/>
                  </a:moveTo>
                  <a:lnTo>
                    <a:pt x="5208635" y="0"/>
                  </a:lnTo>
                  <a:lnTo>
                    <a:pt x="7028381" y="3484705"/>
                  </a:lnTo>
                  <a:lnTo>
                    <a:pt x="5208635" y="6866174"/>
                  </a:lnTo>
                  <a:lnTo>
                    <a:pt x="12700" y="6891574"/>
                  </a:lnTo>
                  <a:cubicBezTo>
                    <a:pt x="8467" y="4602849"/>
                    <a:pt x="4233" y="2314125"/>
                    <a:pt x="0" y="254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2"/>
            <p:cNvSpPr/>
            <p:nvPr/>
          </p:nvSpPr>
          <p:spPr>
            <a:xfrm>
              <a:off x="-24149" y="25401"/>
              <a:ext cx="6113981" cy="68661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368300 w 6482281"/>
                <a:gd name="connsiteY0" fmla="*/ 1270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368300 w 6482281"/>
                <a:gd name="connsiteY5" fmla="*/ 12700 h 6866174"/>
                <a:gd name="connsiteX0" fmla="*/ 0 w 6113981"/>
                <a:gd name="connsiteY0" fmla="*/ 12700 h 6866174"/>
                <a:gd name="connsiteX1" fmla="*/ 4294235 w 6113981"/>
                <a:gd name="connsiteY1" fmla="*/ 0 h 6866174"/>
                <a:gd name="connsiteX2" fmla="*/ 6113981 w 6113981"/>
                <a:gd name="connsiteY2" fmla="*/ 3484705 h 6866174"/>
                <a:gd name="connsiteX3" fmla="*/ 4294235 w 6113981"/>
                <a:gd name="connsiteY3" fmla="*/ 6866174 h 6866174"/>
                <a:gd name="connsiteX4" fmla="*/ 12700 w 6113981"/>
                <a:gd name="connsiteY4" fmla="*/ 6866174 h 6866174"/>
                <a:gd name="connsiteX5" fmla="*/ 0 w 6113981"/>
                <a:gd name="connsiteY5" fmla="*/ 12700 h 686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3981" h="6866174">
                  <a:moveTo>
                    <a:pt x="0" y="12700"/>
                  </a:moveTo>
                  <a:lnTo>
                    <a:pt x="4294235" y="0"/>
                  </a:lnTo>
                  <a:lnTo>
                    <a:pt x="6113981" y="3484705"/>
                  </a:lnTo>
                  <a:lnTo>
                    <a:pt x="4294235" y="6866174"/>
                  </a:lnTo>
                  <a:lnTo>
                    <a:pt x="12700" y="6866174"/>
                  </a:lnTo>
                  <a:cubicBezTo>
                    <a:pt x="8467" y="4581683"/>
                    <a:pt x="4233" y="2297191"/>
                    <a:pt x="0" y="127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66178" y="2717150"/>
              <a:ext cx="1847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70965" y="3297778"/>
              <a:ext cx="184730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70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Прямоугольник 3"/>
            <p:cNvSpPr/>
            <p:nvPr/>
          </p:nvSpPr>
          <p:spPr>
            <a:xfrm>
              <a:off x="7009337" y="-11039"/>
              <a:ext cx="5180304" cy="3470296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  <a:gd name="connsiteX0" fmla="*/ 0 w 5172351"/>
                <a:gd name="connsiteY0" fmla="*/ 13636 h 3502454"/>
                <a:gd name="connsiteX1" fmla="*/ 5172351 w 5172351"/>
                <a:gd name="connsiteY1" fmla="*/ 0 h 3502454"/>
                <a:gd name="connsiteX2" fmla="*/ 4431004 w 5172351"/>
                <a:gd name="connsiteY2" fmla="*/ 3502454 h 3502454"/>
                <a:gd name="connsiteX3" fmla="*/ 1828800 w 5172351"/>
                <a:gd name="connsiteY3" fmla="*/ 3494255 h 3502454"/>
                <a:gd name="connsiteX4" fmla="*/ 0 w 5172351"/>
                <a:gd name="connsiteY4" fmla="*/ 13636 h 3502454"/>
                <a:gd name="connsiteX0" fmla="*/ 0 w 5180304"/>
                <a:gd name="connsiteY0" fmla="*/ 13636 h 3494255"/>
                <a:gd name="connsiteX1" fmla="*/ 5172351 w 5180304"/>
                <a:gd name="connsiteY1" fmla="*/ 0 h 3494255"/>
                <a:gd name="connsiteX2" fmla="*/ 5180304 w 5180304"/>
                <a:gd name="connsiteY2" fmla="*/ 3476866 h 3494255"/>
                <a:gd name="connsiteX3" fmla="*/ 1828800 w 5180304"/>
                <a:gd name="connsiteY3" fmla="*/ 3494255 h 3494255"/>
                <a:gd name="connsiteX4" fmla="*/ 0 w 5180304"/>
                <a:gd name="connsiteY4" fmla="*/ 13636 h 3494255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304" h="3495959">
                  <a:moveTo>
                    <a:pt x="0" y="13636"/>
                  </a:moveTo>
                  <a:lnTo>
                    <a:pt x="5172351" y="0"/>
                  </a:lnTo>
                  <a:lnTo>
                    <a:pt x="5180304" y="3495959"/>
                  </a:lnTo>
                  <a:lnTo>
                    <a:pt x="1828800" y="3494255"/>
                  </a:lnTo>
                  <a:lnTo>
                    <a:pt x="0" y="13636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4"/>
            <p:cNvSpPr/>
            <p:nvPr/>
          </p:nvSpPr>
          <p:spPr>
            <a:xfrm>
              <a:off x="7009038" y="3452367"/>
              <a:ext cx="5185341" cy="3422196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5152098"/>
                <a:gd name="connsiteY0" fmla="*/ 1 h 3389797"/>
                <a:gd name="connsiteX1" fmla="*/ 4406921 w 5152098"/>
                <a:gd name="connsiteY1" fmla="*/ 0 h 3389797"/>
                <a:gd name="connsiteX2" fmla="*/ 5152098 w 5152098"/>
                <a:gd name="connsiteY2" fmla="*/ 3364741 h 3389797"/>
                <a:gd name="connsiteX3" fmla="*/ 0 w 5152098"/>
                <a:gd name="connsiteY3" fmla="*/ 3389797 h 3389797"/>
                <a:gd name="connsiteX4" fmla="*/ 1822580 w 5152098"/>
                <a:gd name="connsiteY4" fmla="*/ 1 h 3389797"/>
                <a:gd name="connsiteX0" fmla="*/ 1822580 w 5152099"/>
                <a:gd name="connsiteY0" fmla="*/ 1 h 3389797"/>
                <a:gd name="connsiteX1" fmla="*/ 5152099 w 5152099"/>
                <a:gd name="connsiteY1" fmla="*/ 0 h 3389797"/>
                <a:gd name="connsiteX2" fmla="*/ 5152098 w 5152099"/>
                <a:gd name="connsiteY2" fmla="*/ 3364741 h 3389797"/>
                <a:gd name="connsiteX3" fmla="*/ 0 w 5152099"/>
                <a:gd name="connsiteY3" fmla="*/ 3389797 h 3389797"/>
                <a:gd name="connsiteX4" fmla="*/ 1822580 w 5152099"/>
                <a:gd name="connsiteY4" fmla="*/ 1 h 3389797"/>
                <a:gd name="connsiteX0" fmla="*/ 1817869 w 5152099"/>
                <a:gd name="connsiteY0" fmla="*/ 0 h 3394502"/>
                <a:gd name="connsiteX1" fmla="*/ 5152099 w 5152099"/>
                <a:gd name="connsiteY1" fmla="*/ 4705 h 3394502"/>
                <a:gd name="connsiteX2" fmla="*/ 5152098 w 5152099"/>
                <a:gd name="connsiteY2" fmla="*/ 3369446 h 3394502"/>
                <a:gd name="connsiteX3" fmla="*/ 0 w 5152099"/>
                <a:gd name="connsiteY3" fmla="*/ 3394502 h 3394502"/>
                <a:gd name="connsiteX4" fmla="*/ 1817869 w 5152099"/>
                <a:gd name="connsiteY4" fmla="*/ 0 h 3394502"/>
                <a:gd name="connsiteX0" fmla="*/ 1817869 w 5152098"/>
                <a:gd name="connsiteY0" fmla="*/ 0 h 3394502"/>
                <a:gd name="connsiteX1" fmla="*/ 5142675 w 5152098"/>
                <a:gd name="connsiteY1" fmla="*/ 0 h 3394502"/>
                <a:gd name="connsiteX2" fmla="*/ 5152098 w 5152098"/>
                <a:gd name="connsiteY2" fmla="*/ 3369446 h 3394502"/>
                <a:gd name="connsiteX3" fmla="*/ 0 w 5152098"/>
                <a:gd name="connsiteY3" fmla="*/ 3394502 h 3394502"/>
                <a:gd name="connsiteX4" fmla="*/ 1817869 w 5152098"/>
                <a:gd name="connsiteY4" fmla="*/ 0 h 3394502"/>
                <a:gd name="connsiteX0" fmla="*/ 1817869 w 5156811"/>
                <a:gd name="connsiteY0" fmla="*/ 4705 h 3399207"/>
                <a:gd name="connsiteX1" fmla="*/ 5156811 w 5156811"/>
                <a:gd name="connsiteY1" fmla="*/ 0 h 3399207"/>
                <a:gd name="connsiteX2" fmla="*/ 5152098 w 5156811"/>
                <a:gd name="connsiteY2" fmla="*/ 3374151 h 3399207"/>
                <a:gd name="connsiteX3" fmla="*/ 0 w 5156811"/>
                <a:gd name="connsiteY3" fmla="*/ 3399207 h 3399207"/>
                <a:gd name="connsiteX4" fmla="*/ 1817869 w 5156811"/>
                <a:gd name="connsiteY4" fmla="*/ 4705 h 339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811" h="3399207">
                  <a:moveTo>
                    <a:pt x="1817869" y="4705"/>
                  </a:moveTo>
                  <a:lnTo>
                    <a:pt x="5156811" y="0"/>
                  </a:lnTo>
                  <a:cubicBezTo>
                    <a:pt x="5156811" y="1121580"/>
                    <a:pt x="5152098" y="2252571"/>
                    <a:pt x="5152098" y="3374151"/>
                  </a:cubicBezTo>
                  <a:lnTo>
                    <a:pt x="0" y="3399207"/>
                  </a:lnTo>
                  <a:lnTo>
                    <a:pt x="1817869" y="4705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3"/>
            <p:cNvSpPr/>
            <p:nvPr/>
          </p:nvSpPr>
          <p:spPr>
            <a:xfrm>
              <a:off x="7870177" y="-16855"/>
              <a:ext cx="4431004" cy="3488818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1004" h="3488818">
                  <a:moveTo>
                    <a:pt x="0" y="0"/>
                  </a:moveTo>
                  <a:lnTo>
                    <a:pt x="4423051" y="11952"/>
                  </a:lnTo>
                  <a:lnTo>
                    <a:pt x="4431004" y="3488818"/>
                  </a:lnTo>
                  <a:lnTo>
                    <a:pt x="1828800" y="348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4"/>
            <p:cNvSpPr/>
            <p:nvPr/>
          </p:nvSpPr>
          <p:spPr>
            <a:xfrm>
              <a:off x="7873830" y="3464078"/>
              <a:ext cx="4320424" cy="3406272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4406921"/>
                <a:gd name="connsiteY0" fmla="*/ 0 h 3402153"/>
                <a:gd name="connsiteX1" fmla="*/ 4406921 w 4406921"/>
                <a:gd name="connsiteY1" fmla="*/ 12356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406921"/>
                <a:gd name="connsiteY0" fmla="*/ 0 h 3402153"/>
                <a:gd name="connsiteX1" fmla="*/ 4316305 w 4406921"/>
                <a:gd name="connsiteY1" fmla="*/ 0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316305"/>
                <a:gd name="connsiteY0" fmla="*/ 0 h 3402153"/>
                <a:gd name="connsiteX1" fmla="*/ 4316305 w 4316305"/>
                <a:gd name="connsiteY1" fmla="*/ 0 h 3402153"/>
                <a:gd name="connsiteX2" fmla="*/ 4316305 w 4316305"/>
                <a:gd name="connsiteY2" fmla="*/ 3393831 h 3402153"/>
                <a:gd name="connsiteX3" fmla="*/ 0 w 4316305"/>
                <a:gd name="connsiteY3" fmla="*/ 3402153 h 3402153"/>
                <a:gd name="connsiteX4" fmla="*/ 1822580 w 4316305"/>
                <a:gd name="connsiteY4" fmla="*/ 0 h 3402153"/>
                <a:gd name="connsiteX0" fmla="*/ 1822580 w 4316305"/>
                <a:gd name="connsiteY0" fmla="*/ 0 h 3406272"/>
                <a:gd name="connsiteX1" fmla="*/ 4316305 w 4316305"/>
                <a:gd name="connsiteY1" fmla="*/ 0 h 3406272"/>
                <a:gd name="connsiteX2" fmla="*/ 4316305 w 4316305"/>
                <a:gd name="connsiteY2" fmla="*/ 3393831 h 3406272"/>
                <a:gd name="connsiteX3" fmla="*/ 0 w 4316305"/>
                <a:gd name="connsiteY3" fmla="*/ 3406272 h 3406272"/>
                <a:gd name="connsiteX4" fmla="*/ 1822580 w 4316305"/>
                <a:gd name="connsiteY4" fmla="*/ 0 h 3406272"/>
                <a:gd name="connsiteX0" fmla="*/ 1822580 w 4320424"/>
                <a:gd name="connsiteY0" fmla="*/ 0 h 3406272"/>
                <a:gd name="connsiteX1" fmla="*/ 4316305 w 4320424"/>
                <a:gd name="connsiteY1" fmla="*/ 0 h 3406272"/>
                <a:gd name="connsiteX2" fmla="*/ 4320424 w 4320424"/>
                <a:gd name="connsiteY2" fmla="*/ 3402069 h 3406272"/>
                <a:gd name="connsiteX3" fmla="*/ 0 w 4320424"/>
                <a:gd name="connsiteY3" fmla="*/ 3406272 h 3406272"/>
                <a:gd name="connsiteX4" fmla="*/ 1822580 w 4320424"/>
                <a:gd name="connsiteY4" fmla="*/ 0 h 340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24" h="3406272">
                  <a:moveTo>
                    <a:pt x="1822580" y="0"/>
                  </a:moveTo>
                  <a:lnTo>
                    <a:pt x="4316305" y="0"/>
                  </a:lnTo>
                  <a:lnTo>
                    <a:pt x="4320424" y="3402069"/>
                  </a:lnTo>
                  <a:lnTo>
                    <a:pt x="0" y="3406272"/>
                  </a:lnTo>
                  <a:lnTo>
                    <a:pt x="182258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3699809" y="2049728"/>
              <a:ext cx="47342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2401" y="5112165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2000" dirty="0">
                <a:solidFill>
                  <a:srgbClr val="191F3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4230840" y="1407132"/>
              <a:ext cx="364772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446900" y="2746060"/>
            <a:ext cx="8742741" cy="2711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31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016" y="3043854"/>
            <a:ext cx="7064709" cy="129746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Юлия Бородынкина</a:t>
            </a:r>
            <a:br>
              <a:rPr lang="ru-RU" sz="3200" dirty="0">
                <a:latin typeface="+mn-lt"/>
              </a:rPr>
            </a:br>
            <a:r>
              <a:rPr lang="ru-RU" sz="800" dirty="0">
                <a:latin typeface="+mn-lt"/>
              </a:rPr>
              <a:t/>
            </a:r>
            <a:br>
              <a:rPr lang="ru-RU" sz="800" dirty="0">
                <a:latin typeface="+mn-lt"/>
              </a:rPr>
            </a:br>
            <a:r>
              <a:rPr lang="ru-RU" sz="2000" dirty="0">
                <a:latin typeface="+mn-lt"/>
              </a:rPr>
              <a:t>Директор департамента налогового консалтинга АКГ «БАЗИС»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66EF684D-17AC-4FCE-B380-EFA43D34D13B}"/>
              </a:ext>
            </a:extLst>
          </p:cNvPr>
          <p:cNvSpPr txBox="1">
            <a:spLocks/>
          </p:cNvSpPr>
          <p:nvPr/>
        </p:nvSpPr>
        <p:spPr>
          <a:xfrm>
            <a:off x="4592015" y="4566006"/>
            <a:ext cx="7303652" cy="78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sz="2000" dirty="0"/>
              <a:t>Контактная информация: </a:t>
            </a:r>
          </a:p>
          <a:p>
            <a:pPr marL="0" indent="0">
              <a:lnSpc>
                <a:spcPct val="50000"/>
              </a:lnSpc>
              <a:buNone/>
            </a:pPr>
            <a:endParaRPr lang="ru-RU" sz="800" dirty="0"/>
          </a:p>
          <a:p>
            <a:pPr marL="0" indent="0">
              <a:lnSpc>
                <a:spcPct val="50000"/>
              </a:lnSpc>
              <a:buNone/>
            </a:pPr>
            <a:r>
              <a:rPr lang="ru-RU" sz="2000" dirty="0"/>
              <a:t>+7 </a:t>
            </a:r>
            <a:r>
              <a:rPr lang="ru-RU" sz="2000"/>
              <a:t>930 347 58 85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984" y="490845"/>
            <a:ext cx="1365380" cy="663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" y="-111738"/>
            <a:ext cx="4646492" cy="6969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0469" y="4931829"/>
            <a:ext cx="2745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9C4"/>
                </a:solidFill>
                <a:hlinkClick r:id="rId5"/>
              </a:rPr>
              <a:t>borodynkina.julia@basis.gs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17915" y="5047628"/>
            <a:ext cx="14486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ru-RU" dirty="0">
                <a:hlinkClick r:id="rId6"/>
              </a:rPr>
              <a:t>www.basis.gs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5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рок представления налоговым агентом сведений о доходах физических лиц – не  позднее 2 апреля | ФНС России | 25 Приморский край">
            <a:extLst>
              <a:ext uri="{FF2B5EF4-FFF2-40B4-BE49-F238E27FC236}">
                <a16:creationId xmlns:a16="http://schemas.microsoft.com/office/drawing/2014/main" xmlns="" id="{952C0DA9-367D-41EA-8D4E-DA64EC272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r="-16572"/>
          <a:stretch/>
        </p:blipFill>
        <p:spPr bwMode="auto">
          <a:xfrm>
            <a:off x="647890" y="872114"/>
            <a:ext cx="6669862" cy="55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385066" y="2162996"/>
            <a:ext cx="5415856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Основные налоговые претензии/споры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100905"/>
            <a:ext cx="3020602" cy="1206442"/>
          </a:xfrm>
          <a:prstGeom prst="rect">
            <a:avLst/>
          </a:prstGeom>
          <a:solidFill>
            <a:srgbClr val="A43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67847" y="4042406"/>
            <a:ext cx="852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38100">
                  <a:solidFill>
                    <a:srgbClr val="FFFFFF"/>
                  </a:solidFill>
                </a:ln>
                <a:noFill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147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Основные налоговые претензии/споры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102150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5AFD82-BE65-4D24-B72A-700CD5F2094D}"/>
              </a:ext>
            </a:extLst>
          </p:cNvPr>
          <p:cNvSpPr txBox="1"/>
          <p:nvPr/>
        </p:nvSpPr>
        <p:spPr>
          <a:xfrm>
            <a:off x="1180093" y="1618921"/>
            <a:ext cx="11016924" cy="401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акупка стройматериалов у однодневки </a:t>
            </a:r>
          </a:p>
          <a:p>
            <a:pPr lvl="0">
              <a:lnSpc>
                <a:spcPct val="107000"/>
              </a:lnSpc>
            </a:pP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ыполнение работ собственными силами под видом подряда</a:t>
            </a:r>
          </a:p>
          <a:p>
            <a:pPr lvl="0">
              <a:lnSpc>
                <a:spcPct val="107000"/>
              </a:lnSpc>
            </a:pP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Завышение расходов по локальным сметам</a:t>
            </a:r>
          </a:p>
          <a:p>
            <a:pPr lvl="0">
              <a:lnSpc>
                <a:spcPct val="107000"/>
              </a:lnSpc>
            </a:pP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Аренда техники у «технической» компании</a:t>
            </a:r>
          </a:p>
          <a:p>
            <a:pPr lvl="0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на подряд «технической» компании</a:t>
            </a:r>
          </a:p>
          <a:p>
            <a:pPr lvl="0">
              <a:lnSpc>
                <a:spcPct val="107000"/>
              </a:lnSpc>
            </a:pP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1184CF-FF47-4438-B7EA-BC8CBBD0E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3" y="1693946"/>
            <a:ext cx="339948" cy="3399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F6FEEB-81A9-47D9-AC22-877065AEF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3" y="4824106"/>
            <a:ext cx="339948" cy="339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19AD43D-4F27-4088-AB0E-B62AB491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1" y="2469275"/>
            <a:ext cx="339948" cy="3399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0544FF-44E7-4BE0-B3D7-985A52012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3" y="3251410"/>
            <a:ext cx="339948" cy="3399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05569C1-E33B-4284-AC94-F843E0F5B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5" y="4054402"/>
            <a:ext cx="339948" cy="3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4149" y="-16855"/>
            <a:ext cx="12316941" cy="6908430"/>
            <a:chOff x="-24149" y="-16855"/>
            <a:chExt cx="12316941" cy="69084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184" b="52"/>
            <a:stretch/>
          </p:blipFill>
          <p:spPr>
            <a:xfrm>
              <a:off x="1" y="1"/>
              <a:ext cx="12192000" cy="6870700"/>
            </a:xfrm>
            <a:prstGeom prst="rect">
              <a:avLst/>
            </a:prstGeom>
          </p:spPr>
        </p:pic>
        <p:sp>
          <p:nvSpPr>
            <p:cNvPr id="11" name="Прямоугольник 2"/>
            <p:cNvSpPr/>
            <p:nvPr/>
          </p:nvSpPr>
          <p:spPr>
            <a:xfrm>
              <a:off x="-19045" y="-10672"/>
              <a:ext cx="7028381" cy="68915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0 w 7028381"/>
                <a:gd name="connsiteY0" fmla="*/ 25400 h 6866174"/>
                <a:gd name="connsiteX1" fmla="*/ 5208635 w 7028381"/>
                <a:gd name="connsiteY1" fmla="*/ 0 h 6866174"/>
                <a:gd name="connsiteX2" fmla="*/ 7028381 w 7028381"/>
                <a:gd name="connsiteY2" fmla="*/ 3484705 h 6866174"/>
                <a:gd name="connsiteX3" fmla="*/ 5208635 w 7028381"/>
                <a:gd name="connsiteY3" fmla="*/ 6866174 h 6866174"/>
                <a:gd name="connsiteX4" fmla="*/ 546100 w 7028381"/>
                <a:gd name="connsiteY4" fmla="*/ 6866174 h 6866174"/>
                <a:gd name="connsiteX5" fmla="*/ 0 w 7028381"/>
                <a:gd name="connsiteY5" fmla="*/ 25400 h 6866174"/>
                <a:gd name="connsiteX0" fmla="*/ 0 w 7028381"/>
                <a:gd name="connsiteY0" fmla="*/ 25400 h 6891574"/>
                <a:gd name="connsiteX1" fmla="*/ 5208635 w 7028381"/>
                <a:gd name="connsiteY1" fmla="*/ 0 h 6891574"/>
                <a:gd name="connsiteX2" fmla="*/ 7028381 w 7028381"/>
                <a:gd name="connsiteY2" fmla="*/ 3484705 h 6891574"/>
                <a:gd name="connsiteX3" fmla="*/ 5208635 w 7028381"/>
                <a:gd name="connsiteY3" fmla="*/ 6866174 h 6891574"/>
                <a:gd name="connsiteX4" fmla="*/ 12700 w 7028381"/>
                <a:gd name="connsiteY4" fmla="*/ 6891574 h 6891574"/>
                <a:gd name="connsiteX5" fmla="*/ 0 w 7028381"/>
                <a:gd name="connsiteY5" fmla="*/ 25400 h 689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8381" h="6891574">
                  <a:moveTo>
                    <a:pt x="0" y="25400"/>
                  </a:moveTo>
                  <a:lnTo>
                    <a:pt x="5208635" y="0"/>
                  </a:lnTo>
                  <a:lnTo>
                    <a:pt x="7028381" y="3484705"/>
                  </a:lnTo>
                  <a:lnTo>
                    <a:pt x="5208635" y="6866174"/>
                  </a:lnTo>
                  <a:lnTo>
                    <a:pt x="12700" y="6891574"/>
                  </a:lnTo>
                  <a:cubicBezTo>
                    <a:pt x="8467" y="4602849"/>
                    <a:pt x="4233" y="2314125"/>
                    <a:pt x="0" y="254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2"/>
            <p:cNvSpPr/>
            <p:nvPr/>
          </p:nvSpPr>
          <p:spPr>
            <a:xfrm>
              <a:off x="-24149" y="25401"/>
              <a:ext cx="6113981" cy="68661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368300 w 6482281"/>
                <a:gd name="connsiteY0" fmla="*/ 1270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368300 w 6482281"/>
                <a:gd name="connsiteY5" fmla="*/ 12700 h 6866174"/>
                <a:gd name="connsiteX0" fmla="*/ 0 w 6113981"/>
                <a:gd name="connsiteY0" fmla="*/ 12700 h 6866174"/>
                <a:gd name="connsiteX1" fmla="*/ 4294235 w 6113981"/>
                <a:gd name="connsiteY1" fmla="*/ 0 h 6866174"/>
                <a:gd name="connsiteX2" fmla="*/ 6113981 w 6113981"/>
                <a:gd name="connsiteY2" fmla="*/ 3484705 h 6866174"/>
                <a:gd name="connsiteX3" fmla="*/ 4294235 w 6113981"/>
                <a:gd name="connsiteY3" fmla="*/ 6866174 h 6866174"/>
                <a:gd name="connsiteX4" fmla="*/ 12700 w 6113981"/>
                <a:gd name="connsiteY4" fmla="*/ 6866174 h 6866174"/>
                <a:gd name="connsiteX5" fmla="*/ 0 w 6113981"/>
                <a:gd name="connsiteY5" fmla="*/ 12700 h 686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3981" h="6866174">
                  <a:moveTo>
                    <a:pt x="0" y="12700"/>
                  </a:moveTo>
                  <a:lnTo>
                    <a:pt x="4294235" y="0"/>
                  </a:lnTo>
                  <a:lnTo>
                    <a:pt x="6113981" y="3484705"/>
                  </a:lnTo>
                  <a:lnTo>
                    <a:pt x="4294235" y="6866174"/>
                  </a:lnTo>
                  <a:lnTo>
                    <a:pt x="12700" y="6866174"/>
                  </a:lnTo>
                  <a:cubicBezTo>
                    <a:pt x="8467" y="4581683"/>
                    <a:pt x="4233" y="2297191"/>
                    <a:pt x="0" y="127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66178" y="2717150"/>
              <a:ext cx="1847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70965" y="3297778"/>
              <a:ext cx="184730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70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Прямоугольник 3"/>
            <p:cNvSpPr/>
            <p:nvPr/>
          </p:nvSpPr>
          <p:spPr>
            <a:xfrm>
              <a:off x="7009337" y="-11039"/>
              <a:ext cx="5180304" cy="3470296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  <a:gd name="connsiteX0" fmla="*/ 0 w 5172351"/>
                <a:gd name="connsiteY0" fmla="*/ 13636 h 3502454"/>
                <a:gd name="connsiteX1" fmla="*/ 5172351 w 5172351"/>
                <a:gd name="connsiteY1" fmla="*/ 0 h 3502454"/>
                <a:gd name="connsiteX2" fmla="*/ 4431004 w 5172351"/>
                <a:gd name="connsiteY2" fmla="*/ 3502454 h 3502454"/>
                <a:gd name="connsiteX3" fmla="*/ 1828800 w 5172351"/>
                <a:gd name="connsiteY3" fmla="*/ 3494255 h 3502454"/>
                <a:gd name="connsiteX4" fmla="*/ 0 w 5172351"/>
                <a:gd name="connsiteY4" fmla="*/ 13636 h 3502454"/>
                <a:gd name="connsiteX0" fmla="*/ 0 w 5180304"/>
                <a:gd name="connsiteY0" fmla="*/ 13636 h 3494255"/>
                <a:gd name="connsiteX1" fmla="*/ 5172351 w 5180304"/>
                <a:gd name="connsiteY1" fmla="*/ 0 h 3494255"/>
                <a:gd name="connsiteX2" fmla="*/ 5180304 w 5180304"/>
                <a:gd name="connsiteY2" fmla="*/ 3476866 h 3494255"/>
                <a:gd name="connsiteX3" fmla="*/ 1828800 w 5180304"/>
                <a:gd name="connsiteY3" fmla="*/ 3494255 h 3494255"/>
                <a:gd name="connsiteX4" fmla="*/ 0 w 5180304"/>
                <a:gd name="connsiteY4" fmla="*/ 13636 h 3494255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304" h="3495959">
                  <a:moveTo>
                    <a:pt x="0" y="13636"/>
                  </a:moveTo>
                  <a:lnTo>
                    <a:pt x="5172351" y="0"/>
                  </a:lnTo>
                  <a:lnTo>
                    <a:pt x="5180304" y="3495959"/>
                  </a:lnTo>
                  <a:lnTo>
                    <a:pt x="1828800" y="3494255"/>
                  </a:lnTo>
                  <a:lnTo>
                    <a:pt x="0" y="13636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4"/>
            <p:cNvSpPr/>
            <p:nvPr/>
          </p:nvSpPr>
          <p:spPr>
            <a:xfrm>
              <a:off x="7009038" y="3452367"/>
              <a:ext cx="5185341" cy="3422196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5152098"/>
                <a:gd name="connsiteY0" fmla="*/ 1 h 3389797"/>
                <a:gd name="connsiteX1" fmla="*/ 4406921 w 5152098"/>
                <a:gd name="connsiteY1" fmla="*/ 0 h 3389797"/>
                <a:gd name="connsiteX2" fmla="*/ 5152098 w 5152098"/>
                <a:gd name="connsiteY2" fmla="*/ 3364741 h 3389797"/>
                <a:gd name="connsiteX3" fmla="*/ 0 w 5152098"/>
                <a:gd name="connsiteY3" fmla="*/ 3389797 h 3389797"/>
                <a:gd name="connsiteX4" fmla="*/ 1822580 w 5152098"/>
                <a:gd name="connsiteY4" fmla="*/ 1 h 3389797"/>
                <a:gd name="connsiteX0" fmla="*/ 1822580 w 5152099"/>
                <a:gd name="connsiteY0" fmla="*/ 1 h 3389797"/>
                <a:gd name="connsiteX1" fmla="*/ 5152099 w 5152099"/>
                <a:gd name="connsiteY1" fmla="*/ 0 h 3389797"/>
                <a:gd name="connsiteX2" fmla="*/ 5152098 w 5152099"/>
                <a:gd name="connsiteY2" fmla="*/ 3364741 h 3389797"/>
                <a:gd name="connsiteX3" fmla="*/ 0 w 5152099"/>
                <a:gd name="connsiteY3" fmla="*/ 3389797 h 3389797"/>
                <a:gd name="connsiteX4" fmla="*/ 1822580 w 5152099"/>
                <a:gd name="connsiteY4" fmla="*/ 1 h 3389797"/>
                <a:gd name="connsiteX0" fmla="*/ 1817869 w 5152099"/>
                <a:gd name="connsiteY0" fmla="*/ 0 h 3394502"/>
                <a:gd name="connsiteX1" fmla="*/ 5152099 w 5152099"/>
                <a:gd name="connsiteY1" fmla="*/ 4705 h 3394502"/>
                <a:gd name="connsiteX2" fmla="*/ 5152098 w 5152099"/>
                <a:gd name="connsiteY2" fmla="*/ 3369446 h 3394502"/>
                <a:gd name="connsiteX3" fmla="*/ 0 w 5152099"/>
                <a:gd name="connsiteY3" fmla="*/ 3394502 h 3394502"/>
                <a:gd name="connsiteX4" fmla="*/ 1817869 w 5152099"/>
                <a:gd name="connsiteY4" fmla="*/ 0 h 3394502"/>
                <a:gd name="connsiteX0" fmla="*/ 1817869 w 5152098"/>
                <a:gd name="connsiteY0" fmla="*/ 0 h 3394502"/>
                <a:gd name="connsiteX1" fmla="*/ 5142675 w 5152098"/>
                <a:gd name="connsiteY1" fmla="*/ 0 h 3394502"/>
                <a:gd name="connsiteX2" fmla="*/ 5152098 w 5152098"/>
                <a:gd name="connsiteY2" fmla="*/ 3369446 h 3394502"/>
                <a:gd name="connsiteX3" fmla="*/ 0 w 5152098"/>
                <a:gd name="connsiteY3" fmla="*/ 3394502 h 3394502"/>
                <a:gd name="connsiteX4" fmla="*/ 1817869 w 5152098"/>
                <a:gd name="connsiteY4" fmla="*/ 0 h 3394502"/>
                <a:gd name="connsiteX0" fmla="*/ 1817869 w 5156811"/>
                <a:gd name="connsiteY0" fmla="*/ 4705 h 3399207"/>
                <a:gd name="connsiteX1" fmla="*/ 5156811 w 5156811"/>
                <a:gd name="connsiteY1" fmla="*/ 0 h 3399207"/>
                <a:gd name="connsiteX2" fmla="*/ 5152098 w 5156811"/>
                <a:gd name="connsiteY2" fmla="*/ 3374151 h 3399207"/>
                <a:gd name="connsiteX3" fmla="*/ 0 w 5156811"/>
                <a:gd name="connsiteY3" fmla="*/ 3399207 h 3399207"/>
                <a:gd name="connsiteX4" fmla="*/ 1817869 w 5156811"/>
                <a:gd name="connsiteY4" fmla="*/ 4705 h 339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811" h="3399207">
                  <a:moveTo>
                    <a:pt x="1817869" y="4705"/>
                  </a:moveTo>
                  <a:lnTo>
                    <a:pt x="5156811" y="0"/>
                  </a:lnTo>
                  <a:cubicBezTo>
                    <a:pt x="5156811" y="1121580"/>
                    <a:pt x="5152098" y="2252571"/>
                    <a:pt x="5152098" y="3374151"/>
                  </a:cubicBezTo>
                  <a:lnTo>
                    <a:pt x="0" y="3399207"/>
                  </a:lnTo>
                  <a:lnTo>
                    <a:pt x="1817869" y="4705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3"/>
            <p:cNvSpPr/>
            <p:nvPr/>
          </p:nvSpPr>
          <p:spPr>
            <a:xfrm>
              <a:off x="7861788" y="-16855"/>
              <a:ext cx="4431004" cy="3488818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1004" h="3488818">
                  <a:moveTo>
                    <a:pt x="0" y="0"/>
                  </a:moveTo>
                  <a:lnTo>
                    <a:pt x="4423051" y="11952"/>
                  </a:lnTo>
                  <a:lnTo>
                    <a:pt x="4431004" y="3488818"/>
                  </a:lnTo>
                  <a:lnTo>
                    <a:pt x="1828800" y="348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4"/>
            <p:cNvSpPr/>
            <p:nvPr/>
          </p:nvSpPr>
          <p:spPr>
            <a:xfrm>
              <a:off x="7873830" y="3464078"/>
              <a:ext cx="4320424" cy="3406272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4406921"/>
                <a:gd name="connsiteY0" fmla="*/ 0 h 3402153"/>
                <a:gd name="connsiteX1" fmla="*/ 4406921 w 4406921"/>
                <a:gd name="connsiteY1" fmla="*/ 12356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406921"/>
                <a:gd name="connsiteY0" fmla="*/ 0 h 3402153"/>
                <a:gd name="connsiteX1" fmla="*/ 4316305 w 4406921"/>
                <a:gd name="connsiteY1" fmla="*/ 0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316305"/>
                <a:gd name="connsiteY0" fmla="*/ 0 h 3402153"/>
                <a:gd name="connsiteX1" fmla="*/ 4316305 w 4316305"/>
                <a:gd name="connsiteY1" fmla="*/ 0 h 3402153"/>
                <a:gd name="connsiteX2" fmla="*/ 4316305 w 4316305"/>
                <a:gd name="connsiteY2" fmla="*/ 3393831 h 3402153"/>
                <a:gd name="connsiteX3" fmla="*/ 0 w 4316305"/>
                <a:gd name="connsiteY3" fmla="*/ 3402153 h 3402153"/>
                <a:gd name="connsiteX4" fmla="*/ 1822580 w 4316305"/>
                <a:gd name="connsiteY4" fmla="*/ 0 h 3402153"/>
                <a:gd name="connsiteX0" fmla="*/ 1822580 w 4316305"/>
                <a:gd name="connsiteY0" fmla="*/ 0 h 3406272"/>
                <a:gd name="connsiteX1" fmla="*/ 4316305 w 4316305"/>
                <a:gd name="connsiteY1" fmla="*/ 0 h 3406272"/>
                <a:gd name="connsiteX2" fmla="*/ 4316305 w 4316305"/>
                <a:gd name="connsiteY2" fmla="*/ 3393831 h 3406272"/>
                <a:gd name="connsiteX3" fmla="*/ 0 w 4316305"/>
                <a:gd name="connsiteY3" fmla="*/ 3406272 h 3406272"/>
                <a:gd name="connsiteX4" fmla="*/ 1822580 w 4316305"/>
                <a:gd name="connsiteY4" fmla="*/ 0 h 3406272"/>
                <a:gd name="connsiteX0" fmla="*/ 1822580 w 4320424"/>
                <a:gd name="connsiteY0" fmla="*/ 0 h 3406272"/>
                <a:gd name="connsiteX1" fmla="*/ 4316305 w 4320424"/>
                <a:gd name="connsiteY1" fmla="*/ 0 h 3406272"/>
                <a:gd name="connsiteX2" fmla="*/ 4320424 w 4320424"/>
                <a:gd name="connsiteY2" fmla="*/ 3402069 h 3406272"/>
                <a:gd name="connsiteX3" fmla="*/ 0 w 4320424"/>
                <a:gd name="connsiteY3" fmla="*/ 3406272 h 3406272"/>
                <a:gd name="connsiteX4" fmla="*/ 1822580 w 4320424"/>
                <a:gd name="connsiteY4" fmla="*/ 0 h 340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24" h="3406272">
                  <a:moveTo>
                    <a:pt x="1822580" y="0"/>
                  </a:moveTo>
                  <a:lnTo>
                    <a:pt x="4316305" y="0"/>
                  </a:lnTo>
                  <a:lnTo>
                    <a:pt x="4320424" y="3402069"/>
                  </a:lnTo>
                  <a:lnTo>
                    <a:pt x="0" y="3406272"/>
                  </a:lnTo>
                  <a:lnTo>
                    <a:pt x="182258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3699809" y="2049728"/>
              <a:ext cx="47342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2401" y="5112165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2000" dirty="0">
                <a:solidFill>
                  <a:srgbClr val="191F3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4230840" y="1407132"/>
              <a:ext cx="364772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743200" y="2746060"/>
            <a:ext cx="9446441" cy="2711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31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071" y="3043854"/>
            <a:ext cx="7064709" cy="129746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Ольга Сафина</a:t>
            </a:r>
            <a:br>
              <a:rPr lang="ru-RU" sz="3200" dirty="0">
                <a:latin typeface="+mn-lt"/>
              </a:rPr>
            </a:br>
            <a:r>
              <a:rPr lang="ru-RU" sz="800" dirty="0">
                <a:latin typeface="+mn-lt"/>
              </a:rPr>
              <a:t/>
            </a:r>
            <a:br>
              <a:rPr lang="ru-RU" sz="800" dirty="0">
                <a:latin typeface="+mn-lt"/>
              </a:rPr>
            </a:br>
            <a:r>
              <a:rPr lang="ru-RU" sz="2000" dirty="0">
                <a:latin typeface="+mn-lt"/>
              </a:rPr>
              <a:t>Ведущий специалист департамента налогового консалтинга АКГ «БАЗИС»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66EF684D-17AC-4FCE-B380-EFA43D34D13B}"/>
              </a:ext>
            </a:extLst>
          </p:cNvPr>
          <p:cNvSpPr txBox="1">
            <a:spLocks/>
          </p:cNvSpPr>
          <p:nvPr/>
        </p:nvSpPr>
        <p:spPr>
          <a:xfrm>
            <a:off x="4550070" y="4566006"/>
            <a:ext cx="7303652" cy="78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ru-RU" sz="2000" dirty="0"/>
              <a:t>Контактная информация: </a:t>
            </a:r>
          </a:p>
          <a:p>
            <a:pPr marL="0" indent="0">
              <a:lnSpc>
                <a:spcPct val="50000"/>
              </a:lnSpc>
              <a:buNone/>
            </a:pPr>
            <a:endParaRPr lang="ru-RU" sz="800" dirty="0"/>
          </a:p>
          <a:p>
            <a:pPr marL="0" indent="0">
              <a:lnSpc>
                <a:spcPct val="50000"/>
              </a:lnSpc>
              <a:buNone/>
            </a:pPr>
            <a:r>
              <a:rPr lang="ru-RU" sz="2000" dirty="0"/>
              <a:t>+7 930 347 58 85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984" y="490845"/>
            <a:ext cx="1365380" cy="6634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0469" y="4931829"/>
            <a:ext cx="169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9C4"/>
                </a:solidFill>
                <a:hlinkClick r:id="rId4"/>
              </a:rPr>
              <a:t>office@basis.gs</a:t>
            </a:r>
            <a:r>
              <a:rPr lang="ru-RU" dirty="0">
                <a:solidFill>
                  <a:srgbClr val="0069C4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73966" y="5047628"/>
            <a:ext cx="14486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ru-RU" dirty="0">
                <a:hlinkClick r:id="rId5"/>
              </a:rPr>
              <a:t>www.basis.gs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862835D-07C3-402F-B96C-F16A06029A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8879" r="17511" b="33149"/>
          <a:stretch/>
        </p:blipFill>
        <p:spPr>
          <a:xfrm>
            <a:off x="230022" y="464845"/>
            <a:ext cx="4275327" cy="63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Закупка стройматериалов у однодневки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26649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0F22F2-F789-48C6-9C5A-871F38D3A8BC}"/>
              </a:ext>
            </a:extLst>
          </p:cNvPr>
          <p:cNvSpPr txBox="1"/>
          <p:nvPr/>
        </p:nvSpPr>
        <p:spPr>
          <a:xfrm>
            <a:off x="476538" y="1177738"/>
            <a:ext cx="1102873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Пятнадцатого арбитражного апелляционного суда от 2 марта 2023 г. N 15АП-1927/23 по делу N А53-20126/2022 (-)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A7B9FA-937D-48B9-8578-324CF6E50E2F}"/>
              </a:ext>
            </a:extLst>
          </p:cNvPr>
          <p:cNvSpPr txBox="1"/>
          <p:nvPr/>
        </p:nvSpPr>
        <p:spPr>
          <a:xfrm>
            <a:off x="476537" y="1841318"/>
            <a:ext cx="11502939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Суть:</a:t>
            </a:r>
            <a:r>
              <a:rPr lang="ru-RU" sz="2000" b="1" u="sng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следует из обжалуемого решения N 3 от 11.03.2022, налоговой инспекцией сделан вывод о несоблюдении обществом условий п.1 ст. 54.1 НК РФ и нарушении требований статей 171, 172, 252 НК РФ по сделкам с ООО "СТРОЙ-ТОРГ" ИНН 2372025880, ООО "СТРОЙ-КОМПЛЕКТ" ИНН 2634102359, ООО ТЕХСЕРВИС" ИНН 7702751610, ООО "ПОЛИТЕКС-ЮГ" ИНН 6167123603.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результатам проверки обществу доначислена сумма НДС по сделкам с ООО "СТРОЙ-ТОРГ" ИНН 2372025880, ООО "СТРОЙ-КОМПЛЕКТ" ИНН 2634102359, ООО ТЕХСЕРВИС" ИНН 7702751610 в размере 10 707 460 руб. и по налогу на прибыль в размере 3 650 500,00 руб. по сделкам с ООО "ПОЛИТЕКС-ЮГ", ООО "СТРОЙ-ТОРГ" и ООО "ТЕХСЕРВИС".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DACE4-AAE3-4648-BC49-573758A11D7B}"/>
              </a:ext>
            </a:extLst>
          </p:cNvPr>
          <p:cNvSpPr txBox="1"/>
          <p:nvPr/>
        </p:nvSpPr>
        <p:spPr>
          <a:xfrm>
            <a:off x="481430" y="5067200"/>
            <a:ext cx="11234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ходе проведения мероприятий налогового контроля в рамках выездной налоговой проверки установлено, что в проверяемом периоде ООО "ЮСМ" отразило в бухгалтерском учете предприятия поступление материалов от контрагента ООО "ТЕХСЕРВИС" ИНН 7702751610.</a:t>
            </a:r>
          </a:p>
        </p:txBody>
      </p:sp>
    </p:spTree>
    <p:extLst>
      <p:ext uri="{BB962C8B-B14F-4D97-AF65-F5344CB8AC3E}">
        <p14:creationId xmlns:p14="http://schemas.microsoft.com/office/powerpoint/2010/main" val="272131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Закупка стройматериалов у однодневки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26649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DC687F-30E9-4EEF-AB4C-44C9E7FC638F}"/>
              </a:ext>
            </a:extLst>
          </p:cNvPr>
          <p:cNvSpPr txBox="1"/>
          <p:nvPr/>
        </p:nvSpPr>
        <p:spPr>
          <a:xfrm>
            <a:off x="517904" y="1352759"/>
            <a:ext cx="11435827" cy="522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Позиция суда:</a:t>
            </a: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контрагента отсутствовали транспортные средства и складские помещения;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тсутствие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сотрудников;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уководитель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номинал;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тсутствие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оплаты по договору с контрагентом;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контрагента отсутствовало движение по счетам;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оварно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-транспортные накладные, путевые листы по перевозке строительных материалов от контрагента не представлены;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 доставки указанных строительных материалов в адрес дальнейшего покупателя не подтверждён;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ходе проверки установлено, что ООО "ТЕХСЕРВИС" в книгах продаж отражало недостоверные сведения о покупателях, имеющих критерии рисков и признаки "технических" компаний;</a:t>
            </a:r>
          </a:p>
          <a:p>
            <a:pPr marL="285750" marR="0" lvl="0" indent="-28575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тсутствие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ООО "ТЕХСЕРВИС" действующих должностных лиц, управленческого и технического персонала, необходимых для реального осуществления финансово - хозяйственной деятельности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330518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266405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Выполнение работ собственными силами под видом подряда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47901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0F22F2-F789-48C6-9C5A-871F38D3A8BC}"/>
              </a:ext>
            </a:extLst>
          </p:cNvPr>
          <p:cNvSpPr txBox="1"/>
          <p:nvPr/>
        </p:nvSpPr>
        <p:spPr>
          <a:xfrm>
            <a:off x="476540" y="1634680"/>
            <a:ext cx="1102873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Пятнадцатого арбитражного апелляционного суда от 2 марта 2023 г. N 15АП-1927/23 по делу N А53-20126/2022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A7B9FA-937D-48B9-8578-324CF6E50E2F}"/>
              </a:ext>
            </a:extLst>
          </p:cNvPr>
          <p:cNvSpPr txBox="1"/>
          <p:nvPr/>
        </p:nvSpPr>
        <p:spPr>
          <a:xfrm>
            <a:off x="476539" y="2298260"/>
            <a:ext cx="11502939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Суть:</a:t>
            </a:r>
            <a:r>
              <a:rPr lang="ru-RU" sz="2000" b="1" u="sng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следует из обжалуемого решения N 3 от 11.03.2022, налоговой инспекцией сделан вывод о несоблюдении обществом условий п.1 ст. 54.1 НК РФ и нарушении требований статей 171, 172, 252 НК РФ по сделкам с ООО "СТРОЙ-ТОРГ" ИНН 2372025880, ООО "СТРОЙ-КОМПЛЕКТ" ИНН 2634102359, ООО ТЕХСЕРВИС" ИНН 7702751610, ООО "ПОЛИТЕКС-ЮГ" ИНН 6167123603.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результатам проверки обществу доначислена сумма НДС по сделкам с ООО "СТРОЙ-ТОРГ" ИНН 2372025880, ООО "СТРОЙ-КОМПЛЕКТ" ИНН 2634102359, ООО ТЕХСЕРВИС" ИНН 7702751610 в размере 10 707 460 руб. и по налогу на прибыль в размере 3 650 500,00 руб. по сделкам с ООО "ПОЛИТЕКС-ЮГ", ООО "СТРОЙ-ТОРГ" и ООО "ТЕХСЕРВИС".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DACE4-AAE3-4648-BC49-573758A11D7B}"/>
              </a:ext>
            </a:extLst>
          </p:cNvPr>
          <p:cNvSpPr txBox="1"/>
          <p:nvPr/>
        </p:nvSpPr>
        <p:spPr>
          <a:xfrm>
            <a:off x="476538" y="5277278"/>
            <a:ext cx="11234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ООО "СТРОЙ-ТОРГ" привлечено для выполнения работ на строительных объектах: работы по реконструкции здания литер "А": г.Ростов-на-Дону,ул.Суворова,25; устройство фундаментов на объекте: "Строительство военно-исторического музейного комплекса "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Самбекские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высоты"; электрификация участка Юровский-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Вышестеблиевская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СКЖД. Станция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Вышестеблиевская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ДПКС; СМР на объекте: "Электрификация участка разъезд 9 км-Юровский-Анапа СКЖД". АМС и КТС,1 -2 этапы.</a:t>
            </a:r>
          </a:p>
        </p:txBody>
      </p:sp>
    </p:spTree>
    <p:extLst>
      <p:ext uri="{BB962C8B-B14F-4D97-AF65-F5344CB8AC3E}">
        <p14:creationId xmlns:p14="http://schemas.microsoft.com/office/powerpoint/2010/main" val="189168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232849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Выполнение работ собственными силами под видом подряда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437066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68948E-BDBE-43A2-A43E-235CA9CC75AA}"/>
              </a:ext>
            </a:extLst>
          </p:cNvPr>
          <p:cNvSpPr txBox="1"/>
          <p:nvPr/>
        </p:nvSpPr>
        <p:spPr>
          <a:xfrm>
            <a:off x="476539" y="1526165"/>
            <a:ext cx="11435827" cy="522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Позиция суда:</a:t>
            </a: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период взаимоотношений с проверяемым налогоплательщиком в 2019 г. согласно данным информационного ресурса организация ООО "СТРОЙ-ТОРГ" имела признаки и критерии для определения "Однодневок" и "Технических компаний";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нтрагентом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представлены документы, подтверждающие сделку;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уководитель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-номинал;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контрагента отсутствовали сотрудники определенных специальностей;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едостоверные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сведения по юридическому адресу;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аленькая численность сотрудников;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аботники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Общества подтвердили, что работы выполнялись самим Обществом;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плата проведена не в полном объеме;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нспекцией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установлено в ходе контрольных мероприятий, что для работ на строительных объектах ООО "ЮСМ" дополнительно привлекались люди, которые не были трудоустроены в ООО "ЮСМ" по трудовому договору и не имели другого официального места работы;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"СТРОЙ-ТОРГ" самостоятельно не имело возможности выполнять строительно-монтажные работы, а также не осуществляло привлечение субподрядных организаций для выполнения указанных работ в рамках договора с ООО "ЮСМ";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книгам продаж ООО "СТРОЙ-ТОРГ" в 3-4 кварталах 2019 г. не заявлены покупатели, в т.ч. ООО "ЮСМ", что свидетельствует об отсутствии сформированного источника по НДС в бюджете.</a:t>
            </a:r>
          </a:p>
        </p:txBody>
      </p:sp>
    </p:spTree>
    <p:extLst>
      <p:ext uri="{BB962C8B-B14F-4D97-AF65-F5344CB8AC3E}">
        <p14:creationId xmlns:p14="http://schemas.microsoft.com/office/powerpoint/2010/main" val="2734554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Завышение расходов по локальным сметам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0987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0F22F2-F789-48C6-9C5A-871F38D3A8BC}"/>
              </a:ext>
            </a:extLst>
          </p:cNvPr>
          <p:cNvSpPr txBox="1"/>
          <p:nvPr/>
        </p:nvSpPr>
        <p:spPr>
          <a:xfrm>
            <a:off x="476538" y="1102237"/>
            <a:ext cx="1102873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Арбитражного суда Поволжского округа от 1 ноября 2022 г. N Ф06-24296/22 по делу N А57-20840/2021 (-)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A7B9FA-937D-48B9-8578-324CF6E50E2F}"/>
              </a:ext>
            </a:extLst>
          </p:cNvPr>
          <p:cNvSpPr txBox="1"/>
          <p:nvPr/>
        </p:nvSpPr>
        <p:spPr>
          <a:xfrm>
            <a:off x="476537" y="1774206"/>
            <a:ext cx="11502939" cy="287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Суть:</a:t>
            </a:r>
            <a:r>
              <a:rPr lang="ru-RU" sz="2000" b="1" u="sng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Инспекцией проведена выездная налоговая проверка ООО "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СпецАвтоТранс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по вопросам правильности исчисления и своевременности уплаты налогов, сборов и страховых взносов за период с 01.01.2017 по 31.12.2018, по результатам которой составлен акт от 10.01.2020 N 1 и 28.04.2021 вынесено решение N 2 о привлечении общества к налоговой ответственности за совершение налогового правонарушения по пункту 1 статьи 122, пункту 1 статьи 126.1 Налогового кодекса Российской Федерации (далее - НК РФ) в виде штрафа в общей сумме 274 271,26 рублей. Кроме того, данным решением обществу доначислены НДС и налог на прибыль в общей сумме 16 437 777 рублей, начислены пени в сумме 6 645 372,45 рублей.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DACE4-AAE3-4648-BC49-573758A11D7B}"/>
              </a:ext>
            </a:extLst>
          </p:cNvPr>
          <p:cNvSpPr txBox="1"/>
          <p:nvPr/>
        </p:nvSpPr>
        <p:spPr>
          <a:xfrm>
            <a:off x="481430" y="4697835"/>
            <a:ext cx="114980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Проведя анализ заключенных договоров подряда, актов о приемке выполненных работ, оборотной ведомости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сч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10.1 "Сырье и материалы", 10.8 "Строительные материалы", в сопоставлении с расходом песка, отраженного в требованиях накладных на строительные объекты и в актах о приемке выполненных работ (форма КС-2) по объектам строительства, налоговым органом установлено, что проверяемый налогоплательщик учел в составе расходов за 2017 год объем и стоимость песка в завышенных размерах. Данный объем превышает количество песка, указанного в локально-сметных расчетах, в актах о приемке выполненных работ (форма КС-2) и предъявленных к оплате заказчикам справках о стоимости выполненных работ (форма КС-3).</a:t>
            </a:r>
          </a:p>
        </p:txBody>
      </p:sp>
    </p:spTree>
    <p:extLst>
      <p:ext uri="{BB962C8B-B14F-4D97-AF65-F5344CB8AC3E}">
        <p14:creationId xmlns:p14="http://schemas.microsoft.com/office/powerpoint/2010/main" val="3444630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Завышение расходов по локальным сметам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0987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854C4B-21FF-4E60-902F-0AFBDB4A57EA}"/>
              </a:ext>
            </a:extLst>
          </p:cNvPr>
          <p:cNvSpPr txBox="1"/>
          <p:nvPr/>
        </p:nvSpPr>
        <p:spPr>
          <a:xfrm>
            <a:off x="476537" y="4030041"/>
            <a:ext cx="111220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составляла 1 человек;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имущества, основных средств;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по расчетным счетам операций на обеспечение ведения финансово-хозяйственной деятельности;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Общество исключено из Единого государственного реестра юридических лиц (далее - ЕГРЮЛ) 19.06.2016 по решению регистрирующего органа;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груза по представленным путевым листам значительно ниже количества груза, приобретенного по документам;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ООО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Випдом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отрицает факт поставки песка в адрес заявителя;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перечисления денежных средств от заявителя контрагенту за поставку спорного песка.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A58342-24C4-4106-B228-AA135012A750}"/>
              </a:ext>
            </a:extLst>
          </p:cNvPr>
          <p:cNvSpPr txBox="1"/>
          <p:nvPr/>
        </p:nvSpPr>
        <p:spPr>
          <a:xfrm>
            <a:off x="476538" y="1161776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838580-C98F-4E26-80DA-A01B80EBFD9B}"/>
              </a:ext>
            </a:extLst>
          </p:cNvPr>
          <p:cNvSpPr txBox="1"/>
          <p:nvPr/>
        </p:nvSpPr>
        <p:spPr>
          <a:xfrm>
            <a:off x="476537" y="1561887"/>
            <a:ext cx="9758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ООО "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Поволжьестройкомпозит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установлено следующее: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6DD8AC-03E4-43E4-89B0-1A19C78C2217}"/>
              </a:ext>
            </a:extLst>
          </p:cNvPr>
          <p:cNvSpPr txBox="1"/>
          <p:nvPr/>
        </p:nvSpPr>
        <p:spPr>
          <a:xfrm>
            <a:off x="476537" y="1963247"/>
            <a:ext cx="1151133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общества по юридическому адресу;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минимальная численность работников;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имущества, основных средств;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по расчетным счетам операций на обеспечение ведения финансово-хозяйственной деятельности;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транзитный характер операций по расчетному счету, наличие признаков обналичивания денежных средств;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уклонение руководителя от явки в налоговый орган для подтверждения финансово-хозяйственных операций;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минимальные суммы налогов к уплате в бюджет, удельный вес вычетов более 98%.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327042-0C43-467F-8742-A1E033AC6733}"/>
              </a:ext>
            </a:extLst>
          </p:cNvPr>
          <p:cNvSpPr txBox="1"/>
          <p:nvPr/>
        </p:nvSpPr>
        <p:spPr>
          <a:xfrm>
            <a:off x="476538" y="384537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ООО "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Випдом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установлено, что:</a:t>
            </a:r>
          </a:p>
        </p:txBody>
      </p:sp>
    </p:spTree>
    <p:extLst>
      <p:ext uri="{BB962C8B-B14F-4D97-AF65-F5344CB8AC3E}">
        <p14:creationId xmlns:p14="http://schemas.microsoft.com/office/powerpoint/2010/main" val="213872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Аренда техники у «технической» компании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0987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0F22F2-F789-48C6-9C5A-871F38D3A8BC}"/>
              </a:ext>
            </a:extLst>
          </p:cNvPr>
          <p:cNvSpPr txBox="1"/>
          <p:nvPr/>
        </p:nvSpPr>
        <p:spPr>
          <a:xfrm>
            <a:off x="476538" y="1102237"/>
            <a:ext cx="1102873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Арбитражного суда Западно-Сибирского округа от 10 ноября 2022 г. N Ф04-6015/22 по делу N А27-15090/2021 (-)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A7B9FA-937D-48B9-8578-324CF6E50E2F}"/>
              </a:ext>
            </a:extLst>
          </p:cNvPr>
          <p:cNvSpPr txBox="1"/>
          <p:nvPr/>
        </p:nvSpPr>
        <p:spPr>
          <a:xfrm>
            <a:off x="476537" y="1765818"/>
            <a:ext cx="11309995" cy="3178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Суть:</a:t>
            </a:r>
            <a:r>
              <a:rPr lang="ru-RU" sz="2000" b="1" u="sng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Основанием для доначисления Обществу налога на прибыль и НДС (пеней, штрафа) послужил вывод налогового органа о том, что представленные заявителем документы в подтверждение факта приобретения услуг по аренде транспортных средств с экипажем и без экипажа у ООО "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Сибтранском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и ООО "Трансфер" (далее - Контрагенты) оформлены формально и не свидетельствуют о реальном оказании услуг заявленными Контрагентами. Сделка по аренде транспортных средств фактически осуществлялась между взаимозависимыми лицами, - Обществом и собственником транспортных средств (ООО "АТП-800"), а Контрагенты были "искусственно" вовлечены в схему производственной деятельности с целью получения Обществом налоговых вычетов по НДС и завышения расходов по налогу на прибыль.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49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Аренда техники у «технической» компании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0987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81246E-DEC0-4EAB-BD89-A43C55641367}"/>
              </a:ext>
            </a:extLst>
          </p:cNvPr>
          <p:cNvSpPr txBox="1"/>
          <p:nvPr/>
        </p:nvSpPr>
        <p:spPr>
          <a:xfrm>
            <a:off x="476538" y="1161776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84B22F-4B1F-451B-8CF0-9BDFBD82F285}"/>
              </a:ext>
            </a:extLst>
          </p:cNvPr>
          <p:cNvSpPr txBox="1"/>
          <p:nvPr/>
        </p:nvSpPr>
        <p:spPr>
          <a:xfrm>
            <a:off x="476537" y="1561886"/>
            <a:ext cx="115532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Дата постановки на налоговый учет незадолго до заключения договоров с Обществом;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окончания договорных отношений с Обществом, контрагенты прекращают свою деятельность;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собственности отсутствуют транспортные средства, недвижимое имущество;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Имеет место транзитный характер движения денежных средств по расчетным счетам;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Уплата налогов в незначительных суммах;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Обществом и контрагентами одних IP-адресов для управления расчетными счетами всех организаций;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Общество - единственный приобретатель услуг у контрагентов;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Допрошенные в ходе налоговой проверки физические лица, числившиеся работниками контрагентов, показали, что Общество и контрагенты - это одна организация, которая меняла наименование, и при переводе в другую организацию их трудовые функции не менялись;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Фактически перевод сотрудников производился формально;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Собственником арендованных транспортных средств являлось ООО "АТП-800", которое взаимозависимо с заявителем (учредителем обеих организаций является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Карамышев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С.М., который впоследствии по договору дарения передал принадлежащую ему долю в ООО "АТП-800" в размере 100% своему сыну Карамышеву И.С.). ООО "АТП-800" применяло упрощенную систему налогообложения, то есть не являлось плательщиком НДС.</a:t>
            </a:r>
          </a:p>
        </p:txBody>
      </p:sp>
    </p:spTree>
    <p:extLst>
      <p:ext uri="{BB962C8B-B14F-4D97-AF65-F5344CB8AC3E}">
        <p14:creationId xmlns:p14="http://schemas.microsoft.com/office/powerpoint/2010/main" val="107150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Привлечение на подряд «технической» компании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0987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0F22F2-F789-48C6-9C5A-871F38D3A8BC}"/>
              </a:ext>
            </a:extLst>
          </p:cNvPr>
          <p:cNvSpPr txBox="1"/>
          <p:nvPr/>
        </p:nvSpPr>
        <p:spPr>
          <a:xfrm>
            <a:off x="476538" y="1102237"/>
            <a:ext cx="1102873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A4343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Арбитражного суда Уральского округа от 3 марта 2023 г. N Ф09-581/23 по делу N А47-13448/2021 (-)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A7B9FA-937D-48B9-8578-324CF6E50E2F}"/>
              </a:ext>
            </a:extLst>
          </p:cNvPr>
          <p:cNvSpPr txBox="1"/>
          <p:nvPr/>
        </p:nvSpPr>
        <p:spPr>
          <a:xfrm>
            <a:off x="476537" y="1765818"/>
            <a:ext cx="11309995" cy="1688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Суть:</a:t>
            </a:r>
            <a:r>
              <a:rPr lang="ru-RU" sz="2000" b="1" u="sng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Инспекцией проведена тематическая выездная налоговая проверка общества "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Стройком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по налогу на добавленную стоимость (далее - НДС) за период с 01.04.2017 по 30.06.2017, по результатам которой составлен акт от 07.08.2020 N 16-01-25/1220 и вынесено оспариваемое решение. Данным решением обществу предложено уплатить НДС в сумме 25 238 211 рублей и пени в сумме 7 548 608 руб. 73 коп.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4F93A8-964F-4959-9B7D-30FA2B2236A4}"/>
              </a:ext>
            </a:extLst>
          </p:cNvPr>
          <p:cNvSpPr txBox="1"/>
          <p:nvPr/>
        </p:nvSpPr>
        <p:spPr>
          <a:xfrm>
            <a:off x="476537" y="3691156"/>
            <a:ext cx="111220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Признавая необоснованным применение обществом налогового вычета по сделкам, заключенным с обществом "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Люмира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" для выполнения строительно-монтажных работ на объектах капитального строительства: "Торговый комплекс "ЛЕНТА", расположенных по адресам: г. Оренбург, ул. Чкалова, д. 51 и ул. Терешковой, д. 136, суды установили, что данная организация в действительности в работах не участвовала, имея признаки "технической" компании была привлечена самим налогоплательщиком исключительно с целью создания видимости совершения хозяйственных операций и уменьшения налогового бремени по НДС.</a:t>
            </a:r>
          </a:p>
        </p:txBody>
      </p:sp>
    </p:spTree>
    <p:extLst>
      <p:ext uri="{BB962C8B-B14F-4D97-AF65-F5344CB8AC3E}">
        <p14:creationId xmlns:p14="http://schemas.microsoft.com/office/powerpoint/2010/main" val="3758981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Привлечение на подряд «технической» компании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0987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326E9F-9E56-40F0-8F40-04F8E293CEF8}"/>
              </a:ext>
            </a:extLst>
          </p:cNvPr>
          <p:cNvSpPr txBox="1"/>
          <p:nvPr/>
        </p:nvSpPr>
        <p:spPr>
          <a:xfrm>
            <a:off x="476538" y="1161776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368693-CD7D-4836-8D5C-7AB575FC6FEB}"/>
              </a:ext>
            </a:extLst>
          </p:cNvPr>
          <p:cNvSpPr txBox="1"/>
          <p:nvPr/>
        </p:nvSpPr>
        <p:spPr>
          <a:xfrm>
            <a:off x="534992" y="1617705"/>
            <a:ext cx="112389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Контрагент не располагал материальными и трудовыми ресурсами;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Контрагент не осуществлял приобретение товара, необходимого для выполнения работ;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целью получения допусков СРО контрагент предоставил документы подставных лиц, которые не имели трудовых или иных отношений с названной организацией;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2019 году контрагент был исключен из числа членов СРО;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Лица, получавшие доход в обществе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Люмира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и числящиеся его работниками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Шукетаев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А.К.,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Шукетаева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Ж.К., Деникина О.А. опровергли свою причастность к деятельности спорного юридического лица, наравне с лицами, в разное время исполнявшими функции его руководителей и учредителей. Последние пояснили, что оформили документы за вознаграждение и по просьбе Шиловой С.П., находящейся под следствием;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подписаны неуполномоченными лицами - Шиловой С.П.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Тейхреб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Е.В., которые на данный момент проходят в качестве обвиняемых в совершении преступления, предусмотренного пунктом "б" части 2 статьи 172 УК РФ, содержат недостоверные сведения и противоречат документам, полученным от генеральных подрядчиков и лиц, осуществлявших контроль на вышеназванных объектах капитального строительства;</a:t>
            </a:r>
          </a:p>
        </p:txBody>
      </p:sp>
    </p:spTree>
    <p:extLst>
      <p:ext uri="{BB962C8B-B14F-4D97-AF65-F5344CB8AC3E}">
        <p14:creationId xmlns:p14="http://schemas.microsoft.com/office/powerpoint/2010/main" val="366671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мь мифов о налоговиках">
            <a:extLst>
              <a:ext uri="{FF2B5EF4-FFF2-40B4-BE49-F238E27FC236}">
                <a16:creationId xmlns:a16="http://schemas.microsoft.com/office/drawing/2014/main" xmlns="" id="{AD210B99-DFCE-42FD-8310-ABA029777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1" r="11161"/>
          <a:stretch/>
        </p:blipFill>
        <p:spPr bwMode="auto">
          <a:xfrm>
            <a:off x="580778" y="745181"/>
            <a:ext cx="5448110" cy="54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385066" y="2162996"/>
            <a:ext cx="5415856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Какие налоговые схемы и сделки строительных компаний вызывают внимание налоговиков в 2023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100905"/>
            <a:ext cx="3020602" cy="1206442"/>
          </a:xfrm>
          <a:prstGeom prst="rect">
            <a:avLst/>
          </a:prstGeom>
          <a:solidFill>
            <a:srgbClr val="A43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67847" y="4042406"/>
            <a:ext cx="852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38100">
                  <a:solidFill>
                    <a:srgbClr val="FFFFFF"/>
                  </a:solidFill>
                </a:ln>
                <a:noFill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464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9" y="1954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Привлечение на подряд «технической» компании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3443" y="100987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326E9F-9E56-40F0-8F40-04F8E293CEF8}"/>
              </a:ext>
            </a:extLst>
          </p:cNvPr>
          <p:cNvSpPr txBox="1"/>
          <p:nvPr/>
        </p:nvSpPr>
        <p:spPr>
          <a:xfrm>
            <a:off x="476538" y="1161776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суда: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368693-CD7D-4836-8D5C-7AB575FC6FEB}"/>
              </a:ext>
            </a:extLst>
          </p:cNvPr>
          <p:cNvSpPr txBox="1"/>
          <p:nvPr/>
        </p:nvSpPr>
        <p:spPr>
          <a:xfrm>
            <a:off x="476537" y="1561886"/>
            <a:ext cx="11385496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журналах работ нет сведений о выполнении каких-либо строительно-монтажных работ силами общества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Люмира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", приемосдаточная документация, оформленная от имени спорного контрагента также отсутствует. Согласно сведениям, содержащимся в названных журналах, работы, поименованные в договоре с обществом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Люмира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 (земляные работы, работы по устройству пола, а также монтажу фундаментов и сэндвич-панелей, работы по монтажу витражей, дверных и оконных алюминиевых конструкций и др.) фактически выполнялись силами иных организаций - ООО "КС", ООО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Тимирал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 и ООО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Промпол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", а также работниками заявителя;</a:t>
            </a:r>
          </a:p>
          <a:p>
            <a:pPr>
              <a:lnSpc>
                <a:spcPct val="50000"/>
              </a:lnSpc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Из объяснений заместителя директора по производству ООО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Стройком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 Филиппова В.В. и Андреева В.В., ведущих журнал выполненных работ следует, что общество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Люмира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 в выполнении работ на данном объекте не участвовало, лица, уполномоченные на представление интересов указанной организации им не знакомы, работы на объекте выполнялись субподрядными организациями (ООО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УралДорСтрой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", ООО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Энергосфера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", ООО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ЮгрегионСтрой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", ООО "АМК-Групп", ООО "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Еврострой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") и собственными силами налогоплательщика, имевшего в штате около 50 рабочих, многие из которых не являлись гражданами Российской Федерации;</a:t>
            </a:r>
          </a:p>
          <a:p>
            <a:pPr>
              <a:lnSpc>
                <a:spcPct val="50000"/>
              </a:lnSpc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Товары, необходимые для выполнения работ, являвшихся предметом спорных договоров, налогоплательщик приобретал самостоятельно, что подтверждается сведениями о движении денежных средств по счетам общества. Из данных сведений также следует, что работы, выполненные и сданные от имени спорного контрагента, остались не оплаченными налогоплательщиком.</a:t>
            </a:r>
          </a:p>
        </p:txBody>
      </p:sp>
    </p:spTree>
    <p:extLst>
      <p:ext uri="{BB962C8B-B14F-4D97-AF65-F5344CB8AC3E}">
        <p14:creationId xmlns:p14="http://schemas.microsoft.com/office/powerpoint/2010/main" val="363807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538" y="578840"/>
            <a:ext cx="11715462" cy="12135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Эксперты Консалтинговой группы «Базис» готовы оказать помощь предпринимателям как при ежедневной работе, так и при подготовке и прохождении налоговых проверок: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627540" y="1932476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2124B7-7C24-49A1-B938-9F61C2782C1C}"/>
              </a:ext>
            </a:extLst>
          </p:cNvPr>
          <p:cNvSpPr/>
          <p:nvPr/>
        </p:nvSpPr>
        <p:spPr>
          <a:xfrm>
            <a:off x="1057429" y="2118301"/>
            <a:ext cx="11072388" cy="561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Оценить Ваши налоговые риски, проверить контрагентов, дать рекомендации;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стратегию коммуникации с налоговым органом;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ответы на требования налоговых органов;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Мониторить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информацию и предоставляемые в налоговый орган документы; 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Сопровождать на </a:t>
            </a:r>
            <a:r>
              <a:rPr lang="ru-RU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предпроверочных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мероприятиях;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к допросам свидетелей;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 интересы и сопровождать на комиссиях;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Оценить акт налоговой проверки и перспективы его оспаривания;</a:t>
            </a:r>
          </a:p>
          <a:p>
            <a:pPr lvl="0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Подготовить возражения на акт налоговой проверки.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47A1C7F-3EF4-4849-ADE2-04948D700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2218585"/>
            <a:ext cx="339948" cy="3399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BE63206-C35A-466C-9B66-05CA4BB3F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2717351"/>
            <a:ext cx="339948" cy="339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C36F2C9-D08F-495A-92FA-D15C3F0CB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4162332"/>
            <a:ext cx="339948" cy="3399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D6DFD9A-44F4-4C00-BBEF-CBF977339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3211543"/>
            <a:ext cx="339948" cy="3399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139598E-288F-43EE-8E9B-368CE6404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3691132"/>
            <a:ext cx="339948" cy="3399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3BB7728-94F9-4DE0-91F5-B603538A2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4618965"/>
            <a:ext cx="339948" cy="3399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76826B5-8EBC-441C-A6C2-8975092F6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5102277"/>
            <a:ext cx="339948" cy="33994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BE5F44B-FC99-43C4-A7C2-23683E85F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5585589"/>
            <a:ext cx="339948" cy="3399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50A31F9-87FE-4E9A-A631-27C3093DF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" y="6067146"/>
            <a:ext cx="339948" cy="3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5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658856" y="2284745"/>
            <a:ext cx="832840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налогового консалтинга АКГ «БАЗИС»</a:t>
            </a:r>
          </a:p>
          <a:p>
            <a:pPr algn="just">
              <a:lnSpc>
                <a:spcPct val="50000"/>
              </a:lnSpc>
              <a:spcBef>
                <a:spcPct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связи: +7 (930) 347-58-85      сайт: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www.basis.gs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borodynkina.julia@basis.gs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8077" y="1897437"/>
            <a:ext cx="3823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Бородынкина Юлия Вячеславовна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1533" y="285236"/>
            <a:ext cx="11009219" cy="714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спикерах: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590238" y="987134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4" y="1718094"/>
            <a:ext cx="1687776" cy="16433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F3C0FF-BABA-40D2-B725-9F8EBA61F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3" y="3561117"/>
            <a:ext cx="1687776" cy="1635958"/>
          </a:xfrm>
          <a:prstGeom prst="rect">
            <a:avLst/>
          </a:prstGeom>
        </p:spPr>
      </p:pic>
      <p:sp>
        <p:nvSpPr>
          <p:cNvPr id="29" name="TextBox 4">
            <a:extLst>
              <a:ext uri="{FF2B5EF4-FFF2-40B4-BE49-F238E27FC236}">
                <a16:creationId xmlns:a16="http://schemas.microsoft.com/office/drawing/2014/main" xmlns="" id="{0ACFCFEA-7CAF-4E55-8CE0-2AC969A4F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077" y="4099830"/>
            <a:ext cx="832840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 департамента налогового консалтинга АКГ «БАЗИС»</a:t>
            </a:r>
          </a:p>
          <a:p>
            <a:pPr algn="just">
              <a:lnSpc>
                <a:spcPct val="50000"/>
              </a:lnSpc>
              <a:spcBef>
                <a:spcPct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связи: +7 (930) 347-58-85     сайт: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www.basis.gs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office@basis.gs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50FEC00-F3EA-41CD-89BE-04BB103A382B}"/>
              </a:ext>
            </a:extLst>
          </p:cNvPr>
          <p:cNvSpPr/>
          <p:nvPr/>
        </p:nvSpPr>
        <p:spPr>
          <a:xfrm>
            <a:off x="2697298" y="3712522"/>
            <a:ext cx="3318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Сафина Ольга Владимировна </a:t>
            </a:r>
          </a:p>
        </p:txBody>
      </p:sp>
    </p:spTree>
    <p:extLst>
      <p:ext uri="{BB962C8B-B14F-4D97-AF65-F5344CB8AC3E}">
        <p14:creationId xmlns:p14="http://schemas.microsoft.com/office/powerpoint/2010/main" val="260406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4149" y="-16855"/>
            <a:ext cx="12316941" cy="6908430"/>
            <a:chOff x="-24149" y="-16855"/>
            <a:chExt cx="12316941" cy="690843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184" b="52"/>
            <a:stretch/>
          </p:blipFill>
          <p:spPr>
            <a:xfrm>
              <a:off x="1" y="1"/>
              <a:ext cx="12192000" cy="68707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-19045" y="-10672"/>
              <a:ext cx="7028381" cy="68915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0 w 7028381"/>
                <a:gd name="connsiteY0" fmla="*/ 25400 h 6866174"/>
                <a:gd name="connsiteX1" fmla="*/ 5208635 w 7028381"/>
                <a:gd name="connsiteY1" fmla="*/ 0 h 6866174"/>
                <a:gd name="connsiteX2" fmla="*/ 7028381 w 7028381"/>
                <a:gd name="connsiteY2" fmla="*/ 3484705 h 6866174"/>
                <a:gd name="connsiteX3" fmla="*/ 5208635 w 7028381"/>
                <a:gd name="connsiteY3" fmla="*/ 6866174 h 6866174"/>
                <a:gd name="connsiteX4" fmla="*/ 546100 w 7028381"/>
                <a:gd name="connsiteY4" fmla="*/ 6866174 h 6866174"/>
                <a:gd name="connsiteX5" fmla="*/ 0 w 7028381"/>
                <a:gd name="connsiteY5" fmla="*/ 25400 h 6866174"/>
                <a:gd name="connsiteX0" fmla="*/ 0 w 7028381"/>
                <a:gd name="connsiteY0" fmla="*/ 25400 h 6891574"/>
                <a:gd name="connsiteX1" fmla="*/ 5208635 w 7028381"/>
                <a:gd name="connsiteY1" fmla="*/ 0 h 6891574"/>
                <a:gd name="connsiteX2" fmla="*/ 7028381 w 7028381"/>
                <a:gd name="connsiteY2" fmla="*/ 3484705 h 6891574"/>
                <a:gd name="connsiteX3" fmla="*/ 5208635 w 7028381"/>
                <a:gd name="connsiteY3" fmla="*/ 6866174 h 6891574"/>
                <a:gd name="connsiteX4" fmla="*/ 12700 w 7028381"/>
                <a:gd name="connsiteY4" fmla="*/ 6891574 h 6891574"/>
                <a:gd name="connsiteX5" fmla="*/ 0 w 7028381"/>
                <a:gd name="connsiteY5" fmla="*/ 25400 h 689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8381" h="6891574">
                  <a:moveTo>
                    <a:pt x="0" y="25400"/>
                  </a:moveTo>
                  <a:lnTo>
                    <a:pt x="5208635" y="0"/>
                  </a:lnTo>
                  <a:lnTo>
                    <a:pt x="7028381" y="3484705"/>
                  </a:lnTo>
                  <a:lnTo>
                    <a:pt x="5208635" y="6866174"/>
                  </a:lnTo>
                  <a:lnTo>
                    <a:pt x="12700" y="6891574"/>
                  </a:lnTo>
                  <a:cubicBezTo>
                    <a:pt x="8467" y="4602849"/>
                    <a:pt x="4233" y="2314125"/>
                    <a:pt x="0" y="254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2"/>
            <p:cNvSpPr/>
            <p:nvPr/>
          </p:nvSpPr>
          <p:spPr>
            <a:xfrm>
              <a:off x="-24149" y="25401"/>
              <a:ext cx="6113981" cy="6866174"/>
            </a:xfrm>
            <a:custGeom>
              <a:avLst/>
              <a:gdLst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6866174 h 6866174"/>
                <a:gd name="connsiteX3" fmla="*/ 0 w 4662535"/>
                <a:gd name="connsiteY3" fmla="*/ 6866174 h 6866174"/>
                <a:gd name="connsiteX4" fmla="*/ 0 w 4662535"/>
                <a:gd name="connsiteY4" fmla="*/ 0 h 6866174"/>
                <a:gd name="connsiteX0" fmla="*/ 0 w 4662535"/>
                <a:gd name="connsiteY0" fmla="*/ 0 h 6866174"/>
                <a:gd name="connsiteX1" fmla="*/ 4662535 w 4662535"/>
                <a:gd name="connsiteY1" fmla="*/ 0 h 6866174"/>
                <a:gd name="connsiteX2" fmla="*/ 4662535 w 4662535"/>
                <a:gd name="connsiteY2" fmla="*/ 3439437 h 6866174"/>
                <a:gd name="connsiteX3" fmla="*/ 4662535 w 4662535"/>
                <a:gd name="connsiteY3" fmla="*/ 6866174 h 6866174"/>
                <a:gd name="connsiteX4" fmla="*/ 0 w 4662535"/>
                <a:gd name="connsiteY4" fmla="*/ 6866174 h 6866174"/>
                <a:gd name="connsiteX5" fmla="*/ 0 w 4662535"/>
                <a:gd name="connsiteY5" fmla="*/ 0 h 6866174"/>
                <a:gd name="connsiteX0" fmla="*/ 0 w 6482281"/>
                <a:gd name="connsiteY0" fmla="*/ 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0 w 6482281"/>
                <a:gd name="connsiteY5" fmla="*/ 0 h 6866174"/>
                <a:gd name="connsiteX0" fmla="*/ 368300 w 6482281"/>
                <a:gd name="connsiteY0" fmla="*/ 12700 h 6866174"/>
                <a:gd name="connsiteX1" fmla="*/ 4662535 w 6482281"/>
                <a:gd name="connsiteY1" fmla="*/ 0 h 6866174"/>
                <a:gd name="connsiteX2" fmla="*/ 6482281 w 6482281"/>
                <a:gd name="connsiteY2" fmla="*/ 3484705 h 6866174"/>
                <a:gd name="connsiteX3" fmla="*/ 4662535 w 6482281"/>
                <a:gd name="connsiteY3" fmla="*/ 6866174 h 6866174"/>
                <a:gd name="connsiteX4" fmla="*/ 0 w 6482281"/>
                <a:gd name="connsiteY4" fmla="*/ 6866174 h 6866174"/>
                <a:gd name="connsiteX5" fmla="*/ 368300 w 6482281"/>
                <a:gd name="connsiteY5" fmla="*/ 12700 h 6866174"/>
                <a:gd name="connsiteX0" fmla="*/ 0 w 6113981"/>
                <a:gd name="connsiteY0" fmla="*/ 12700 h 6866174"/>
                <a:gd name="connsiteX1" fmla="*/ 4294235 w 6113981"/>
                <a:gd name="connsiteY1" fmla="*/ 0 h 6866174"/>
                <a:gd name="connsiteX2" fmla="*/ 6113981 w 6113981"/>
                <a:gd name="connsiteY2" fmla="*/ 3484705 h 6866174"/>
                <a:gd name="connsiteX3" fmla="*/ 4294235 w 6113981"/>
                <a:gd name="connsiteY3" fmla="*/ 6866174 h 6866174"/>
                <a:gd name="connsiteX4" fmla="*/ 12700 w 6113981"/>
                <a:gd name="connsiteY4" fmla="*/ 6866174 h 6866174"/>
                <a:gd name="connsiteX5" fmla="*/ 0 w 6113981"/>
                <a:gd name="connsiteY5" fmla="*/ 12700 h 686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3981" h="6866174">
                  <a:moveTo>
                    <a:pt x="0" y="12700"/>
                  </a:moveTo>
                  <a:lnTo>
                    <a:pt x="4294235" y="0"/>
                  </a:lnTo>
                  <a:lnTo>
                    <a:pt x="6113981" y="3484705"/>
                  </a:lnTo>
                  <a:lnTo>
                    <a:pt x="4294235" y="6866174"/>
                  </a:lnTo>
                  <a:lnTo>
                    <a:pt x="12700" y="6866174"/>
                  </a:lnTo>
                  <a:cubicBezTo>
                    <a:pt x="8467" y="4581683"/>
                    <a:pt x="4233" y="2297191"/>
                    <a:pt x="0" y="12700"/>
                  </a:cubicBez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28454" y="2717150"/>
              <a:ext cx="20601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ru-RU" sz="4400" b="1" cap="all" dirty="0">
                  <a:solidFill>
                    <a:srgbClr val="191F3F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группа</a:t>
              </a: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70023" y="3297778"/>
              <a:ext cx="3786614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ru-RU" sz="7000" b="1" cap="all" dirty="0">
                  <a:solidFill>
                    <a:srgbClr val="191F3F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r>
                <a:rPr lang="ru-RU" sz="7000" b="1" cap="all" dirty="0">
                  <a:solidFill>
                    <a:srgbClr val="DA251D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БАЗИС</a:t>
              </a:r>
              <a:r>
                <a:rPr lang="ru-RU" sz="7000" b="1" cap="all" dirty="0">
                  <a:solidFill>
                    <a:srgbClr val="191F3F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» </a:t>
              </a:r>
              <a:endParaRPr lang="en-US" sz="70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009337" y="-11039"/>
              <a:ext cx="5180304" cy="3470296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  <a:gd name="connsiteX0" fmla="*/ 0 w 5172351"/>
                <a:gd name="connsiteY0" fmla="*/ 13636 h 3502454"/>
                <a:gd name="connsiteX1" fmla="*/ 5172351 w 5172351"/>
                <a:gd name="connsiteY1" fmla="*/ 0 h 3502454"/>
                <a:gd name="connsiteX2" fmla="*/ 4431004 w 5172351"/>
                <a:gd name="connsiteY2" fmla="*/ 3502454 h 3502454"/>
                <a:gd name="connsiteX3" fmla="*/ 1828800 w 5172351"/>
                <a:gd name="connsiteY3" fmla="*/ 3494255 h 3502454"/>
                <a:gd name="connsiteX4" fmla="*/ 0 w 5172351"/>
                <a:gd name="connsiteY4" fmla="*/ 13636 h 3502454"/>
                <a:gd name="connsiteX0" fmla="*/ 0 w 5180304"/>
                <a:gd name="connsiteY0" fmla="*/ 13636 h 3494255"/>
                <a:gd name="connsiteX1" fmla="*/ 5172351 w 5180304"/>
                <a:gd name="connsiteY1" fmla="*/ 0 h 3494255"/>
                <a:gd name="connsiteX2" fmla="*/ 5180304 w 5180304"/>
                <a:gd name="connsiteY2" fmla="*/ 3476866 h 3494255"/>
                <a:gd name="connsiteX3" fmla="*/ 1828800 w 5180304"/>
                <a:gd name="connsiteY3" fmla="*/ 3494255 h 3494255"/>
                <a:gd name="connsiteX4" fmla="*/ 0 w 5180304"/>
                <a:gd name="connsiteY4" fmla="*/ 13636 h 3494255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  <a:gd name="connsiteX0" fmla="*/ 0 w 5180304"/>
                <a:gd name="connsiteY0" fmla="*/ 13636 h 3495959"/>
                <a:gd name="connsiteX1" fmla="*/ 5172351 w 5180304"/>
                <a:gd name="connsiteY1" fmla="*/ 0 h 3495959"/>
                <a:gd name="connsiteX2" fmla="*/ 5180304 w 5180304"/>
                <a:gd name="connsiteY2" fmla="*/ 3495959 h 3495959"/>
                <a:gd name="connsiteX3" fmla="*/ 1828800 w 5180304"/>
                <a:gd name="connsiteY3" fmla="*/ 3494255 h 3495959"/>
                <a:gd name="connsiteX4" fmla="*/ 0 w 5180304"/>
                <a:gd name="connsiteY4" fmla="*/ 13636 h 34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304" h="3495959">
                  <a:moveTo>
                    <a:pt x="0" y="13636"/>
                  </a:moveTo>
                  <a:lnTo>
                    <a:pt x="5172351" y="0"/>
                  </a:lnTo>
                  <a:lnTo>
                    <a:pt x="5180304" y="3495959"/>
                  </a:lnTo>
                  <a:lnTo>
                    <a:pt x="1828800" y="3494255"/>
                  </a:lnTo>
                  <a:lnTo>
                    <a:pt x="0" y="13636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009038" y="3452367"/>
              <a:ext cx="5185341" cy="3422196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5152098"/>
                <a:gd name="connsiteY0" fmla="*/ 1 h 3389797"/>
                <a:gd name="connsiteX1" fmla="*/ 4406921 w 5152098"/>
                <a:gd name="connsiteY1" fmla="*/ 0 h 3389797"/>
                <a:gd name="connsiteX2" fmla="*/ 5152098 w 5152098"/>
                <a:gd name="connsiteY2" fmla="*/ 3364741 h 3389797"/>
                <a:gd name="connsiteX3" fmla="*/ 0 w 5152098"/>
                <a:gd name="connsiteY3" fmla="*/ 3389797 h 3389797"/>
                <a:gd name="connsiteX4" fmla="*/ 1822580 w 5152098"/>
                <a:gd name="connsiteY4" fmla="*/ 1 h 3389797"/>
                <a:gd name="connsiteX0" fmla="*/ 1822580 w 5152099"/>
                <a:gd name="connsiteY0" fmla="*/ 1 h 3389797"/>
                <a:gd name="connsiteX1" fmla="*/ 5152099 w 5152099"/>
                <a:gd name="connsiteY1" fmla="*/ 0 h 3389797"/>
                <a:gd name="connsiteX2" fmla="*/ 5152098 w 5152099"/>
                <a:gd name="connsiteY2" fmla="*/ 3364741 h 3389797"/>
                <a:gd name="connsiteX3" fmla="*/ 0 w 5152099"/>
                <a:gd name="connsiteY3" fmla="*/ 3389797 h 3389797"/>
                <a:gd name="connsiteX4" fmla="*/ 1822580 w 5152099"/>
                <a:gd name="connsiteY4" fmla="*/ 1 h 3389797"/>
                <a:gd name="connsiteX0" fmla="*/ 1817869 w 5152099"/>
                <a:gd name="connsiteY0" fmla="*/ 0 h 3394502"/>
                <a:gd name="connsiteX1" fmla="*/ 5152099 w 5152099"/>
                <a:gd name="connsiteY1" fmla="*/ 4705 h 3394502"/>
                <a:gd name="connsiteX2" fmla="*/ 5152098 w 5152099"/>
                <a:gd name="connsiteY2" fmla="*/ 3369446 h 3394502"/>
                <a:gd name="connsiteX3" fmla="*/ 0 w 5152099"/>
                <a:gd name="connsiteY3" fmla="*/ 3394502 h 3394502"/>
                <a:gd name="connsiteX4" fmla="*/ 1817869 w 5152099"/>
                <a:gd name="connsiteY4" fmla="*/ 0 h 3394502"/>
                <a:gd name="connsiteX0" fmla="*/ 1817869 w 5152098"/>
                <a:gd name="connsiteY0" fmla="*/ 0 h 3394502"/>
                <a:gd name="connsiteX1" fmla="*/ 5142675 w 5152098"/>
                <a:gd name="connsiteY1" fmla="*/ 0 h 3394502"/>
                <a:gd name="connsiteX2" fmla="*/ 5152098 w 5152098"/>
                <a:gd name="connsiteY2" fmla="*/ 3369446 h 3394502"/>
                <a:gd name="connsiteX3" fmla="*/ 0 w 5152098"/>
                <a:gd name="connsiteY3" fmla="*/ 3394502 h 3394502"/>
                <a:gd name="connsiteX4" fmla="*/ 1817869 w 5152098"/>
                <a:gd name="connsiteY4" fmla="*/ 0 h 3394502"/>
                <a:gd name="connsiteX0" fmla="*/ 1817869 w 5156811"/>
                <a:gd name="connsiteY0" fmla="*/ 4705 h 3399207"/>
                <a:gd name="connsiteX1" fmla="*/ 5156811 w 5156811"/>
                <a:gd name="connsiteY1" fmla="*/ 0 h 3399207"/>
                <a:gd name="connsiteX2" fmla="*/ 5152098 w 5156811"/>
                <a:gd name="connsiteY2" fmla="*/ 3374151 h 3399207"/>
                <a:gd name="connsiteX3" fmla="*/ 0 w 5156811"/>
                <a:gd name="connsiteY3" fmla="*/ 3399207 h 3399207"/>
                <a:gd name="connsiteX4" fmla="*/ 1817869 w 5156811"/>
                <a:gd name="connsiteY4" fmla="*/ 4705 h 339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6811" h="3399207">
                  <a:moveTo>
                    <a:pt x="1817869" y="4705"/>
                  </a:moveTo>
                  <a:lnTo>
                    <a:pt x="5156811" y="0"/>
                  </a:lnTo>
                  <a:cubicBezTo>
                    <a:pt x="5156811" y="1121580"/>
                    <a:pt x="5152098" y="2252571"/>
                    <a:pt x="5152098" y="3374151"/>
                  </a:cubicBezTo>
                  <a:lnTo>
                    <a:pt x="0" y="3399207"/>
                  </a:lnTo>
                  <a:lnTo>
                    <a:pt x="1817869" y="4705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3"/>
            <p:cNvSpPr/>
            <p:nvPr/>
          </p:nvSpPr>
          <p:spPr>
            <a:xfrm>
              <a:off x="7861788" y="-16855"/>
              <a:ext cx="4431004" cy="3488818"/>
            </a:xfrm>
            <a:custGeom>
              <a:avLst/>
              <a:gdLst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0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29000"/>
                <a:gd name="connsiteX1" fmla="*/ 5654040 w 5654040"/>
                <a:gd name="connsiteY1" fmla="*/ 0 h 3429000"/>
                <a:gd name="connsiteX2" fmla="*/ 5654040 w 5654040"/>
                <a:gd name="connsiteY2" fmla="*/ 3429000 h 3429000"/>
                <a:gd name="connsiteX3" fmla="*/ 2204884 w 5654040"/>
                <a:gd name="connsiteY3" fmla="*/ 3429000 h 3429000"/>
                <a:gd name="connsiteX4" fmla="*/ 0 w 5654040"/>
                <a:gd name="connsiteY4" fmla="*/ 0 h 3429000"/>
                <a:gd name="connsiteX0" fmla="*/ 0 w 5654040"/>
                <a:gd name="connsiteY0" fmla="*/ 0 h 3480619"/>
                <a:gd name="connsiteX1" fmla="*/ 5654040 w 5654040"/>
                <a:gd name="connsiteY1" fmla="*/ 0 h 3480619"/>
                <a:gd name="connsiteX2" fmla="*/ 5654040 w 5654040"/>
                <a:gd name="connsiteY2" fmla="*/ 3429000 h 3480619"/>
                <a:gd name="connsiteX3" fmla="*/ 1828800 w 5654040"/>
                <a:gd name="connsiteY3" fmla="*/ 3480619 h 3480619"/>
                <a:gd name="connsiteX4" fmla="*/ 0 w 5654040"/>
                <a:gd name="connsiteY4" fmla="*/ 0 h 3480619"/>
                <a:gd name="connsiteX0" fmla="*/ 0 w 5668788"/>
                <a:gd name="connsiteY0" fmla="*/ 0 h 3495368"/>
                <a:gd name="connsiteX1" fmla="*/ 5654040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5668788"/>
                <a:gd name="connsiteY0" fmla="*/ 0 h 3495368"/>
                <a:gd name="connsiteX1" fmla="*/ 4351333 w 5668788"/>
                <a:gd name="connsiteY1" fmla="*/ 0 h 3495368"/>
                <a:gd name="connsiteX2" fmla="*/ 5668788 w 5668788"/>
                <a:gd name="connsiteY2" fmla="*/ 3495368 h 3495368"/>
                <a:gd name="connsiteX3" fmla="*/ 1828800 w 5668788"/>
                <a:gd name="connsiteY3" fmla="*/ 3480619 h 3495368"/>
                <a:gd name="connsiteX4" fmla="*/ 0 w 5668788"/>
                <a:gd name="connsiteY4" fmla="*/ 0 h 3495368"/>
                <a:gd name="connsiteX0" fmla="*/ 0 w 4478816"/>
                <a:gd name="connsiteY0" fmla="*/ 0 h 3482842"/>
                <a:gd name="connsiteX1" fmla="*/ 4351333 w 4478816"/>
                <a:gd name="connsiteY1" fmla="*/ 0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78816"/>
                <a:gd name="connsiteY0" fmla="*/ 0 h 3482842"/>
                <a:gd name="connsiteX1" fmla="*/ 4423051 w 4478816"/>
                <a:gd name="connsiteY1" fmla="*/ 11952 h 3482842"/>
                <a:gd name="connsiteX2" fmla="*/ 4478816 w 4478816"/>
                <a:gd name="connsiteY2" fmla="*/ 3482842 h 3482842"/>
                <a:gd name="connsiteX3" fmla="*/ 1828800 w 4478816"/>
                <a:gd name="connsiteY3" fmla="*/ 3480619 h 3482842"/>
                <a:gd name="connsiteX4" fmla="*/ 0 w 4478816"/>
                <a:gd name="connsiteY4" fmla="*/ 0 h 3482842"/>
                <a:gd name="connsiteX0" fmla="*/ 0 w 4431004"/>
                <a:gd name="connsiteY0" fmla="*/ 0 h 3488818"/>
                <a:gd name="connsiteX1" fmla="*/ 4423051 w 4431004"/>
                <a:gd name="connsiteY1" fmla="*/ 11952 h 3488818"/>
                <a:gd name="connsiteX2" fmla="*/ 4431004 w 4431004"/>
                <a:gd name="connsiteY2" fmla="*/ 3488818 h 3488818"/>
                <a:gd name="connsiteX3" fmla="*/ 1828800 w 4431004"/>
                <a:gd name="connsiteY3" fmla="*/ 3480619 h 3488818"/>
                <a:gd name="connsiteX4" fmla="*/ 0 w 4431004"/>
                <a:gd name="connsiteY4" fmla="*/ 0 h 348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1004" h="3488818">
                  <a:moveTo>
                    <a:pt x="0" y="0"/>
                  </a:moveTo>
                  <a:lnTo>
                    <a:pt x="4423051" y="11952"/>
                  </a:lnTo>
                  <a:lnTo>
                    <a:pt x="4431004" y="3488818"/>
                  </a:lnTo>
                  <a:lnTo>
                    <a:pt x="1828800" y="348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4"/>
            <p:cNvSpPr/>
            <p:nvPr/>
          </p:nvSpPr>
          <p:spPr>
            <a:xfrm>
              <a:off x="7873830" y="3464078"/>
              <a:ext cx="4320424" cy="3406272"/>
            </a:xfrm>
            <a:custGeom>
              <a:avLst/>
              <a:gdLst>
                <a:gd name="connsiteX0" fmla="*/ 0 w 4525108"/>
                <a:gd name="connsiteY0" fmla="*/ 0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0 w 4525108"/>
                <a:gd name="connsiteY4" fmla="*/ 0 h 3377356"/>
                <a:gd name="connsiteX0" fmla="*/ 1934547 w 4525108"/>
                <a:gd name="connsiteY0" fmla="*/ 6221 h 3377356"/>
                <a:gd name="connsiteX1" fmla="*/ 4525108 w 4525108"/>
                <a:gd name="connsiteY1" fmla="*/ 0 h 3377356"/>
                <a:gd name="connsiteX2" fmla="*/ 4525108 w 4525108"/>
                <a:gd name="connsiteY2" fmla="*/ 3377356 h 3377356"/>
                <a:gd name="connsiteX3" fmla="*/ 0 w 4525108"/>
                <a:gd name="connsiteY3" fmla="*/ 3377356 h 3377356"/>
                <a:gd name="connsiteX4" fmla="*/ 1934547 w 4525108"/>
                <a:gd name="connsiteY4" fmla="*/ 6221 h 3377356"/>
                <a:gd name="connsiteX0" fmla="*/ 1791478 w 4382039"/>
                <a:gd name="connsiteY0" fmla="*/ 6221 h 3377356"/>
                <a:gd name="connsiteX1" fmla="*/ 4382039 w 4382039"/>
                <a:gd name="connsiteY1" fmla="*/ 0 h 3377356"/>
                <a:gd name="connsiteX2" fmla="*/ 4382039 w 4382039"/>
                <a:gd name="connsiteY2" fmla="*/ 3377356 h 3377356"/>
                <a:gd name="connsiteX3" fmla="*/ 0 w 4382039"/>
                <a:gd name="connsiteY3" fmla="*/ 3377356 h 3377356"/>
                <a:gd name="connsiteX4" fmla="*/ 1791478 w 4382039"/>
                <a:gd name="connsiteY4" fmla="*/ 6221 h 3377356"/>
                <a:gd name="connsiteX0" fmla="*/ 1816360 w 4406921"/>
                <a:gd name="connsiteY0" fmla="*/ 622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16360 w 4406921"/>
                <a:gd name="connsiteY4" fmla="*/ 6221 h 3389797"/>
                <a:gd name="connsiteX0" fmla="*/ 1822580 w 4406921"/>
                <a:gd name="connsiteY0" fmla="*/ 1 h 3389797"/>
                <a:gd name="connsiteX1" fmla="*/ 4406921 w 4406921"/>
                <a:gd name="connsiteY1" fmla="*/ 0 h 3389797"/>
                <a:gd name="connsiteX2" fmla="*/ 4406921 w 4406921"/>
                <a:gd name="connsiteY2" fmla="*/ 3377356 h 3389797"/>
                <a:gd name="connsiteX3" fmla="*/ 0 w 4406921"/>
                <a:gd name="connsiteY3" fmla="*/ 3389797 h 3389797"/>
                <a:gd name="connsiteX4" fmla="*/ 1822580 w 4406921"/>
                <a:gd name="connsiteY4" fmla="*/ 1 h 3389797"/>
                <a:gd name="connsiteX0" fmla="*/ 1822580 w 4406921"/>
                <a:gd name="connsiteY0" fmla="*/ 0 h 3402153"/>
                <a:gd name="connsiteX1" fmla="*/ 4406921 w 4406921"/>
                <a:gd name="connsiteY1" fmla="*/ 12356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406921"/>
                <a:gd name="connsiteY0" fmla="*/ 0 h 3402153"/>
                <a:gd name="connsiteX1" fmla="*/ 4316305 w 4406921"/>
                <a:gd name="connsiteY1" fmla="*/ 0 h 3402153"/>
                <a:gd name="connsiteX2" fmla="*/ 4406921 w 4406921"/>
                <a:gd name="connsiteY2" fmla="*/ 3389712 h 3402153"/>
                <a:gd name="connsiteX3" fmla="*/ 0 w 4406921"/>
                <a:gd name="connsiteY3" fmla="*/ 3402153 h 3402153"/>
                <a:gd name="connsiteX4" fmla="*/ 1822580 w 4406921"/>
                <a:gd name="connsiteY4" fmla="*/ 0 h 3402153"/>
                <a:gd name="connsiteX0" fmla="*/ 1822580 w 4316305"/>
                <a:gd name="connsiteY0" fmla="*/ 0 h 3402153"/>
                <a:gd name="connsiteX1" fmla="*/ 4316305 w 4316305"/>
                <a:gd name="connsiteY1" fmla="*/ 0 h 3402153"/>
                <a:gd name="connsiteX2" fmla="*/ 4316305 w 4316305"/>
                <a:gd name="connsiteY2" fmla="*/ 3393831 h 3402153"/>
                <a:gd name="connsiteX3" fmla="*/ 0 w 4316305"/>
                <a:gd name="connsiteY3" fmla="*/ 3402153 h 3402153"/>
                <a:gd name="connsiteX4" fmla="*/ 1822580 w 4316305"/>
                <a:gd name="connsiteY4" fmla="*/ 0 h 3402153"/>
                <a:gd name="connsiteX0" fmla="*/ 1822580 w 4316305"/>
                <a:gd name="connsiteY0" fmla="*/ 0 h 3406272"/>
                <a:gd name="connsiteX1" fmla="*/ 4316305 w 4316305"/>
                <a:gd name="connsiteY1" fmla="*/ 0 h 3406272"/>
                <a:gd name="connsiteX2" fmla="*/ 4316305 w 4316305"/>
                <a:gd name="connsiteY2" fmla="*/ 3393831 h 3406272"/>
                <a:gd name="connsiteX3" fmla="*/ 0 w 4316305"/>
                <a:gd name="connsiteY3" fmla="*/ 3406272 h 3406272"/>
                <a:gd name="connsiteX4" fmla="*/ 1822580 w 4316305"/>
                <a:gd name="connsiteY4" fmla="*/ 0 h 3406272"/>
                <a:gd name="connsiteX0" fmla="*/ 1822580 w 4320424"/>
                <a:gd name="connsiteY0" fmla="*/ 0 h 3406272"/>
                <a:gd name="connsiteX1" fmla="*/ 4316305 w 4320424"/>
                <a:gd name="connsiteY1" fmla="*/ 0 h 3406272"/>
                <a:gd name="connsiteX2" fmla="*/ 4320424 w 4320424"/>
                <a:gd name="connsiteY2" fmla="*/ 3402069 h 3406272"/>
                <a:gd name="connsiteX3" fmla="*/ 0 w 4320424"/>
                <a:gd name="connsiteY3" fmla="*/ 3406272 h 3406272"/>
                <a:gd name="connsiteX4" fmla="*/ 1822580 w 4320424"/>
                <a:gd name="connsiteY4" fmla="*/ 0 h 340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24" h="3406272">
                  <a:moveTo>
                    <a:pt x="1822580" y="0"/>
                  </a:moveTo>
                  <a:lnTo>
                    <a:pt x="4316305" y="0"/>
                  </a:lnTo>
                  <a:lnTo>
                    <a:pt x="4320424" y="3402069"/>
                  </a:lnTo>
                  <a:lnTo>
                    <a:pt x="0" y="3406272"/>
                  </a:lnTo>
                  <a:lnTo>
                    <a:pt x="1822580" y="0"/>
                  </a:lnTo>
                  <a:close/>
                </a:path>
              </a:pathLst>
            </a:cu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3699809" y="2049728"/>
              <a:ext cx="473424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ru-RU" sz="4400" b="1" cap="all" dirty="0">
                  <a:solidFill>
                    <a:srgbClr val="191F3F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Консалтинговая</a:t>
              </a:r>
              <a:endParaRPr lang="en-US" sz="4400" b="1" cap="all" dirty="0">
                <a:solidFill>
                  <a:srgbClr val="191F3F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2401" y="5112165"/>
              <a:ext cx="6096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191F3F"/>
                  </a:solidFill>
                  <a:latin typeface="Arial Narrow" panose="020B0606020202030204" pitchFamily="34" charset="0"/>
                </a:rPr>
                <a:t>г. Москва, ул. Малая Грузинская, д. 3, помещение 10</a:t>
              </a:r>
            </a:p>
            <a:p>
              <a:r>
                <a:rPr lang="ru-RU" sz="2000" dirty="0">
                  <a:solidFill>
                    <a:srgbClr val="191F3F"/>
                  </a:solidFill>
                  <a:latin typeface="Arial Narrow" panose="020B0606020202030204" pitchFamily="34" charset="0"/>
                </a:rPr>
                <a:t>+7 (495) 320-63-40 </a:t>
              </a:r>
            </a:p>
            <a:p>
              <a:r>
                <a:rPr lang="ru-RU" sz="2000" dirty="0">
                  <a:solidFill>
                    <a:srgbClr val="191F3F"/>
                  </a:solidFill>
                  <a:latin typeface="Arial Narrow" panose="020B0606020202030204" pitchFamily="34" charset="0"/>
                </a:rPr>
                <a:t>www.basis.gs</a:t>
              </a:r>
            </a:p>
            <a:p>
              <a:r>
                <a:rPr lang="ru-RU" sz="2000" dirty="0">
                  <a:solidFill>
                    <a:srgbClr val="191F3F"/>
                  </a:solidFill>
                  <a:latin typeface="Arial Narrow" panose="020B0606020202030204" pitchFamily="34" charset="0"/>
                </a:rPr>
                <a:t>office@basis.gs</a:t>
              </a:r>
            </a:p>
          </p:txBody>
        </p:sp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4230840" y="1407132"/>
              <a:ext cx="364772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lang="ru-RU" sz="4400" b="1" cap="all" dirty="0">
                  <a:solidFill>
                    <a:srgbClr val="191F3F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Аудиторско</a:t>
              </a:r>
              <a:r>
                <a:rPr lang="en-US" sz="4400" b="1" cap="all" dirty="0">
                  <a:solidFill>
                    <a:srgbClr val="191F3F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23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719" y="25167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Приоритеты для проведения мероприятий налогового контроля: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601832" y="1429403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F80FC0-D0B9-422C-A729-F03DB89EC15E}"/>
              </a:ext>
            </a:extLst>
          </p:cNvPr>
          <p:cNvSpPr txBox="1"/>
          <p:nvPr/>
        </p:nvSpPr>
        <p:spPr>
          <a:xfrm>
            <a:off x="1111541" y="4701442"/>
            <a:ext cx="9734389" cy="1454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величина активов;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заработная плата и численность сотрудников;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заключённые государственные контракты и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EB6659-544D-4875-A507-06E6F1FB1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7" y="1978544"/>
            <a:ext cx="339948" cy="339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BF7AB9-EC9F-4228-A102-37E0986B8EBD}"/>
              </a:ext>
            </a:extLst>
          </p:cNvPr>
          <p:cNvSpPr txBox="1"/>
          <p:nvPr/>
        </p:nvSpPr>
        <p:spPr>
          <a:xfrm>
            <a:off x="1111541" y="1917685"/>
            <a:ext cx="9938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Делать акцент на умышленные правонарушения по НДС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194A21-5B45-4FA2-89B1-E60D7DD4A359}"/>
              </a:ext>
            </a:extLst>
          </p:cNvPr>
          <p:cNvSpPr txBox="1"/>
          <p:nvPr/>
        </p:nvSpPr>
        <p:spPr>
          <a:xfrm>
            <a:off x="1111541" y="2572412"/>
            <a:ext cx="10395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«Отрабатывать» компании из «реестра выгодоприобретателей»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8A588FF-4C54-47EA-B4E6-422631B54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4" y="2646296"/>
            <a:ext cx="339948" cy="3399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9A19B7B-6985-4770-9567-59A6D29FACF7}"/>
              </a:ext>
            </a:extLst>
          </p:cNvPr>
          <p:cNvSpPr txBox="1"/>
          <p:nvPr/>
        </p:nvSpPr>
        <p:spPr>
          <a:xfrm>
            <a:off x="476539" y="3407961"/>
            <a:ext cx="11238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реестр потенциальных выгодоприобретателей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досье, закрытый список компаний, которые с одной стороны, имеют разрывы по НДС, и одновременно «хорошие» значения по таким критериям, как: </a:t>
            </a:r>
          </a:p>
        </p:txBody>
      </p:sp>
    </p:spTree>
    <p:extLst>
      <p:ext uri="{BB962C8B-B14F-4D97-AF65-F5344CB8AC3E}">
        <p14:creationId xmlns:p14="http://schemas.microsoft.com/office/powerpoint/2010/main" val="42934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D5D54BE-A518-43F0-AE5C-DCF6D1549E63}"/>
              </a:ext>
            </a:extLst>
          </p:cNvPr>
          <p:cNvSpPr/>
          <p:nvPr/>
        </p:nvSpPr>
        <p:spPr>
          <a:xfrm>
            <a:off x="489335" y="1205400"/>
            <a:ext cx="11026035" cy="5535154"/>
          </a:xfrm>
          <a:prstGeom prst="rect">
            <a:avLst/>
          </a:prstGeom>
          <a:solidFill>
            <a:schemeClr val="bg1"/>
          </a:solidFill>
          <a:ln w="38100">
            <a:solidFill>
              <a:srgbClr val="A43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3719" y="58724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Бальная система оценки</a:t>
            </a:r>
            <a:endParaRPr lang="ru-RU" sz="3200" dirty="0">
              <a:solidFill>
                <a:srgbClr val="A434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601832" y="1051898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220156" y="5846465"/>
            <a:ext cx="4648841" cy="824552"/>
            <a:chOff x="5658261" y="7172871"/>
            <a:chExt cx="4648841" cy="968802"/>
          </a:xfrm>
        </p:grpSpPr>
        <p:sp>
          <p:nvSpPr>
            <p:cNvPr id="53" name="object 25">
              <a:extLst>
                <a:ext uri="{FF2B5EF4-FFF2-40B4-BE49-F238E27FC236}">
                  <a16:creationId xmlns:a16="http://schemas.microsoft.com/office/drawing/2014/main" xmlns="" id="{E98B4D57-1ED9-480F-A734-33E76D79C67A}"/>
                </a:ext>
              </a:extLst>
            </p:cNvPr>
            <p:cNvSpPr/>
            <p:nvPr/>
          </p:nvSpPr>
          <p:spPr>
            <a:xfrm>
              <a:off x="5658261" y="7172871"/>
              <a:ext cx="4648841" cy="968802"/>
            </a:xfrm>
            <a:custGeom>
              <a:avLst/>
              <a:gdLst/>
              <a:ahLst/>
              <a:cxnLst/>
              <a:rect l="l" t="t" r="r" b="b"/>
              <a:pathLst>
                <a:path w="4537075" h="954404">
                  <a:moveTo>
                    <a:pt x="4536948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4536948" y="954024"/>
                  </a:lnTo>
                  <a:lnTo>
                    <a:pt x="453694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6">
              <a:extLst>
                <a:ext uri="{FF2B5EF4-FFF2-40B4-BE49-F238E27FC236}">
                  <a16:creationId xmlns:a16="http://schemas.microsoft.com/office/drawing/2014/main" xmlns="" id="{8483E8BD-DF64-4E53-B5B3-291B242E1CFA}"/>
                </a:ext>
              </a:extLst>
            </p:cNvPr>
            <p:cNvSpPr txBox="1"/>
            <p:nvPr/>
          </p:nvSpPr>
          <p:spPr>
            <a:xfrm>
              <a:off x="5748729" y="7253532"/>
              <a:ext cx="2959735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Записи</a:t>
              </a:r>
              <a:r>
                <a:rPr sz="1200" b="1" spc="-1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sz="1200" b="1" spc="-1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недостоверных</a:t>
              </a:r>
              <a:r>
                <a:rPr sz="1200" b="1" spc="-3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сведениях</a:t>
              </a:r>
              <a:r>
                <a:rPr sz="1200" b="1" spc="1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5565" indent="-63500">
                <a:lnSpc>
                  <a:spcPct val="100000"/>
                </a:lnSpc>
                <a:spcBef>
                  <a:spcPts val="5"/>
                </a:spcBef>
                <a:buSzPct val="92857"/>
                <a:buChar char="•"/>
                <a:tabLst>
                  <a:tab pos="762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sz="1200" spc="-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юрлицу</a:t>
              </a:r>
              <a:r>
                <a:rPr sz="1200" spc="-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(адрес</a:t>
              </a:r>
              <a:r>
                <a:rPr sz="1200" spc="-3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регистрации)</a:t>
              </a:r>
            </a:p>
            <a:p>
              <a:pPr marL="75565" indent="-63500">
                <a:lnSpc>
                  <a:spcPct val="100000"/>
                </a:lnSpc>
                <a:buSzPct val="92857"/>
                <a:buChar char="•"/>
                <a:tabLst>
                  <a:tab pos="762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sz="1200" spc="-5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учредителю</a:t>
              </a:r>
            </a:p>
            <a:p>
              <a:pPr marL="75565" indent="-63500">
                <a:lnSpc>
                  <a:spcPct val="100000"/>
                </a:lnSpc>
                <a:buSzPct val="92857"/>
                <a:buChar char="•"/>
                <a:tabLst>
                  <a:tab pos="762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sz="1200" spc="-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руководителю</a:t>
              </a:r>
            </a:p>
          </p:txBody>
        </p:sp>
        <p:sp>
          <p:nvSpPr>
            <p:cNvPr id="55" name="object 27">
              <a:extLst>
                <a:ext uri="{FF2B5EF4-FFF2-40B4-BE49-F238E27FC236}">
                  <a16:creationId xmlns:a16="http://schemas.microsoft.com/office/drawing/2014/main" xmlns="" id="{B3AA10BA-A45B-4CE8-A4A9-67D94692DA4C}"/>
                </a:ext>
              </a:extLst>
            </p:cNvPr>
            <p:cNvSpPr txBox="1"/>
            <p:nvPr/>
          </p:nvSpPr>
          <p:spPr>
            <a:xfrm>
              <a:off x="9097891" y="7403695"/>
              <a:ext cx="932180" cy="6667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15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-5</a:t>
              </a:r>
              <a:r>
                <a:rPr sz="1400" b="1" spc="-45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баллов;</a:t>
              </a:r>
              <a:endParaRPr sz="14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4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-10</a:t>
              </a:r>
              <a:r>
                <a:rPr sz="1400" b="1" spc="-9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баллов;</a:t>
              </a:r>
              <a:endParaRPr sz="1400" dirty="0">
                <a:latin typeface="Times New Roman"/>
                <a:cs typeface="Times New Roman"/>
              </a:endParaRPr>
            </a:p>
            <a:p>
              <a:pPr marL="13970">
                <a:lnSpc>
                  <a:spcPct val="100000"/>
                </a:lnSpc>
              </a:pPr>
              <a:r>
                <a:rPr sz="14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-15</a:t>
              </a:r>
              <a:r>
                <a:rPr sz="1400" b="1" spc="-90" dirty="0">
                  <a:solidFill>
                    <a:srgbClr val="C000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dirty="0">
                  <a:solidFill>
                    <a:srgbClr val="C00000"/>
                  </a:solidFill>
                  <a:latin typeface="Times New Roman"/>
                  <a:cs typeface="Times New Roman"/>
                </a:rPr>
                <a:t>баллов.</a:t>
              </a:r>
              <a:endParaRPr sz="1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59" name="object 31">
            <a:extLst>
              <a:ext uri="{FF2B5EF4-FFF2-40B4-BE49-F238E27FC236}">
                <a16:creationId xmlns:a16="http://schemas.microsoft.com/office/drawing/2014/main" xmlns="" id="{0B348F1B-6757-4821-B63D-C911C73B4A25}"/>
              </a:ext>
            </a:extLst>
          </p:cNvPr>
          <p:cNvSpPr txBox="1"/>
          <p:nvPr/>
        </p:nvSpPr>
        <p:spPr>
          <a:xfrm>
            <a:off x="1253322" y="5914947"/>
            <a:ext cx="4141246" cy="681988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030303"/>
                </a:solidFill>
                <a:latin typeface="Times New Roman"/>
                <a:cs typeface="Times New Roman"/>
              </a:rPr>
              <a:t>Госконтракты:</a:t>
            </a:r>
            <a:endParaRPr sz="1400" dirty="0">
              <a:latin typeface="Times New Roman"/>
              <a:cs typeface="Times New Roman"/>
            </a:endParaRPr>
          </a:p>
          <a:p>
            <a:pPr marL="153670" indent="-64135">
              <a:lnSpc>
                <a:spcPct val="100000"/>
              </a:lnSpc>
              <a:buSzPct val="92857"/>
              <a:buChar char="•"/>
              <a:tabLst>
                <a:tab pos="154305" algn="l"/>
                <a:tab pos="2698115" algn="l"/>
              </a:tabLst>
            </a:pPr>
            <a:r>
              <a:rPr sz="1400" spc="-5" dirty="0">
                <a:latin typeface="Times New Roman"/>
                <a:cs typeface="Times New Roman"/>
              </a:rPr>
              <a:t>есть,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сумму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более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млн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руб.	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15</a:t>
            </a:r>
            <a:r>
              <a:rPr sz="1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баллов;</a:t>
            </a:r>
            <a:endParaRPr sz="1400" dirty="0">
              <a:latin typeface="Times New Roman"/>
              <a:cs typeface="Times New Roman"/>
            </a:endParaRPr>
          </a:p>
          <a:p>
            <a:pPr marL="153035" indent="-63500">
              <a:lnSpc>
                <a:spcPct val="100000"/>
              </a:lnSpc>
              <a:buSzPct val="92857"/>
              <a:buChar char="•"/>
              <a:tabLst>
                <a:tab pos="153670" algn="l"/>
                <a:tab pos="2806065" algn="l"/>
              </a:tabLst>
            </a:pPr>
            <a:r>
              <a:rPr sz="1400" dirty="0">
                <a:latin typeface="Times New Roman"/>
                <a:cs typeface="Times New Roman"/>
              </a:rPr>
              <a:t>нет	</a:t>
            </a:r>
            <a:r>
              <a:rPr sz="14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4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C00000"/>
                </a:solidFill>
                <a:latin typeface="Times New Roman"/>
                <a:cs typeface="Times New Roman"/>
              </a:rPr>
              <a:t>баллов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50576" y="2067518"/>
            <a:ext cx="9631653" cy="3767905"/>
            <a:chOff x="1455028" y="2922078"/>
            <a:chExt cx="9373413" cy="3588167"/>
          </a:xfrm>
        </p:grpSpPr>
        <p:sp>
          <p:nvSpPr>
            <p:cNvPr id="40" name="object 12">
              <a:extLst>
                <a:ext uri="{FF2B5EF4-FFF2-40B4-BE49-F238E27FC236}">
                  <a16:creationId xmlns:a16="http://schemas.microsoft.com/office/drawing/2014/main" xmlns="" id="{4903423B-F7A9-4D2B-8D51-80233A553252}"/>
                </a:ext>
              </a:extLst>
            </p:cNvPr>
            <p:cNvSpPr/>
            <p:nvPr/>
          </p:nvSpPr>
          <p:spPr>
            <a:xfrm>
              <a:off x="6278488" y="2922078"/>
              <a:ext cx="4537075" cy="831419"/>
            </a:xfrm>
            <a:custGeom>
              <a:avLst/>
              <a:gdLst/>
              <a:ahLst/>
              <a:cxnLst/>
              <a:rect l="l" t="t" r="r" b="b"/>
              <a:pathLst>
                <a:path w="4537075" h="954405">
                  <a:moveTo>
                    <a:pt x="4536948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4536948" y="954024"/>
                  </a:lnTo>
                  <a:lnTo>
                    <a:pt x="453694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xmlns="" id="{DDCCC346-7DCA-41CD-80A8-53AAAD264FEB}"/>
                </a:ext>
              </a:extLst>
            </p:cNvPr>
            <p:cNvSpPr txBox="1"/>
            <p:nvPr/>
          </p:nvSpPr>
          <p:spPr>
            <a:xfrm>
              <a:off x="8294928" y="2937779"/>
              <a:ext cx="2222500" cy="18868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sz="1200" b="1" dirty="0" err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движимое</a:t>
              </a:r>
              <a:r>
                <a:rPr sz="1200" b="1" spc="56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1200" b="1" spc="56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 err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недвижимое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14">
              <a:extLst>
                <a:ext uri="{FF2B5EF4-FFF2-40B4-BE49-F238E27FC236}">
                  <a16:creationId xmlns:a16="http://schemas.microsoft.com/office/drawing/2014/main" xmlns="" id="{FB3F4348-6756-48C0-88AC-FBE847C1BEC1}"/>
                </a:ext>
              </a:extLst>
            </p:cNvPr>
            <p:cNvSpPr txBox="1"/>
            <p:nvPr/>
          </p:nvSpPr>
          <p:spPr>
            <a:xfrm>
              <a:off x="6402001" y="2933751"/>
              <a:ext cx="2582602" cy="71625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R="5080"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 err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Объекты</a:t>
              </a:r>
              <a:r>
                <a:rPr sz="1200" b="1" spc="21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 err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собственности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33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имущество</a:t>
              </a:r>
              <a:r>
                <a:rPr sz="1200" b="1" spc="-2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sz="1200" b="1" spc="-1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балансе):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числится</a:t>
              </a: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</a:p>
          </p:txBody>
        </p:sp>
        <p:sp>
          <p:nvSpPr>
            <p:cNvPr id="43" name="object 15">
              <a:extLst>
                <a:ext uri="{FF2B5EF4-FFF2-40B4-BE49-F238E27FC236}">
                  <a16:creationId xmlns:a16="http://schemas.microsoft.com/office/drawing/2014/main" xmlns="" id="{3DD0D2E7-CC79-46D3-B48A-9547D4DB6547}"/>
                </a:ext>
              </a:extLst>
            </p:cNvPr>
            <p:cNvSpPr txBox="1"/>
            <p:nvPr/>
          </p:nvSpPr>
          <p:spPr>
            <a:xfrm>
              <a:off x="9476255" y="3333572"/>
              <a:ext cx="962025" cy="38279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+15</a:t>
              </a:r>
              <a:r>
                <a:rPr sz="1200" b="1" spc="-7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7325">
                <a:lnSpc>
                  <a:spcPct val="100000"/>
                </a:lnSpc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16">
              <a:extLst>
                <a:ext uri="{FF2B5EF4-FFF2-40B4-BE49-F238E27FC236}">
                  <a16:creationId xmlns:a16="http://schemas.microsoft.com/office/drawing/2014/main" xmlns="" id="{FEBF7475-8919-40B7-8666-F56D5960708C}"/>
                </a:ext>
              </a:extLst>
            </p:cNvPr>
            <p:cNvSpPr/>
            <p:nvPr/>
          </p:nvSpPr>
          <p:spPr>
            <a:xfrm>
              <a:off x="1455028" y="2938856"/>
              <a:ext cx="4032885" cy="831419"/>
            </a:xfrm>
            <a:custGeom>
              <a:avLst/>
              <a:gdLst/>
              <a:ahLst/>
              <a:cxnLst/>
              <a:rect l="l" t="t" r="r" b="b"/>
              <a:pathLst>
                <a:path w="4032885" h="954405">
                  <a:moveTo>
                    <a:pt x="4032504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4032504" y="954024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17">
              <a:extLst>
                <a:ext uri="{FF2B5EF4-FFF2-40B4-BE49-F238E27FC236}">
                  <a16:creationId xmlns:a16="http://schemas.microsoft.com/office/drawing/2014/main" xmlns="" id="{78263643-585B-4728-A967-A8080F487E09}"/>
                </a:ext>
              </a:extLst>
            </p:cNvPr>
            <p:cNvSpPr txBox="1"/>
            <p:nvPr/>
          </p:nvSpPr>
          <p:spPr>
            <a:xfrm>
              <a:off x="1533072" y="2965425"/>
              <a:ext cx="3490595" cy="19813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Внеоборотные</a:t>
              </a:r>
              <a:r>
                <a:rPr sz="1200" b="1" spc="-3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активы</a:t>
              </a:r>
              <a:r>
                <a:rPr sz="1200" b="1" spc="-2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компании</a:t>
              </a:r>
              <a:r>
                <a:rPr sz="1200" b="1" spc="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r>
                <a:rPr sz="1200" b="1" spc="-2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sz="1200" b="1" spc="-1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  <a:r>
                <a:rPr sz="120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18">
              <a:extLst>
                <a:ext uri="{FF2B5EF4-FFF2-40B4-BE49-F238E27FC236}">
                  <a16:creationId xmlns:a16="http://schemas.microsoft.com/office/drawing/2014/main" xmlns="" id="{2207E5BE-AD54-44CA-8E7F-BC049647D712}"/>
                </a:ext>
              </a:extLst>
            </p:cNvPr>
            <p:cNvSpPr txBox="1"/>
            <p:nvPr/>
          </p:nvSpPr>
          <p:spPr>
            <a:xfrm>
              <a:off x="1533250" y="3178859"/>
              <a:ext cx="2341245" cy="56746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r>
                <a:rPr sz="12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млн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руб.</a:t>
              </a:r>
              <a:r>
                <a:rPr sz="1200" spc="-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больше</a:t>
              </a:r>
            </a:p>
            <a:p>
              <a:pPr marL="12700">
                <a:lnSpc>
                  <a:spcPct val="100000"/>
                </a:lnSpc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-от</a:t>
              </a:r>
              <a:r>
                <a:rPr sz="1200" spc="-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sz="12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тыс.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руб.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млн руб.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-до</a:t>
              </a:r>
              <a:r>
                <a:rPr sz="1200" spc="-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sz="12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тыс.руб.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bject 19">
              <a:extLst>
                <a:ext uri="{FF2B5EF4-FFF2-40B4-BE49-F238E27FC236}">
                  <a16:creationId xmlns:a16="http://schemas.microsoft.com/office/drawing/2014/main" xmlns="" id="{E477822F-5BD3-4C42-B04B-1C60993F7146}"/>
                </a:ext>
              </a:extLst>
            </p:cNvPr>
            <p:cNvSpPr txBox="1"/>
            <p:nvPr/>
          </p:nvSpPr>
          <p:spPr>
            <a:xfrm>
              <a:off x="4107304" y="3178859"/>
              <a:ext cx="974725" cy="56746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r>
                <a:rPr sz="1200" b="1" spc="-7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320">
                <a:lnSpc>
                  <a:spcPct val="100000"/>
                </a:lnSpc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+5</a:t>
              </a:r>
              <a:r>
                <a:rPr sz="1200" b="1" spc="-4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3350">
                <a:lnSpc>
                  <a:spcPct val="100000"/>
                </a:lnSpc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20">
              <a:extLst>
                <a:ext uri="{FF2B5EF4-FFF2-40B4-BE49-F238E27FC236}">
                  <a16:creationId xmlns:a16="http://schemas.microsoft.com/office/drawing/2014/main" xmlns="" id="{964227EF-E79B-4C77-AF1D-64E916959A09}"/>
                </a:ext>
              </a:extLst>
            </p:cNvPr>
            <p:cNvSpPr/>
            <p:nvPr/>
          </p:nvSpPr>
          <p:spPr>
            <a:xfrm>
              <a:off x="1455028" y="3828775"/>
              <a:ext cx="4032885" cy="779445"/>
            </a:xfrm>
            <a:custGeom>
              <a:avLst/>
              <a:gdLst/>
              <a:ahLst/>
              <a:cxnLst/>
              <a:rect l="l" t="t" r="r" b="b"/>
              <a:pathLst>
                <a:path w="4032885" h="954404">
                  <a:moveTo>
                    <a:pt x="4032504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4032504" y="954024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21">
              <a:extLst>
                <a:ext uri="{FF2B5EF4-FFF2-40B4-BE49-F238E27FC236}">
                  <a16:creationId xmlns:a16="http://schemas.microsoft.com/office/drawing/2014/main" xmlns="" id="{C44CADC7-D78A-4AF6-A13E-8B49EE6C8CA9}"/>
                </a:ext>
              </a:extLst>
            </p:cNvPr>
            <p:cNvSpPr txBox="1"/>
            <p:nvPr/>
          </p:nvSpPr>
          <p:spPr>
            <a:xfrm>
              <a:off x="1545058" y="3856091"/>
              <a:ext cx="1878964" cy="75212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635"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Доля</a:t>
              </a:r>
              <a:r>
                <a:rPr sz="1200" b="1" spc="-3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вычетов</a:t>
              </a:r>
              <a:r>
                <a:rPr sz="1200" b="1" spc="-6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sz="1200" b="1" spc="-2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НДС: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500" indent="-64135">
                <a:lnSpc>
                  <a:spcPct val="100000"/>
                </a:lnSpc>
                <a:buSzPct val="92857"/>
                <a:buChar char="•"/>
                <a:tabLst>
                  <a:tab pos="64135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sz="1200" spc="-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r>
                <a:rPr sz="12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sz="1200" spc="-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sz="12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95%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95%</a:t>
              </a:r>
              <a:r>
                <a:rPr sz="1200" spc="-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1200" spc="-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выше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22">
              <a:extLst>
                <a:ext uri="{FF2B5EF4-FFF2-40B4-BE49-F238E27FC236}">
                  <a16:creationId xmlns:a16="http://schemas.microsoft.com/office/drawing/2014/main" xmlns="" id="{81572805-177D-4048-AB57-6AD0998C2C70}"/>
                </a:ext>
              </a:extLst>
            </p:cNvPr>
            <p:cNvSpPr txBox="1"/>
            <p:nvPr/>
          </p:nvSpPr>
          <p:spPr>
            <a:xfrm>
              <a:off x="4100925" y="4010803"/>
              <a:ext cx="973455" cy="56746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sz="1200" b="1" spc="-8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14604" algn="ctr">
                <a:lnSpc>
                  <a:spcPct val="100000"/>
                </a:lnSpc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sz="1200" b="1" spc="29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sz="1200" b="1" spc="-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9050" algn="ctr">
                <a:lnSpc>
                  <a:spcPct val="100000"/>
                </a:lnSpc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23">
              <a:extLst>
                <a:ext uri="{FF2B5EF4-FFF2-40B4-BE49-F238E27FC236}">
                  <a16:creationId xmlns:a16="http://schemas.microsoft.com/office/drawing/2014/main" xmlns="" id="{44A95827-18E8-4D53-80B9-DE081FE78A31}"/>
                </a:ext>
              </a:extLst>
            </p:cNvPr>
            <p:cNvSpPr txBox="1"/>
            <p:nvPr/>
          </p:nvSpPr>
          <p:spPr>
            <a:xfrm>
              <a:off x="1455028" y="4653105"/>
              <a:ext cx="4032885" cy="963084"/>
            </a:xfrm>
            <a:prstGeom prst="rect">
              <a:avLst/>
            </a:prstGeom>
            <a:solidFill>
              <a:srgbClr val="C0C0C0"/>
            </a:solidFill>
          </p:spPr>
          <p:txBody>
            <a:bodyPr vert="horz" wrap="square" lIns="0" tIns="39370" rIns="0" bIns="0" rtlCol="0">
              <a:spAutoFit/>
            </a:bodyPr>
            <a:lstStyle/>
            <a:p>
              <a:pPr marL="90170">
                <a:lnSpc>
                  <a:spcPct val="100000"/>
                </a:lnSpc>
                <a:spcBef>
                  <a:spcPts val="310"/>
                </a:spcBef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Среднесписочная</a:t>
              </a:r>
              <a:r>
                <a:rPr sz="1200" b="1" spc="6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</a:t>
              </a:r>
              <a:r>
                <a:rPr sz="1200" b="1" spc="5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</a:t>
              </a:r>
              <a:r>
                <a:rPr sz="1200" b="1" spc="6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r>
                <a:rPr sz="1200" b="1" spc="5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0805">
                <a:lnSpc>
                  <a:spcPct val="100000"/>
                </a:lnSpc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3670" indent="-63500">
                <a:lnSpc>
                  <a:spcPct val="100000"/>
                </a:lnSpc>
                <a:spcBef>
                  <a:spcPts val="5"/>
                </a:spcBef>
                <a:buSzPct val="92857"/>
                <a:buChar char="•"/>
                <a:tabLst>
                  <a:tab pos="154305" algn="l"/>
                  <a:tab pos="26416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более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человек	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r>
                <a:rPr sz="1200" b="1" spc="-3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3670" indent="-64135">
                <a:lnSpc>
                  <a:spcPct val="100000"/>
                </a:lnSpc>
                <a:buSzPct val="92857"/>
                <a:buChar char="•"/>
                <a:tabLst>
                  <a:tab pos="154305" algn="l"/>
                  <a:tab pos="265049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от 10</a:t>
              </a:r>
              <a:r>
                <a:rPr sz="1200" spc="-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до 30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человек	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sz="1200" b="1" spc="-3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sz="1200" b="1" spc="-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3035" indent="-63500">
                <a:lnSpc>
                  <a:spcPct val="100000"/>
                </a:lnSpc>
                <a:buSzPct val="92857"/>
                <a:buChar char="•"/>
                <a:tabLst>
                  <a:tab pos="153670" algn="l"/>
                  <a:tab pos="27940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человек	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3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ject 24">
              <a:extLst>
                <a:ext uri="{FF2B5EF4-FFF2-40B4-BE49-F238E27FC236}">
                  <a16:creationId xmlns:a16="http://schemas.microsoft.com/office/drawing/2014/main" xmlns="" id="{784EA5C4-20D0-4F9D-AACA-5DBCEB51D887}"/>
                </a:ext>
              </a:extLst>
            </p:cNvPr>
            <p:cNvSpPr txBox="1"/>
            <p:nvPr/>
          </p:nvSpPr>
          <p:spPr>
            <a:xfrm>
              <a:off x="1455028" y="5683929"/>
              <a:ext cx="4032885" cy="826316"/>
            </a:xfrm>
            <a:prstGeom prst="rect">
              <a:avLst/>
            </a:prstGeom>
            <a:solidFill>
              <a:srgbClr val="C0C0C0"/>
            </a:solidFill>
          </p:spPr>
          <p:txBody>
            <a:bodyPr vert="horz" wrap="square" lIns="0" tIns="40005" rIns="0" bIns="0" rtlCol="0">
              <a:spAutoFit/>
            </a:bodyPr>
            <a:lstStyle/>
            <a:p>
              <a:pPr marL="90170">
                <a:lnSpc>
                  <a:spcPct val="100000"/>
                </a:lnSpc>
                <a:spcBef>
                  <a:spcPts val="315"/>
                </a:spcBef>
              </a:pP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Средняя</a:t>
              </a:r>
              <a:r>
                <a:rPr sz="1200" b="1" spc="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ЗП</a:t>
              </a:r>
              <a:r>
                <a:rPr sz="1200" b="1" spc="-1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работников</a:t>
              </a:r>
              <a:r>
                <a:rPr sz="1200" b="1" spc="-2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r>
                <a:rPr sz="1200" b="1" spc="-2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3670" indent="-63500">
                <a:lnSpc>
                  <a:spcPct val="100000"/>
                </a:lnSpc>
                <a:buSzPct val="92857"/>
                <a:buChar char="•"/>
                <a:tabLst>
                  <a:tab pos="154305" algn="l"/>
                  <a:tab pos="268732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тыс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руб.</a:t>
              </a:r>
              <a:r>
                <a:rPr sz="120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и более	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r>
                <a:rPr sz="1200" b="1" spc="-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3670" indent="-64135">
                <a:lnSpc>
                  <a:spcPts val="1660"/>
                </a:lnSpc>
                <a:buSzPct val="92857"/>
                <a:buChar char="•"/>
                <a:tabLst>
                  <a:tab pos="154305" algn="l"/>
                  <a:tab pos="268859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от 15</a:t>
              </a:r>
              <a:r>
                <a:rPr sz="1200" spc="-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35 тыс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руб.	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sz="1200" b="1" spc="-3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sz="1200" b="1" spc="-2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3035" indent="-63500">
                <a:lnSpc>
                  <a:spcPts val="1660"/>
                </a:lnSpc>
                <a:buSzPct val="92857"/>
                <a:buChar char="•"/>
                <a:tabLst>
                  <a:tab pos="153670" algn="l"/>
                  <a:tab pos="278765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15 тыс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руб.	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3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bject 28">
              <a:extLst>
                <a:ext uri="{FF2B5EF4-FFF2-40B4-BE49-F238E27FC236}">
                  <a16:creationId xmlns:a16="http://schemas.microsoft.com/office/drawing/2014/main" xmlns="" id="{BC6796A3-9FDC-430E-A458-C0FCF31ACA53}"/>
                </a:ext>
              </a:extLst>
            </p:cNvPr>
            <p:cNvSpPr/>
            <p:nvPr/>
          </p:nvSpPr>
          <p:spPr>
            <a:xfrm>
              <a:off x="6278488" y="3811997"/>
              <a:ext cx="4537075" cy="636998"/>
            </a:xfrm>
            <a:custGeom>
              <a:avLst/>
              <a:gdLst/>
              <a:ahLst/>
              <a:cxnLst/>
              <a:rect l="l" t="t" r="r" b="b"/>
              <a:pathLst>
                <a:path w="4537075" h="739139">
                  <a:moveTo>
                    <a:pt x="4536948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4536948" y="739139"/>
                  </a:lnTo>
                  <a:lnTo>
                    <a:pt x="453694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bject 29">
              <a:extLst>
                <a:ext uri="{FF2B5EF4-FFF2-40B4-BE49-F238E27FC236}">
                  <a16:creationId xmlns:a16="http://schemas.microsoft.com/office/drawing/2014/main" xmlns="" id="{CC3CA90D-33A9-48D8-9216-B00E9B2D44E8}"/>
                </a:ext>
              </a:extLst>
            </p:cNvPr>
            <p:cNvSpPr txBox="1"/>
            <p:nvPr/>
          </p:nvSpPr>
          <p:spPr>
            <a:xfrm>
              <a:off x="6370307" y="3839313"/>
              <a:ext cx="2073275" cy="56746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Контролируемые</a:t>
              </a:r>
              <a:r>
                <a:rPr sz="1200" b="1" spc="-7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сделки: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есть</a:t>
              </a: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</a:p>
          </p:txBody>
        </p:sp>
        <p:sp>
          <p:nvSpPr>
            <p:cNvPr id="58" name="object 30">
              <a:extLst>
                <a:ext uri="{FF2B5EF4-FFF2-40B4-BE49-F238E27FC236}">
                  <a16:creationId xmlns:a16="http://schemas.microsoft.com/office/drawing/2014/main" xmlns="" id="{88C8313D-2F99-4456-A0D4-9306D2BF5053}"/>
                </a:ext>
              </a:extLst>
            </p:cNvPr>
            <p:cNvSpPr txBox="1"/>
            <p:nvPr/>
          </p:nvSpPr>
          <p:spPr>
            <a:xfrm>
              <a:off x="9462703" y="3994025"/>
              <a:ext cx="962025" cy="38279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+15</a:t>
              </a:r>
              <a:r>
                <a:rPr sz="1200" b="1" spc="-7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660">
                <a:lnSpc>
                  <a:spcPct val="100000"/>
                </a:lnSpc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bject 32">
              <a:extLst>
                <a:ext uri="{FF2B5EF4-FFF2-40B4-BE49-F238E27FC236}">
                  <a16:creationId xmlns:a16="http://schemas.microsoft.com/office/drawing/2014/main" xmlns="" id="{21741EFE-E1A8-4F61-95C2-ABBE7F6A58E8}"/>
                </a:ext>
              </a:extLst>
            </p:cNvPr>
            <p:cNvSpPr/>
            <p:nvPr/>
          </p:nvSpPr>
          <p:spPr>
            <a:xfrm>
              <a:off x="6278488" y="4495420"/>
              <a:ext cx="4537075" cy="647963"/>
            </a:xfrm>
            <a:custGeom>
              <a:avLst/>
              <a:gdLst/>
              <a:ahLst/>
              <a:cxnLst/>
              <a:rect l="l" t="t" r="r" b="b"/>
              <a:pathLst>
                <a:path w="4537075" h="739139">
                  <a:moveTo>
                    <a:pt x="4536948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4536948" y="739139"/>
                  </a:lnTo>
                  <a:lnTo>
                    <a:pt x="453694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bject 33">
              <a:extLst>
                <a:ext uri="{FF2B5EF4-FFF2-40B4-BE49-F238E27FC236}">
                  <a16:creationId xmlns:a16="http://schemas.microsoft.com/office/drawing/2014/main" xmlns="" id="{C1740C59-4141-48E4-B184-443BEC5FBC04}"/>
                </a:ext>
              </a:extLst>
            </p:cNvPr>
            <p:cNvSpPr txBox="1"/>
            <p:nvPr/>
          </p:nvSpPr>
          <p:spPr>
            <a:xfrm>
              <a:off x="6370307" y="4522343"/>
              <a:ext cx="2614295" cy="56746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Выездные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</a:t>
              </a:r>
              <a:r>
                <a:rPr sz="1200" b="1" spc="-3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проверки: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</a:p>
          </p:txBody>
        </p:sp>
        <p:sp>
          <p:nvSpPr>
            <p:cNvPr id="62" name="object 34">
              <a:extLst>
                <a:ext uri="{FF2B5EF4-FFF2-40B4-BE49-F238E27FC236}">
                  <a16:creationId xmlns:a16="http://schemas.microsoft.com/office/drawing/2014/main" xmlns="" id="{2688AA39-4FAF-4D29-8263-54EA4B388618}"/>
                </a:ext>
              </a:extLst>
            </p:cNvPr>
            <p:cNvSpPr txBox="1"/>
            <p:nvPr/>
          </p:nvSpPr>
          <p:spPr>
            <a:xfrm>
              <a:off x="9491410" y="4702222"/>
              <a:ext cx="96393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r>
                <a:rPr sz="1200" b="1" spc="-4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925" algn="ctr">
                <a:lnSpc>
                  <a:spcPct val="100000"/>
                </a:lnSpc>
                <a:spcBef>
                  <a:spcPts val="5"/>
                </a:spcBef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bject 35">
              <a:extLst>
                <a:ext uri="{FF2B5EF4-FFF2-40B4-BE49-F238E27FC236}">
                  <a16:creationId xmlns:a16="http://schemas.microsoft.com/office/drawing/2014/main" xmlns="" id="{5DE1DE03-4B69-4F1D-B7BE-B3454DE44982}"/>
                </a:ext>
              </a:extLst>
            </p:cNvPr>
            <p:cNvSpPr/>
            <p:nvPr/>
          </p:nvSpPr>
          <p:spPr>
            <a:xfrm>
              <a:off x="6278488" y="5195620"/>
              <a:ext cx="4537075" cy="613734"/>
            </a:xfrm>
            <a:custGeom>
              <a:avLst/>
              <a:gdLst/>
              <a:ahLst/>
              <a:cxnLst/>
              <a:rect l="l" t="t" r="r" b="b"/>
              <a:pathLst>
                <a:path w="4537075" h="737870">
                  <a:moveTo>
                    <a:pt x="4536948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4536948" y="737616"/>
                  </a:lnTo>
                  <a:lnTo>
                    <a:pt x="453694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bject 36">
              <a:extLst>
                <a:ext uri="{FF2B5EF4-FFF2-40B4-BE49-F238E27FC236}">
                  <a16:creationId xmlns:a16="http://schemas.microsoft.com/office/drawing/2014/main" xmlns="" id="{58C97B77-F63E-4078-A70A-334886CE8FA3}"/>
                </a:ext>
              </a:extLst>
            </p:cNvPr>
            <p:cNvSpPr txBox="1"/>
            <p:nvPr/>
          </p:nvSpPr>
          <p:spPr>
            <a:xfrm>
              <a:off x="6370307" y="5238930"/>
              <a:ext cx="141795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Расчетные</a:t>
              </a:r>
              <a:r>
                <a:rPr sz="1200" b="1" spc="-70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счета: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spcBef>
                  <a:spcPts val="5"/>
                </a:spcBef>
                <a:buSzPct val="92857"/>
                <a:buChar char="•"/>
                <a:tabLst>
                  <a:tab pos="63500" algn="l"/>
                </a:tabLst>
              </a:pPr>
              <a:r>
                <a:rPr sz="1200" spc="5" dirty="0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</a:p>
          </p:txBody>
        </p:sp>
        <p:sp>
          <p:nvSpPr>
            <p:cNvPr id="65" name="object 37">
              <a:extLst>
                <a:ext uri="{FF2B5EF4-FFF2-40B4-BE49-F238E27FC236}">
                  <a16:creationId xmlns:a16="http://schemas.microsoft.com/office/drawing/2014/main" xmlns="" id="{B5E97A6A-1298-45C7-8030-22ACF983DCDF}"/>
                </a:ext>
              </a:extLst>
            </p:cNvPr>
            <p:cNvSpPr txBox="1"/>
            <p:nvPr/>
          </p:nvSpPr>
          <p:spPr>
            <a:xfrm>
              <a:off x="9573789" y="5427198"/>
              <a:ext cx="81851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885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1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sz="1200" spc="-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лл</a:t>
              </a:r>
              <a:r>
                <a:rPr sz="1200" spc="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sz="1200" spc="-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sz="1200" b="1" spc="-5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sz="1200" b="1" spc="-4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bject 38">
              <a:extLst>
                <a:ext uri="{FF2B5EF4-FFF2-40B4-BE49-F238E27FC236}">
                  <a16:creationId xmlns:a16="http://schemas.microsoft.com/office/drawing/2014/main" xmlns="" id="{57F930C5-2046-4C79-82D1-08C668F2B44A}"/>
                </a:ext>
              </a:extLst>
            </p:cNvPr>
            <p:cNvSpPr/>
            <p:nvPr/>
          </p:nvSpPr>
          <p:spPr>
            <a:xfrm>
              <a:off x="6291366" y="5858393"/>
              <a:ext cx="4537075" cy="607818"/>
            </a:xfrm>
            <a:custGeom>
              <a:avLst/>
              <a:gdLst/>
              <a:ahLst/>
              <a:cxnLst/>
              <a:rect l="l" t="t" r="r" b="b"/>
              <a:pathLst>
                <a:path w="4537075" h="737870">
                  <a:moveTo>
                    <a:pt x="4536948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4536948" y="737616"/>
                  </a:lnTo>
                  <a:lnTo>
                    <a:pt x="453694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bject 39">
              <a:extLst>
                <a:ext uri="{FF2B5EF4-FFF2-40B4-BE49-F238E27FC236}">
                  <a16:creationId xmlns:a16="http://schemas.microsoft.com/office/drawing/2014/main" xmlns="" id="{D74A88BF-3208-4FE7-A506-7813A3BB7C0E}"/>
                </a:ext>
              </a:extLst>
            </p:cNvPr>
            <p:cNvSpPr txBox="1"/>
            <p:nvPr/>
          </p:nvSpPr>
          <p:spPr>
            <a:xfrm>
              <a:off x="6383007" y="5873959"/>
              <a:ext cx="159385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Возмещение</a:t>
              </a:r>
              <a:r>
                <a:rPr sz="1200" b="1" spc="-1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5" dirty="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НДС: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spcBef>
                  <a:spcPts val="5"/>
                </a:spcBef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да,</a:t>
              </a:r>
              <a:r>
                <a:rPr sz="1200" spc="-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более</a:t>
              </a:r>
              <a:r>
                <a:rPr sz="12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млн</a:t>
              </a:r>
              <a:r>
                <a:rPr sz="12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5" dirty="0">
                  <a:latin typeface="Arial" panose="020B0604020202020204" pitchFamily="34" charset="0"/>
                  <a:cs typeface="Arial" panose="020B0604020202020204" pitchFamily="34" charset="0"/>
                </a:rPr>
                <a:t>руб.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865" indent="-63500">
                <a:lnSpc>
                  <a:spcPct val="100000"/>
                </a:lnSpc>
                <a:buSzPct val="92857"/>
                <a:buChar char="•"/>
                <a:tabLst>
                  <a:tab pos="63500" algn="l"/>
                </a:tabLst>
              </a:pPr>
              <a:r>
                <a:rPr sz="1200" dirty="0">
                  <a:latin typeface="Arial" panose="020B0604020202020204" pitchFamily="34" charset="0"/>
                  <a:cs typeface="Arial" panose="020B0604020202020204" pitchFamily="34" charset="0"/>
                </a:rPr>
                <a:t>нет</a:t>
              </a:r>
            </a:p>
          </p:txBody>
        </p:sp>
        <p:sp>
          <p:nvSpPr>
            <p:cNvPr id="68" name="object 40">
              <a:extLst>
                <a:ext uri="{FF2B5EF4-FFF2-40B4-BE49-F238E27FC236}">
                  <a16:creationId xmlns:a16="http://schemas.microsoft.com/office/drawing/2014/main" xmlns="" id="{CE92649E-25A9-4293-9FD4-924B6FDCFBF4}"/>
                </a:ext>
              </a:extLst>
            </p:cNvPr>
            <p:cNvSpPr txBox="1"/>
            <p:nvPr/>
          </p:nvSpPr>
          <p:spPr>
            <a:xfrm>
              <a:off x="9563665" y="6020281"/>
              <a:ext cx="96202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r>
                <a:rPr sz="1200" b="1" spc="-5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баллов;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" algn="ctr">
                <a:lnSpc>
                  <a:spcPct val="100000"/>
                </a:lnSpc>
                <a:spcBef>
                  <a:spcPts val="5"/>
                </a:spcBef>
              </a:pP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spc="-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баллов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4F717E-9486-48B7-BA92-846C0F5D64F4}"/>
              </a:ext>
            </a:extLst>
          </p:cNvPr>
          <p:cNvSpPr/>
          <p:nvPr/>
        </p:nvSpPr>
        <p:spPr>
          <a:xfrm>
            <a:off x="515228" y="1229011"/>
            <a:ext cx="10974975" cy="797713"/>
          </a:xfrm>
          <a:prstGeom prst="rect">
            <a:avLst/>
          </a:prstGeom>
          <a:solidFill>
            <a:srgbClr val="A43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xmlns="" id="{43E1C1AB-BD67-4CCD-82EF-596D1EE2CBFD}"/>
              </a:ext>
            </a:extLst>
          </p:cNvPr>
          <p:cNvSpPr txBox="1"/>
          <p:nvPr/>
        </p:nvSpPr>
        <p:spPr>
          <a:xfrm>
            <a:off x="2719309" y="1265423"/>
            <a:ext cx="722593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Times New Roman"/>
              <a:buAutoNum type="arabicPeriod"/>
              <a:tabLst>
                <a:tab pos="266065" algn="l"/>
              </a:tabLst>
            </a:pPr>
            <a:r>
              <a:rPr sz="16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Фактические</a:t>
            </a:r>
            <a:r>
              <a:rPr sz="1600" b="1" spc="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выгодоприобретатели</a:t>
            </a:r>
            <a:r>
              <a:rPr sz="1600" b="1" spc="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ru-RU" sz="16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600" b="1" spc="-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Потенциальные</a:t>
            </a:r>
            <a:r>
              <a:rPr sz="16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выгодоприобретатели</a:t>
            </a:r>
            <a:r>
              <a:rPr sz="1600" b="1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16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sz="16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203200">
              <a:lnSpc>
                <a:spcPct val="100000"/>
              </a:lnSpc>
              <a:buAutoNum type="arabicPeriod"/>
              <a:tabLst>
                <a:tab pos="215900" algn="l"/>
              </a:tabLst>
            </a:pPr>
            <a:r>
              <a:rPr sz="16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«Технички» или микробизнес</a:t>
            </a:r>
            <a:r>
              <a:rPr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-менее</a:t>
            </a:r>
            <a:r>
              <a:rPr sz="16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sz="16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4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719" y="25167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Анализ налоговых рисков контрагентов: как видит налоговая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601832" y="1429403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877C8C-BFDA-4AC0-A761-0D561AF6B8FE}"/>
              </a:ext>
            </a:extLst>
          </p:cNvPr>
          <p:cNvSpPr txBox="1"/>
          <p:nvPr/>
        </p:nvSpPr>
        <p:spPr>
          <a:xfrm>
            <a:off x="601832" y="1711354"/>
            <a:ext cx="114699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1.    Дата создания контрагента;</a:t>
            </a:r>
          </a:p>
          <a:p>
            <a:r>
              <a:rPr lang="ru-RU" sz="2000" dirty="0"/>
              <a:t>2.    Наличие регистрации контрагента в ЕГРЮЛ;</a:t>
            </a:r>
          </a:p>
          <a:p>
            <a:r>
              <a:rPr lang="ru-RU" sz="2000" dirty="0"/>
              <a:t>3.    Недостоверные сведения по адресу;</a:t>
            </a:r>
          </a:p>
          <a:p>
            <a:r>
              <a:rPr lang="ru-RU" sz="2000" dirty="0"/>
              <a:t>4.    Адрес, по которому зарегистрирован контрагент, включен в список адресов массовой регистрации;</a:t>
            </a:r>
          </a:p>
          <a:p>
            <a:r>
              <a:rPr lang="ru-RU" sz="2000" dirty="0"/>
              <a:t>5.    Контрагент указан в списке недействующих юридических лиц, по которым принято решение об исключении из ЕГРЮЛ;</a:t>
            </a:r>
          </a:p>
          <a:p>
            <a:r>
              <a:rPr lang="ru-RU" sz="2000" dirty="0"/>
              <a:t>6.    Принято ли собственниками контрагента решение о ликвидации или реорганизации компании;</a:t>
            </a:r>
          </a:p>
          <a:p>
            <a:r>
              <a:rPr lang="ru-RU" sz="2000" dirty="0"/>
              <a:t>7.    Сведения о дисквалификации генерального директора контрагента;</a:t>
            </a:r>
          </a:p>
          <a:p>
            <a:r>
              <a:rPr lang="ru-RU" sz="2000" dirty="0"/>
              <a:t>8.    Отказной допрос руководителя;</a:t>
            </a:r>
          </a:p>
          <a:p>
            <a:r>
              <a:rPr lang="ru-RU" sz="2000" dirty="0"/>
              <a:t>9.    Количество сотрудников контрагента;</a:t>
            </a:r>
          </a:p>
          <a:p>
            <a:r>
              <a:rPr lang="ru-RU" sz="2000" dirty="0"/>
              <a:t>10.  Отсутствие банковских счетов (заблокированные счета);</a:t>
            </a:r>
          </a:p>
          <a:p>
            <a:r>
              <a:rPr lang="ru-RU" sz="2000" dirty="0"/>
              <a:t>11.  Отсутствие имущества, транспортных средств;</a:t>
            </a:r>
          </a:p>
          <a:p>
            <a:r>
              <a:rPr lang="ru-RU" sz="2000" dirty="0"/>
              <a:t>12.  Минимальная уплата налогов;</a:t>
            </a:r>
          </a:p>
          <a:p>
            <a:r>
              <a:rPr lang="ru-RU" sz="2000" dirty="0"/>
              <a:t>13.  Отсутствие других покупателей/заказчиков;</a:t>
            </a:r>
          </a:p>
          <a:p>
            <a:r>
              <a:rPr lang="ru-RU" sz="2000" dirty="0"/>
              <a:t>14.  Наличие разрывов по НДС и </a:t>
            </a:r>
            <a:r>
              <a:rPr lang="ru-RU" sz="2000" dirty="0" err="1"/>
              <a:t>тд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26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719" y="251671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Будет ли назначена выездная проверка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601832" y="136229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877C8C-BFDA-4AC0-A761-0D561AF6B8FE}"/>
              </a:ext>
            </a:extLst>
          </p:cNvPr>
          <p:cNvSpPr txBox="1"/>
          <p:nvPr/>
        </p:nvSpPr>
        <p:spPr>
          <a:xfrm>
            <a:off x="601832" y="1812022"/>
            <a:ext cx="113189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Покупали «бумажный» НДС в 2022 году?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Приходили требования по этим контрагентам?</a:t>
            </a:r>
          </a:p>
          <a:p>
            <a:pPr marL="457200" indent="-457200">
              <a:lnSpc>
                <a:spcPct val="50000"/>
              </a:lnSpc>
              <a:buAutoNum type="arabicPeriod" startAt="2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Предоставляли документы по сделкам в ответ на эти требования?</a:t>
            </a:r>
          </a:p>
          <a:p>
            <a:pPr marL="457200" indent="-457200">
              <a:lnSpc>
                <a:spcPct val="50000"/>
              </a:lnSpc>
              <a:buAutoNum type="arabicPeriod" startAt="3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Сдавали в 2022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уточнёнки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за прошлые периоды, где в вычетах был «бумажный» НДС?</a:t>
            </a:r>
          </a:p>
          <a:p>
            <a:pPr marL="457200" indent="-457200">
              <a:lnSpc>
                <a:spcPct val="50000"/>
              </a:lnSpc>
              <a:buAutoNum type="arabicPeriod" startAt="4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5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Вызывали вас на комиссию по «бумажным» контрагентам, которые были в декларациях за 2022 или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уточнёнках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в 2022 за предыдущие периоды?</a:t>
            </a:r>
          </a:p>
          <a:p>
            <a:pPr marL="457200" indent="-457200">
              <a:lnSpc>
                <a:spcPct val="50000"/>
              </a:lnSpc>
              <a:buAutoNum type="arabicPeriod" startAt="5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6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Выезжали к вам на осмотр юридического адреса организации?</a:t>
            </a:r>
          </a:p>
          <a:p>
            <a:pPr marL="457200" indent="-457200">
              <a:lnSpc>
                <a:spcPct val="50000"/>
              </a:lnSpc>
              <a:buAutoNum type="arabicPeriod" startAt="6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7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Приходили повестки о вызове на допрос сотрудникам?</a:t>
            </a:r>
          </a:p>
          <a:p>
            <a:pPr marL="457200" indent="-457200">
              <a:lnSpc>
                <a:spcPct val="50000"/>
              </a:lnSpc>
              <a:buAutoNum type="arabicPeriod" startAt="7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    Есть ли активы на компании, у руководителя/учредителя?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812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Оренбургской области прозвучит сигнал «Внимание всем!» - МК Оренбург">
            <a:extLst>
              <a:ext uri="{FF2B5EF4-FFF2-40B4-BE49-F238E27FC236}">
                <a16:creationId xmlns:a16="http://schemas.microsoft.com/office/drawing/2014/main" xmlns="" id="{BE45114E-08A6-4E2F-8193-848F0D107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5" r="4431"/>
          <a:stretch/>
        </p:blipFill>
        <p:spPr bwMode="auto">
          <a:xfrm>
            <a:off x="647890" y="812294"/>
            <a:ext cx="5448110" cy="54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385066" y="2162996"/>
            <a:ext cx="5415856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Сигналы предстоящей налоговой проверки- какие действия налоговиков должны вас насторожить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100905"/>
            <a:ext cx="3020602" cy="1206442"/>
          </a:xfrm>
          <a:prstGeom prst="rect">
            <a:avLst/>
          </a:prstGeom>
          <a:solidFill>
            <a:srgbClr val="A43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67847" y="4042406"/>
            <a:ext cx="852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38100">
                  <a:solidFill>
                    <a:srgbClr val="FFFFFF"/>
                  </a:solidFill>
                </a:ln>
                <a:noFill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120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3719" y="33557"/>
            <a:ext cx="11238923" cy="13332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A4343A"/>
                </a:solidFill>
                <a:latin typeface="Arial" pitchFamily="34" charset="0"/>
                <a:cs typeface="Arial" pitchFamily="34" charset="0"/>
              </a:rPr>
              <a:t>Как узнать о предстоящей проверке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04B6B04-328F-46E9-AB74-0F5EE4CDF075}"/>
              </a:ext>
            </a:extLst>
          </p:cNvPr>
          <p:cNvSpPr/>
          <p:nvPr/>
        </p:nvSpPr>
        <p:spPr>
          <a:xfrm>
            <a:off x="601832" y="1110621"/>
            <a:ext cx="8222616" cy="45719"/>
          </a:xfrm>
          <a:prstGeom prst="rect">
            <a:avLst/>
          </a:prstGeom>
          <a:solidFill>
            <a:srgbClr val="191F3F"/>
          </a:solidFill>
          <a:ln>
            <a:solidFill>
              <a:srgbClr val="191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EB6659-544D-4875-A507-06E6F1FB1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7" y="1978544"/>
            <a:ext cx="339948" cy="339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BF7AB9-EC9F-4228-A102-37E0986B8EBD}"/>
              </a:ext>
            </a:extLst>
          </p:cNvPr>
          <p:cNvSpPr txBox="1"/>
          <p:nvPr/>
        </p:nvSpPr>
        <p:spPr>
          <a:xfrm>
            <a:off x="1111541" y="1917685"/>
            <a:ext cx="99388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Вызовы на заседание рабочей группы по добровольному уточнению налоговых обязательств;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Вызовы на допросы;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вне рамок проверки (п.2 ст.93.1 НК РФ);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контрагентам (ст.93.1 НК РФ).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8A588FF-4C54-47EA-B4E6-422631B54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1" y="3068465"/>
            <a:ext cx="339948" cy="3399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74393D8-FC60-45FA-BD24-67EFCA9DC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7" y="3818438"/>
            <a:ext cx="339948" cy="3399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D0B466C-E809-4A3F-A8E6-64B3AF918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1" y="4509806"/>
            <a:ext cx="339948" cy="3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09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9562</TotalTime>
  <Words>3546</Words>
  <Application>Microsoft Office PowerPoint</Application>
  <PresentationFormat>Произвольный</PresentationFormat>
  <Paragraphs>349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Times New Roman</vt:lpstr>
      <vt:lpstr>Calibri</vt:lpstr>
      <vt:lpstr>Arial Narrow</vt:lpstr>
      <vt:lpstr>Calibri Light</vt:lpstr>
      <vt:lpstr>Open Sans</vt:lpstr>
      <vt:lpstr>Symbol</vt:lpstr>
      <vt:lpstr>Wingdings</vt:lpstr>
      <vt:lpstr>Тема Office</vt:lpstr>
      <vt:lpstr>Презентация PowerPoint</vt:lpstr>
      <vt:lpstr>Ольга Сафина  Ведущий специалист департамента налогового консалтинга АКГ «БАЗИС»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Юлия Бородынкина  Директор департамента налогового консалтинга АКГ «БАЗИС»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Полугодовая отчетность 2021</dc:title>
  <dc:creator>19</dc:creator>
  <cp:lastModifiedBy>Екатерина Реут</cp:lastModifiedBy>
  <cp:revision>239</cp:revision>
  <dcterms:created xsi:type="dcterms:W3CDTF">2021-06-23T11:17:49Z</dcterms:created>
  <dcterms:modified xsi:type="dcterms:W3CDTF">2023-05-03T07:19:52Z</dcterms:modified>
</cp:coreProperties>
</file>