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9" r:id="rId4"/>
    <p:sldId id="268" r:id="rId5"/>
    <p:sldId id="257" r:id="rId6"/>
    <p:sldId id="263" r:id="rId7"/>
    <p:sldId id="26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4" autoAdjust="0"/>
    <p:restoredTop sz="94660"/>
  </p:normalViewPr>
  <p:slideViewPr>
    <p:cSldViewPr>
      <p:cViewPr>
        <p:scale>
          <a:sx n="76" d="100"/>
          <a:sy n="76" d="100"/>
        </p:scale>
        <p:origin x="-11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CC904-3B67-4A68-BED9-E7D83BAE8752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6D25B-0DAB-4504-914A-459A4A37FE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5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D25B-0DAB-4504-914A-459A4A37FE9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5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D25B-0DAB-4504-914A-459A4A37FE9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74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D25B-0DAB-4504-914A-459A4A37FE9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8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43292" cy="634082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76-66B4-4E2B-AE2F-91BEAA22A84B}" type="datetime1">
              <a:rPr lang="ru-RU" smtClean="0"/>
              <a:pPr/>
              <a:t>27.08.2020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3AC6-A09E-41B0-9234-A685F88795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3" descr="C:\Users\1\Desktop\image0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420" y="490230"/>
            <a:ext cx="440255" cy="35590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73610" y="980728"/>
            <a:ext cx="854686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45152" tIns="72576" rIns="145152" bIns="72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47381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3B4EB-3658-4E67-A86C-84338A0A300A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779758" cy="14401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756" y="292494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tx2"/>
                </a:solidFill>
              </a:rPr>
              <a:t>КОМИССИЯ ПО ЦЕЛЛЮЛОЗНО-БУМАЖНОЙ </a:t>
            </a:r>
          </a:p>
          <a:p>
            <a:pPr algn="ctr"/>
            <a:r>
              <a:rPr lang="ru-RU" sz="3600" dirty="0">
                <a:solidFill>
                  <a:schemeClr val="tx2"/>
                </a:solidFill>
              </a:rPr>
              <a:t>ПРОМЫШЛЕННОСТИ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6021288"/>
            <a:ext cx="2771800" cy="27699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r"/>
            <a:r>
              <a:rPr lang="ru-RU" sz="1200" dirty="0">
                <a:ea typeface="Tahoma" panose="020B0604030504040204" pitchFamily="34" charset="0"/>
                <a:cs typeface="Tahoma" panose="020B0604030504040204" pitchFamily="34" charset="0"/>
              </a:rPr>
              <a:t>8 сентября 2020 года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23528" y="441477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АКТУАЛЬНОСТЬ СОЗДАНИЯ КОМИССИИ </a:t>
            </a:r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173936" y="6401863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5496" y="1268760"/>
            <a:ext cx="90364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перехода к модели экономики замкнутого цикла вышли на самый высокий уровень</a:t>
            </a:r>
            <a:endParaRPr lang="ru-RU" sz="3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0217" y="2534727"/>
            <a:ext cx="41924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tx2"/>
                </a:solidFill>
              </a:rPr>
              <a:t>Послание Президента Федеральному Собранию 15 января 2020 г.:</a:t>
            </a:r>
          </a:p>
          <a:p>
            <a:pPr algn="just"/>
            <a:r>
              <a:rPr lang="ru-RU" sz="2400" b="1" dirty="0">
                <a:solidFill>
                  <a:schemeClr val="tx2"/>
                </a:solidFill>
              </a:rPr>
              <a:t>Нужно кардинально снизить объём отходов, поступающих на полигоны, внедрять раздельный сбор мусора, в целом переходить на экономику замкнутого цикла. </a:t>
            </a:r>
          </a:p>
        </p:txBody>
      </p:sp>
      <p:pic>
        <p:nvPicPr>
          <p:cNvPr id="4" name="Picture 2" descr="Послание Президента Федеральному Собранию.">
            <a:extLst>
              <a:ext uri="{FF2B5EF4-FFF2-40B4-BE49-F238E27FC236}">
                <a16:creationId xmlns:a16="http://schemas.microsoft.com/office/drawing/2014/main" xmlns="" id="{E7E68C57-EA90-46ED-BD1F-15303BC74A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10897" r="31494" b="4380"/>
          <a:stretch/>
        </p:blipFill>
        <p:spPr bwMode="auto">
          <a:xfrm>
            <a:off x="5148064" y="2924944"/>
            <a:ext cx="2880319" cy="267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84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23528" y="441477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АКТУАЛЬНОСТЬ СОЗДАНИЯ КОМИССИИ </a:t>
            </a:r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5485257" y="7547253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086416"/>
            <a:ext cx="90364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Целлюлозно-бумажная промышленность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лидер экономики замкнутого цикла в России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Турецкая компания построит в Калуге завод туалетной бумаги за 7,1 ...">
            <a:extLst>
              <a:ext uri="{FF2B5EF4-FFF2-40B4-BE49-F238E27FC236}">
                <a16:creationId xmlns:a16="http://schemas.microsoft.com/office/drawing/2014/main" xmlns="" id="{78A0F50A-940F-4B12-8485-4E0B6527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90" y="5218254"/>
            <a:ext cx="2245332" cy="129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7F86835-5660-4715-988A-1957137AB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58" y="5218256"/>
            <a:ext cx="3912756" cy="130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Лоток/контейнер 190x140x105 мм L — от 4,5 ₽/шт — лоток 1000 гр ...">
            <a:extLst>
              <a:ext uri="{FF2B5EF4-FFF2-40B4-BE49-F238E27FC236}">
                <a16:creationId xmlns:a16="http://schemas.microsoft.com/office/drawing/2014/main" xmlns="" id="{3A9A7EC3-0CC1-46AC-8987-BE9DEC7ED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918" y="5218255"/>
            <a:ext cx="2318940" cy="130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D21891D-2516-42F1-92FE-1BCE4A773E49}"/>
              </a:ext>
            </a:extLst>
          </p:cNvPr>
          <p:cNvSpPr txBox="1"/>
          <p:nvPr/>
        </p:nvSpPr>
        <p:spPr>
          <a:xfrm>
            <a:off x="575409" y="2204864"/>
            <a:ext cx="3804958" cy="369332"/>
          </a:xfrm>
          <a:prstGeom prst="rect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Бумага - Цикличный материал</a:t>
            </a:r>
          </a:p>
        </p:txBody>
      </p:sp>
      <p:grpSp>
        <p:nvGrpSpPr>
          <p:cNvPr id="12" name="Группа 6">
            <a:extLst>
              <a:ext uri="{FF2B5EF4-FFF2-40B4-BE49-F238E27FC236}">
                <a16:creationId xmlns:a16="http://schemas.microsoft.com/office/drawing/2014/main" xmlns="" id="{4B58E652-80FE-49BB-B4F5-E1A4BF945A8D}"/>
              </a:ext>
            </a:extLst>
          </p:cNvPr>
          <p:cNvGrpSpPr/>
          <p:nvPr/>
        </p:nvGrpSpPr>
        <p:grpSpPr>
          <a:xfrm>
            <a:off x="539552" y="2648593"/>
            <a:ext cx="3708265" cy="2242264"/>
            <a:chOff x="5417914" y="1753597"/>
            <a:chExt cx="4739309" cy="2865702"/>
          </a:xfrm>
        </p:grpSpPr>
        <p:pic>
          <p:nvPicPr>
            <p:cNvPr id="13" name="Рисунок 5">
              <a:extLst>
                <a:ext uri="{FF2B5EF4-FFF2-40B4-BE49-F238E27FC236}">
                  <a16:creationId xmlns:a16="http://schemas.microsoft.com/office/drawing/2014/main" xmlns="" id="{0C5FDE76-DF51-4FE4-9F20-2C769E17D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7914" y="1753597"/>
              <a:ext cx="4739309" cy="2865702"/>
            </a:xfrm>
            <a:prstGeom prst="rect">
              <a:avLst/>
            </a:prstGeom>
          </p:spPr>
        </p:pic>
        <p:sp>
          <p:nvSpPr>
            <p:cNvPr id="14" name="Прямоугольник 20">
              <a:extLst>
                <a:ext uri="{FF2B5EF4-FFF2-40B4-BE49-F238E27FC236}">
                  <a16:creationId xmlns:a16="http://schemas.microsoft.com/office/drawing/2014/main" xmlns="" id="{F856C667-FDED-459D-9C41-DC4D5889484C}"/>
                </a:ext>
              </a:extLst>
            </p:cNvPr>
            <p:cNvSpPr/>
            <p:nvPr/>
          </p:nvSpPr>
          <p:spPr>
            <a:xfrm>
              <a:off x="7578154" y="2921891"/>
              <a:ext cx="2448272" cy="1080120"/>
            </a:xfrm>
            <a:prstGeom prst="rect">
              <a:avLst/>
            </a:prstGeom>
            <a:noFill/>
            <a:ln>
              <a:solidFill>
                <a:srgbClr val="92D050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2" descr="https://i.pinimg.com/736x/ec/b1/4c/ecb14c4022fb0ed38af4b0a560fb1efd.jpg">
              <a:extLst>
                <a:ext uri="{FF2B5EF4-FFF2-40B4-BE49-F238E27FC236}">
                  <a16:creationId xmlns:a16="http://schemas.microsoft.com/office/drawing/2014/main" xmlns="" id="{2B356B64-5746-4004-B644-77BCBF142B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6791" y="2482353"/>
              <a:ext cx="830997" cy="8309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3AD59B-C54E-4991-AB4F-776233D6088F}"/>
              </a:ext>
            </a:extLst>
          </p:cNvPr>
          <p:cNvSpPr txBox="1"/>
          <p:nvPr/>
        </p:nvSpPr>
        <p:spPr>
          <a:xfrm>
            <a:off x="4592726" y="2204864"/>
            <a:ext cx="4258816" cy="2685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ru-RU" sz="200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ru-RU" sz="200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000" dirty="0">
                <a:solidFill>
                  <a:schemeClr val="tx1"/>
                </a:solidFill>
              </a:rPr>
              <a:t>Уровень переработки бумаги и картона в России – </a:t>
            </a:r>
            <a:r>
              <a:rPr lang="ru-RU" sz="2000" b="1" dirty="0">
                <a:solidFill>
                  <a:schemeClr val="tx1"/>
                </a:solidFill>
              </a:rPr>
              <a:t>61%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ru-RU" sz="200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000" dirty="0">
                <a:solidFill>
                  <a:schemeClr val="tx1"/>
                </a:solidFill>
              </a:rPr>
              <a:t>Цель – </a:t>
            </a:r>
            <a:r>
              <a:rPr lang="ru-RU" sz="2000" b="1" dirty="0">
                <a:solidFill>
                  <a:schemeClr val="tx1"/>
                </a:solidFill>
              </a:rPr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457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700" kern="1200">
                <a:latin typeface="+mj-lt"/>
                <a:ea typeface="+mj-ea"/>
                <a:cs typeface="+mj-cs"/>
              </a:rPr>
              <a:t>АКТУАЛЬНОСТЬ СОЗДАНИЯ КОМИССИИ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9384" y="1268760"/>
            <a:ext cx="4038600" cy="50395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dirty="0">
                <a:solidFill>
                  <a:schemeClr val="tx1"/>
                </a:solidFill>
              </a:rPr>
              <a:t>Основной объем вторичного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сырья для целлюлозно-бумажной промышленности заготавливается и обрабатывается </a:t>
            </a:r>
            <a:r>
              <a:rPr lang="ru-RU" b="1" dirty="0">
                <a:solidFill>
                  <a:schemeClr val="tx1"/>
                </a:solidFill>
              </a:rPr>
              <a:t>малыми предприятиями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dirty="0">
                <a:solidFill>
                  <a:schemeClr val="tx1"/>
                </a:solidFill>
              </a:rPr>
              <a:t>Только производственно-заготовительных предприятий, занимающихся сбором и обработкой макулатуры насчитывается </a:t>
            </a:r>
            <a:r>
              <a:rPr lang="ru-RU" b="1" dirty="0">
                <a:solidFill>
                  <a:schemeClr val="tx1"/>
                </a:solidFill>
              </a:rPr>
              <a:t>более 1500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dirty="0">
                <a:solidFill>
                  <a:schemeClr val="tx1"/>
                </a:solidFill>
              </a:rPr>
              <a:t>Значительный объем переработки бумажных отходов также приходится на </a:t>
            </a:r>
            <a:r>
              <a:rPr lang="ru-RU" b="1" dirty="0">
                <a:solidFill>
                  <a:schemeClr val="tx1"/>
                </a:solidFill>
              </a:rPr>
              <a:t>субъекты малого и среднего предпринимательства</a:t>
            </a:r>
            <a:r>
              <a:rPr lang="ru-RU" dirty="0">
                <a:solidFill>
                  <a:schemeClr val="tx1"/>
                </a:solidFill>
              </a:rPr>
              <a:t>, основная же часть производителей продукции ЦБП из первичного сырья (целлюлозы) – крупный бизнес.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dirty="0">
                <a:solidFill>
                  <a:schemeClr val="tx1"/>
                </a:solidFill>
              </a:rPr>
              <a:t>Доля макулатурных картонов в России составляет </a:t>
            </a:r>
            <a:r>
              <a:rPr lang="ru-RU" b="1" dirty="0">
                <a:solidFill>
                  <a:schemeClr val="tx1"/>
                </a:solidFill>
              </a:rPr>
              <a:t>72%</a:t>
            </a:r>
            <a:r>
              <a:rPr lang="ru-RU" dirty="0">
                <a:solidFill>
                  <a:schemeClr val="tx1"/>
                </a:solidFill>
              </a:rPr>
              <a:t>, профицит мощностей составляет около </a:t>
            </a:r>
            <a:r>
              <a:rPr lang="ru-RU" b="1" dirty="0">
                <a:solidFill>
                  <a:schemeClr val="tx1"/>
                </a:solidFill>
              </a:rPr>
              <a:t>1 млн. тонн</a:t>
            </a:r>
            <a:r>
              <a:rPr lang="ru-RU" dirty="0">
                <a:solidFill>
                  <a:schemeClr val="tx1"/>
                </a:solidFill>
              </a:rPr>
              <a:t>. Для того, чтобы масштабно привлекать предпринимателей в сектор заготовки сырья, необходимо убрать существующие в нем барьеры. </a:t>
            </a:r>
          </a:p>
        </p:txBody>
      </p:sp>
      <p:pic>
        <p:nvPicPr>
          <p:cNvPr id="4" name="Picture 3" descr="A stone building&#10;&#10;Description automatically generated">
            <a:extLst>
              <a:ext uri="{FF2B5EF4-FFF2-40B4-BE49-F238E27FC236}">
                <a16:creationId xmlns:a16="http://schemas.microsoft.com/office/drawing/2014/main" xmlns="" id="{8A0DF6C0-F433-4179-B7EA-398E261B2B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38" r="16077"/>
          <a:stretch/>
        </p:blipFill>
        <p:spPr>
          <a:xfrm>
            <a:off x="4594771" y="1268760"/>
            <a:ext cx="4415467" cy="4948309"/>
          </a:xfrm>
          <a:prstGeom prst="rect">
            <a:avLst/>
          </a:prstGeom>
          <a:noFill/>
        </p:spPr>
      </p:pic>
      <p:sp>
        <p:nvSpPr>
          <p:cNvPr id="28" name="Номер слайда 2" hidden="1"/>
          <p:cNvSpPr>
            <a:spLocks noGrp="1"/>
          </p:cNvSpPr>
          <p:nvPr>
            <p:ph type="sldNum" sz="quarter" idx="12"/>
          </p:nvPr>
        </p:nvSpPr>
        <p:spPr>
          <a:xfrm>
            <a:off x="6173936" y="6401863"/>
            <a:ext cx="284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68F13AC6-A09E-41B0-9234-A685F8879526}" type="slidenum">
              <a:rPr lang="ru-RU" smtClean="0"/>
              <a:pPr>
                <a:spcAft>
                  <a:spcPts val="600"/>
                </a:spcAft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38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внобедренный треугольник 22"/>
          <p:cNvSpPr/>
          <p:nvPr/>
        </p:nvSpPr>
        <p:spPr>
          <a:xfrm rot="5400000">
            <a:off x="-504564" y="2240868"/>
            <a:ext cx="6885384" cy="234888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1763688" cy="68616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79512" y="2780928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ОСНОВНАЯ ЦЕЛЬ КОМИССИИ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176440" y="2492896"/>
            <a:ext cx="4572024" cy="185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созданию благоприятных условий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бизнеса и устойчивого развития предприятий малого и среднего бизнеса целлюлозно-бумажной промышленности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176440" y="4437112"/>
            <a:ext cx="4680520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176440" y="2420888"/>
            <a:ext cx="4680520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012160" y="6309320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ЗАДАЧИ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110694" y="1691799"/>
            <a:ext cx="7661804" cy="2745313"/>
            <a:chOff x="4067966" y="-1095607"/>
            <a:chExt cx="2102872" cy="19703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067966" y="0"/>
              <a:ext cx="2050239" cy="874779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Прямоугольник 4"/>
            <p:cNvSpPr/>
            <p:nvPr/>
          </p:nvSpPr>
          <p:spPr>
            <a:xfrm>
              <a:off x="4067966" y="-1095607"/>
              <a:ext cx="2102872" cy="87477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/>
              <a:r>
                <a: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Подготовка законодательных инициатив, направленных на совершенствование нормативно-правового регулирования отрасли, донесение общих позиций отрасли, их защита и продвижение, экспертиза и анализ эффективности гос. регулирования. </a:t>
              </a:r>
            </a:p>
            <a:p>
              <a:pPr lvl="0"/>
              <a:r>
                <a: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Кейс: отмена НДФЛ на макулатуру при поддержке </a:t>
              </a:r>
              <a:r>
                <a:rPr lang="ru-RU" sz="2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«ОПОРЫ РОССИИ»</a:t>
              </a:r>
              <a:endPara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/>
              <a:endPara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088377" y="4993264"/>
            <a:ext cx="7536976" cy="1123176"/>
            <a:chOff x="5113848" y="5555071"/>
            <a:chExt cx="1177807" cy="70968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113848" y="5555071"/>
              <a:ext cx="1170833" cy="7024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5120822" y="5562258"/>
              <a:ext cx="1170833" cy="70249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Аналитическая поддержка </a:t>
              </a:r>
              <a:r>
                <a: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органов государственной власти при реализации мер, направленных на развитие отрасли, для ускорения принятия решений</a:t>
              </a:r>
              <a:endParaRPr lang="ru-RU" sz="2000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990447" y="2924944"/>
            <a:ext cx="7670563" cy="1857401"/>
            <a:chOff x="955376" y="3944823"/>
            <a:chExt cx="10213566" cy="1024863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145196" y="4151279"/>
              <a:ext cx="10023746" cy="611951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Объединение предприятий малого и среднего бизнеса, осуществляющих свою деятельность в отрасли, установление и укрепление устойчивых межрегиональных и межотраслевых (операторы по обращению с отходами, ПЗП, переработчики) связей</a:t>
              </a:r>
            </a:p>
            <a:p>
              <a:endPara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55376" y="3944823"/>
              <a:ext cx="4416312" cy="1024863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kern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012160" y="6309320"/>
            <a:ext cx="2844800" cy="365125"/>
          </a:xfrm>
        </p:spPr>
        <p:txBody>
          <a:bodyPr/>
          <a:lstStyle/>
          <a:p>
            <a:r>
              <a:rPr lang="ru-RU" dirty="0"/>
              <a:t>6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14383" y="1661255"/>
            <a:ext cx="576064" cy="1096006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15283" y="3351045"/>
            <a:ext cx="576064" cy="1149468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14383" y="5024949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6318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 rot="10800000">
            <a:off x="5292080" y="-1"/>
            <a:ext cx="3851920" cy="6889039"/>
            <a:chOff x="0" y="-27384"/>
            <a:chExt cx="4112568" cy="6889039"/>
          </a:xfrm>
        </p:grpSpPr>
        <p:sp>
          <p:nvSpPr>
            <p:cNvPr id="23" name="Равнобедренный треугольник 22"/>
            <p:cNvSpPr/>
            <p:nvPr/>
          </p:nvSpPr>
          <p:spPr>
            <a:xfrm rot="5400000">
              <a:off x="-504564" y="2240868"/>
              <a:ext cx="6885384" cy="2348880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0"/>
              <a:ext cx="1763688" cy="686165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940152" y="2780928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ОЖИДАЕМЫЕ РЕЗУЛЬТАТЫ </a:t>
            </a:r>
          </a:p>
        </p:txBody>
      </p:sp>
      <p:sp>
        <p:nvSpPr>
          <p:cNvPr id="3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012160" y="6309320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85518" y="769928"/>
            <a:ext cx="4638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целевых показателей Национального проекта «Экология» за счет объединения отрасли вокруг общей для всех повестки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5518" y="3967128"/>
            <a:ext cx="48280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ускорения роста объемов производства цикличных материалов, включая развитие экспорта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12821" y="753170"/>
            <a:ext cx="576064" cy="2027758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12821" y="3967128"/>
            <a:ext cx="576064" cy="2022114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324</Words>
  <Application>Microsoft Office PowerPoint</Application>
  <PresentationFormat>Экран (4:3)</PresentationFormat>
  <Paragraphs>44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Alexei Sergeev</dc:creator>
  <cp:lastModifiedBy>Екатерина Реут</cp:lastModifiedBy>
  <cp:revision>13</cp:revision>
  <dcterms:created xsi:type="dcterms:W3CDTF">2020-08-26T11:34:59Z</dcterms:created>
  <dcterms:modified xsi:type="dcterms:W3CDTF">2020-08-27T15:00:32Z</dcterms:modified>
</cp:coreProperties>
</file>