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3" r:id="rId3"/>
    <p:sldId id="265" r:id="rId4"/>
    <p:sldId id="264" r:id="rId5"/>
    <p:sldId id="266" r:id="rId6"/>
    <p:sldId id="260" r:id="rId7"/>
    <p:sldId id="262" r:id="rId8"/>
  </p:sldIdLst>
  <p:sldSz cx="12192000" cy="6858000"/>
  <p:notesSz cx="6799263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1163" autoAdjust="0"/>
  </p:normalViewPr>
  <p:slideViewPr>
    <p:cSldViewPr snapToGrid="0">
      <p:cViewPr varScale="1">
        <p:scale>
          <a:sx n="67" d="100"/>
          <a:sy n="67" d="100"/>
        </p:scale>
        <p:origin x="-8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0DA03D-9CD3-4FC5-BE37-A3AB4827C82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DDEC4130-F5B5-4A4A-B815-23B455945904}">
      <dgm:prSet phldrT="[Текст]" custT="1"/>
      <dgm:spPr/>
      <dgm:t>
        <a:bodyPr/>
        <a:lstStyle/>
        <a:p>
          <a:r>
            <a:rPr lang="ru-RU" sz="17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Анализ существующих законодательных инициатив </a:t>
          </a:r>
        </a:p>
        <a:p>
          <a:endParaRPr lang="ru-RU" sz="1700" dirty="0">
            <a:solidFill>
              <a:schemeClr val="bg1">
                <a:lumMod val="50000"/>
              </a:schemeClr>
            </a:solidFill>
          </a:endParaRPr>
        </a:p>
      </dgm:t>
    </dgm:pt>
    <dgm:pt modelId="{3CDA3616-8B10-4CF9-85A2-3046C71B7C04}" type="parTrans" cxnId="{DE469D4B-0E04-4EB9-8278-95578F2BDF15}">
      <dgm:prSet/>
      <dgm:spPr/>
      <dgm:t>
        <a:bodyPr/>
        <a:lstStyle/>
        <a:p>
          <a:endParaRPr lang="ru-RU"/>
        </a:p>
      </dgm:t>
    </dgm:pt>
    <dgm:pt modelId="{7BCF3627-3CC1-4774-8DA0-622D21594129}" type="sibTrans" cxnId="{DE469D4B-0E04-4EB9-8278-95578F2BDF15}">
      <dgm:prSet/>
      <dgm:spPr/>
      <dgm:t>
        <a:bodyPr/>
        <a:lstStyle/>
        <a:p>
          <a:endParaRPr lang="ru-RU"/>
        </a:p>
      </dgm:t>
    </dgm:pt>
    <dgm:pt modelId="{DEE95264-1CD5-41D9-8916-73CCE3B02F50}">
      <dgm:prSet custT="1"/>
      <dgm:spPr/>
      <dgm:t>
        <a:bodyPr/>
        <a:lstStyle/>
        <a:p>
          <a:r>
            <a:rPr lang="ru-RU" sz="17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Формирование</a:t>
          </a:r>
          <a:r>
            <a:rPr lang="ru-RU" sz="17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предложений об их поддержке либо отклонении </a:t>
          </a:r>
          <a:endParaRPr lang="ru-RU" sz="17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4C985E-8504-4A38-9383-2942E2237558}" type="parTrans" cxnId="{8A3B33F2-9F85-4DE1-B94B-7CB5C86D4ECD}">
      <dgm:prSet/>
      <dgm:spPr/>
      <dgm:t>
        <a:bodyPr/>
        <a:lstStyle/>
        <a:p>
          <a:endParaRPr lang="ru-RU"/>
        </a:p>
      </dgm:t>
    </dgm:pt>
    <dgm:pt modelId="{6860271B-477C-4442-9BA1-CE55CA841687}" type="sibTrans" cxnId="{8A3B33F2-9F85-4DE1-B94B-7CB5C86D4ECD}">
      <dgm:prSet/>
      <dgm:spPr/>
      <dgm:t>
        <a:bodyPr/>
        <a:lstStyle/>
        <a:p>
          <a:endParaRPr lang="ru-RU"/>
        </a:p>
      </dgm:t>
    </dgm:pt>
    <dgm:pt modelId="{4EA5ACE9-98E9-4C77-9439-106AE291C639}">
      <dgm:prSet custT="1"/>
      <dgm:spPr/>
      <dgm:t>
        <a:bodyPr/>
        <a:lstStyle/>
        <a:p>
          <a:r>
            <a:rPr lang="ru-RU" sz="17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Разработка</a:t>
          </a:r>
          <a:r>
            <a:rPr lang="ru-RU" sz="17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совместно с национальным объединением саморегулируемых организаций арбитражных управляющих Концепции по совершенствованию </a:t>
          </a:r>
          <a:r>
            <a:rPr lang="ru-RU" sz="1700" baseline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института банкротства</a:t>
          </a:r>
          <a:endParaRPr lang="ru-RU" sz="17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F7D982-8D86-456A-96DA-5E660962348A}" type="parTrans" cxnId="{8573C650-A050-4759-B8D4-9C4C13DFAF7A}">
      <dgm:prSet/>
      <dgm:spPr/>
      <dgm:t>
        <a:bodyPr/>
        <a:lstStyle/>
        <a:p>
          <a:endParaRPr lang="ru-RU"/>
        </a:p>
      </dgm:t>
    </dgm:pt>
    <dgm:pt modelId="{97500BCD-F699-40CC-B043-7B8AB04E00BE}" type="sibTrans" cxnId="{8573C650-A050-4759-B8D4-9C4C13DFAF7A}">
      <dgm:prSet/>
      <dgm:spPr/>
      <dgm:t>
        <a:bodyPr/>
        <a:lstStyle/>
        <a:p>
          <a:endParaRPr lang="ru-RU"/>
        </a:p>
      </dgm:t>
    </dgm:pt>
    <dgm:pt modelId="{EF66C301-D685-4201-81E3-E2344743D78B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7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Предложение концепции</a:t>
          </a:r>
        </a:p>
        <a:p>
          <a:pPr>
            <a:spcAft>
              <a:spcPts val="0"/>
            </a:spcAft>
          </a:pPr>
          <a:r>
            <a:rPr lang="ru-RU" sz="17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органам государственной власти для использования в качестве основы для разработки нового закона о банкротстве </a:t>
          </a:r>
        </a:p>
      </dgm:t>
    </dgm:pt>
    <dgm:pt modelId="{55E8F3D3-20DD-4919-9887-027D08AF334F}" type="parTrans" cxnId="{631E14B4-1146-4D2B-BA4F-F32E31CDB3DE}">
      <dgm:prSet/>
      <dgm:spPr/>
      <dgm:t>
        <a:bodyPr/>
        <a:lstStyle/>
        <a:p>
          <a:endParaRPr lang="ru-RU"/>
        </a:p>
      </dgm:t>
    </dgm:pt>
    <dgm:pt modelId="{54FF9D25-04EC-4A2B-9D41-668AB0D63C82}" type="sibTrans" cxnId="{631E14B4-1146-4D2B-BA4F-F32E31CDB3DE}">
      <dgm:prSet/>
      <dgm:spPr/>
      <dgm:t>
        <a:bodyPr/>
        <a:lstStyle/>
        <a:p>
          <a:endParaRPr lang="ru-RU"/>
        </a:p>
      </dgm:t>
    </dgm:pt>
    <dgm:pt modelId="{E7FCC625-FCE1-4D9C-93D2-65DED0315B45}">
      <dgm:prSet custT="1"/>
      <dgm:spPr/>
      <dgm:t>
        <a:bodyPr/>
        <a:lstStyle/>
        <a:p>
          <a:endParaRPr lang="ru-RU" sz="17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D6B582-B2A9-43FB-9A6C-9A23CAA8CFF5}" type="parTrans" cxnId="{5F42BBD3-626C-4050-8696-026294E6F856}">
      <dgm:prSet/>
      <dgm:spPr/>
      <dgm:t>
        <a:bodyPr/>
        <a:lstStyle/>
        <a:p>
          <a:endParaRPr lang="ru-RU"/>
        </a:p>
      </dgm:t>
    </dgm:pt>
    <dgm:pt modelId="{396DF95F-71B8-48E1-88F9-E93970BCAB2E}" type="sibTrans" cxnId="{5F42BBD3-626C-4050-8696-026294E6F856}">
      <dgm:prSet/>
      <dgm:spPr/>
      <dgm:t>
        <a:bodyPr/>
        <a:lstStyle/>
        <a:p>
          <a:endParaRPr lang="ru-RU"/>
        </a:p>
      </dgm:t>
    </dgm:pt>
    <dgm:pt modelId="{3B56D747-85DC-401D-98C0-43417B19A14A}" type="pres">
      <dgm:prSet presAssocID="{330DA03D-9CD3-4FC5-BE37-A3AB4827C826}" presName="arrowDiagram" presStyleCnt="0">
        <dgm:presLayoutVars>
          <dgm:chMax val="5"/>
          <dgm:dir/>
          <dgm:resizeHandles val="exact"/>
        </dgm:presLayoutVars>
      </dgm:prSet>
      <dgm:spPr/>
    </dgm:pt>
    <dgm:pt modelId="{BC40DCF7-C60C-4AF6-89C1-AD8A6006BAAF}" type="pres">
      <dgm:prSet presAssocID="{330DA03D-9CD3-4FC5-BE37-A3AB4827C826}" presName="arrow" presStyleLbl="bgShp" presStyleIdx="0" presStyleCnt="1" custScaleX="106058" custLinFactNeighborX="-3472" custLinFactNeighborY="1289"/>
      <dgm:spPr>
        <a:solidFill>
          <a:srgbClr val="C00000"/>
        </a:solidFill>
      </dgm:spPr>
    </dgm:pt>
    <dgm:pt modelId="{597DB132-0CF7-4077-A445-AE5147B9A7CB}" type="pres">
      <dgm:prSet presAssocID="{330DA03D-9CD3-4FC5-BE37-A3AB4827C826}" presName="arrowDiagram5" presStyleCnt="0"/>
      <dgm:spPr/>
    </dgm:pt>
    <dgm:pt modelId="{126A3720-515D-4A65-AACA-731FEC97F99B}" type="pres">
      <dgm:prSet presAssocID="{DDEC4130-F5B5-4A4A-B815-23B455945904}" presName="bullet5a" presStyleLbl="node1" presStyleIdx="0" presStyleCnt="5" custLinFactX="2232" custLinFactY="-118946" custLinFactNeighborX="100000" custLinFactNeighborY="-200000"/>
      <dgm:spPr>
        <a:solidFill>
          <a:schemeClr val="bg1"/>
        </a:solidFill>
      </dgm:spPr>
    </dgm:pt>
    <dgm:pt modelId="{8F9093CE-49B5-4B61-9208-CF7D458D8855}" type="pres">
      <dgm:prSet presAssocID="{DDEC4130-F5B5-4A4A-B815-23B455945904}" presName="textBox5a" presStyleLbl="revTx" presStyleIdx="0" presStyleCnt="5" custScaleX="161041" custScaleY="80415" custLinFactNeighborX="-14286" custLinFactNeighborY="4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18C1C3-E253-4A7F-AB4A-569F09DF9E68}" type="pres">
      <dgm:prSet presAssocID="{DEE95264-1CD5-41D9-8916-73CCE3B02F50}" presName="bullet5b" presStyleLbl="node1" presStyleIdx="1" presStyleCnt="5" custLinFactY="-32749" custLinFactNeighborX="93977" custLinFactNeighborY="-100000"/>
      <dgm:spPr>
        <a:solidFill>
          <a:schemeClr val="bg1"/>
        </a:solidFill>
      </dgm:spPr>
    </dgm:pt>
    <dgm:pt modelId="{81D60505-6938-4F33-A076-33EA9599CD58}" type="pres">
      <dgm:prSet presAssocID="{DEE95264-1CD5-41D9-8916-73CCE3B02F50}" presName="textBox5b" presStyleLbl="revTx" presStyleIdx="1" presStyleCnt="5" custScaleX="120657" custScaleY="46727" custLinFactNeighborX="-4747" custLinFactNeighborY="-22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99F670-A258-40B3-AE10-692DA3DB2785}" type="pres">
      <dgm:prSet presAssocID="{4EA5ACE9-98E9-4C77-9439-106AE291C639}" presName="bullet5c" presStyleLbl="node1" presStyleIdx="2" presStyleCnt="5" custLinFactNeighborX="28239" custLinFactNeighborY="-43181"/>
      <dgm:spPr>
        <a:solidFill>
          <a:schemeClr val="bg1"/>
        </a:solidFill>
      </dgm:spPr>
    </dgm:pt>
    <dgm:pt modelId="{39EC7474-DD74-4F1D-9CCA-3F9A5796898C}" type="pres">
      <dgm:prSet presAssocID="{4EA5ACE9-98E9-4C77-9439-106AE291C639}" presName="textBox5c" presStyleLbl="revTx" presStyleIdx="2" presStyleCnt="5" custScaleX="121953" custScaleY="91535" custLinFactNeighborX="14086" custLinFactNeighborY="13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1E1EA-E34A-48A3-88FF-6230DD673604}" type="pres">
      <dgm:prSet presAssocID="{EF66C301-D685-4201-81E3-E2344743D78B}" presName="bullet5d" presStyleLbl="node1" presStyleIdx="3" presStyleCnt="5" custLinFactNeighborX="-28596" custLinFactNeighborY="1589"/>
      <dgm:spPr>
        <a:solidFill>
          <a:schemeClr val="bg1"/>
        </a:solidFill>
      </dgm:spPr>
    </dgm:pt>
    <dgm:pt modelId="{793BB007-926F-477D-A775-4991BF59A86D}" type="pres">
      <dgm:prSet presAssocID="{EF66C301-D685-4201-81E3-E2344743D78B}" presName="textBox5d" presStyleLbl="revTx" presStyleIdx="3" presStyleCnt="5" custScaleX="114111" custScaleY="89236" custLinFactNeighborX="29506" custLinFactNeighborY="4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E59A0-25AE-40C5-A00D-94C6569E8EC5}" type="pres">
      <dgm:prSet presAssocID="{E7FCC625-FCE1-4D9C-93D2-65DED0315B45}" presName="bullet5e" presStyleLbl="node1" presStyleIdx="4" presStyleCnt="5" custLinFactNeighborX="-40804" custLinFactNeighborY="13601"/>
      <dgm:spPr>
        <a:solidFill>
          <a:schemeClr val="bg1"/>
        </a:solidFill>
      </dgm:spPr>
    </dgm:pt>
    <dgm:pt modelId="{F89C6EDA-C73F-4106-8BE7-2F5A08C0578E}" type="pres">
      <dgm:prSet presAssocID="{E7FCC625-FCE1-4D9C-93D2-65DED0315B45}" presName="textBox5e" presStyleLbl="revTx" presStyleIdx="4" presStyleCnt="5" custScaleX="93237" custScaleY="524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3B33F2-9F85-4DE1-B94B-7CB5C86D4ECD}" srcId="{330DA03D-9CD3-4FC5-BE37-A3AB4827C826}" destId="{DEE95264-1CD5-41D9-8916-73CCE3B02F50}" srcOrd="1" destOrd="0" parTransId="{514C985E-8504-4A38-9383-2942E2237558}" sibTransId="{6860271B-477C-4442-9BA1-CE55CA841687}"/>
    <dgm:cxn modelId="{802D15CC-91F9-48CC-B944-C6FA3C07A9EC}" type="presOf" srcId="{4EA5ACE9-98E9-4C77-9439-106AE291C639}" destId="{39EC7474-DD74-4F1D-9CCA-3F9A5796898C}" srcOrd="0" destOrd="0" presId="urn:microsoft.com/office/officeart/2005/8/layout/arrow2"/>
    <dgm:cxn modelId="{DC3429EA-18B3-4AA9-94BC-9B464511D3D6}" type="presOf" srcId="{E7FCC625-FCE1-4D9C-93D2-65DED0315B45}" destId="{F89C6EDA-C73F-4106-8BE7-2F5A08C0578E}" srcOrd="0" destOrd="0" presId="urn:microsoft.com/office/officeart/2005/8/layout/arrow2"/>
    <dgm:cxn modelId="{42C89B90-C413-49F4-ADAC-4967AD3FB7EF}" type="presOf" srcId="{DEE95264-1CD5-41D9-8916-73CCE3B02F50}" destId="{81D60505-6938-4F33-A076-33EA9599CD58}" srcOrd="0" destOrd="0" presId="urn:microsoft.com/office/officeart/2005/8/layout/arrow2"/>
    <dgm:cxn modelId="{8573C650-A050-4759-B8D4-9C4C13DFAF7A}" srcId="{330DA03D-9CD3-4FC5-BE37-A3AB4827C826}" destId="{4EA5ACE9-98E9-4C77-9439-106AE291C639}" srcOrd="2" destOrd="0" parTransId="{1FF7D982-8D86-456A-96DA-5E660962348A}" sibTransId="{97500BCD-F699-40CC-B043-7B8AB04E00BE}"/>
    <dgm:cxn modelId="{A25DB541-3830-4838-BE24-56301C5896C5}" type="presOf" srcId="{DDEC4130-F5B5-4A4A-B815-23B455945904}" destId="{8F9093CE-49B5-4B61-9208-CF7D458D8855}" srcOrd="0" destOrd="0" presId="urn:microsoft.com/office/officeart/2005/8/layout/arrow2"/>
    <dgm:cxn modelId="{631E14B4-1146-4D2B-BA4F-F32E31CDB3DE}" srcId="{330DA03D-9CD3-4FC5-BE37-A3AB4827C826}" destId="{EF66C301-D685-4201-81E3-E2344743D78B}" srcOrd="3" destOrd="0" parTransId="{55E8F3D3-20DD-4919-9887-027D08AF334F}" sibTransId="{54FF9D25-04EC-4A2B-9D41-668AB0D63C82}"/>
    <dgm:cxn modelId="{9675C171-D0EA-4B3A-81C0-B4B3CD7AA9E3}" type="presOf" srcId="{330DA03D-9CD3-4FC5-BE37-A3AB4827C826}" destId="{3B56D747-85DC-401D-98C0-43417B19A14A}" srcOrd="0" destOrd="0" presId="urn:microsoft.com/office/officeart/2005/8/layout/arrow2"/>
    <dgm:cxn modelId="{DE469D4B-0E04-4EB9-8278-95578F2BDF15}" srcId="{330DA03D-9CD3-4FC5-BE37-A3AB4827C826}" destId="{DDEC4130-F5B5-4A4A-B815-23B455945904}" srcOrd="0" destOrd="0" parTransId="{3CDA3616-8B10-4CF9-85A2-3046C71B7C04}" sibTransId="{7BCF3627-3CC1-4774-8DA0-622D21594129}"/>
    <dgm:cxn modelId="{5F42BBD3-626C-4050-8696-026294E6F856}" srcId="{330DA03D-9CD3-4FC5-BE37-A3AB4827C826}" destId="{E7FCC625-FCE1-4D9C-93D2-65DED0315B45}" srcOrd="4" destOrd="0" parTransId="{CBD6B582-B2A9-43FB-9A6C-9A23CAA8CFF5}" sibTransId="{396DF95F-71B8-48E1-88F9-E93970BCAB2E}"/>
    <dgm:cxn modelId="{A2F2F57D-4A10-4C74-9E54-905DD4493E65}" type="presOf" srcId="{EF66C301-D685-4201-81E3-E2344743D78B}" destId="{793BB007-926F-477D-A775-4991BF59A86D}" srcOrd="0" destOrd="0" presId="urn:microsoft.com/office/officeart/2005/8/layout/arrow2"/>
    <dgm:cxn modelId="{93464D24-FEA4-46D8-A810-41494CD587D1}" type="presParOf" srcId="{3B56D747-85DC-401D-98C0-43417B19A14A}" destId="{BC40DCF7-C60C-4AF6-89C1-AD8A6006BAAF}" srcOrd="0" destOrd="0" presId="urn:microsoft.com/office/officeart/2005/8/layout/arrow2"/>
    <dgm:cxn modelId="{43C7EBD3-2138-49B5-943E-1ADD145F879C}" type="presParOf" srcId="{3B56D747-85DC-401D-98C0-43417B19A14A}" destId="{597DB132-0CF7-4077-A445-AE5147B9A7CB}" srcOrd="1" destOrd="0" presId="urn:microsoft.com/office/officeart/2005/8/layout/arrow2"/>
    <dgm:cxn modelId="{78CE78A7-CE30-4715-B29D-A798BE43AC39}" type="presParOf" srcId="{597DB132-0CF7-4077-A445-AE5147B9A7CB}" destId="{126A3720-515D-4A65-AACA-731FEC97F99B}" srcOrd="0" destOrd="0" presId="urn:microsoft.com/office/officeart/2005/8/layout/arrow2"/>
    <dgm:cxn modelId="{A03481B5-766E-486A-87D4-4CC6D56C5495}" type="presParOf" srcId="{597DB132-0CF7-4077-A445-AE5147B9A7CB}" destId="{8F9093CE-49B5-4B61-9208-CF7D458D8855}" srcOrd="1" destOrd="0" presId="urn:microsoft.com/office/officeart/2005/8/layout/arrow2"/>
    <dgm:cxn modelId="{4470C528-7724-42B0-A3C4-88FCB399FF2B}" type="presParOf" srcId="{597DB132-0CF7-4077-A445-AE5147B9A7CB}" destId="{CF18C1C3-E253-4A7F-AB4A-569F09DF9E68}" srcOrd="2" destOrd="0" presId="urn:microsoft.com/office/officeart/2005/8/layout/arrow2"/>
    <dgm:cxn modelId="{8BFEBA8A-A6DB-4D42-B6A8-ED132080BB90}" type="presParOf" srcId="{597DB132-0CF7-4077-A445-AE5147B9A7CB}" destId="{81D60505-6938-4F33-A076-33EA9599CD58}" srcOrd="3" destOrd="0" presId="urn:microsoft.com/office/officeart/2005/8/layout/arrow2"/>
    <dgm:cxn modelId="{B1A7169C-69A1-440A-A61B-7BC07F7ADD58}" type="presParOf" srcId="{597DB132-0CF7-4077-A445-AE5147B9A7CB}" destId="{7F99F670-A258-40B3-AE10-692DA3DB2785}" srcOrd="4" destOrd="0" presId="urn:microsoft.com/office/officeart/2005/8/layout/arrow2"/>
    <dgm:cxn modelId="{589CA700-E451-4CE7-A256-E413EA3145C7}" type="presParOf" srcId="{597DB132-0CF7-4077-A445-AE5147B9A7CB}" destId="{39EC7474-DD74-4F1D-9CCA-3F9A5796898C}" srcOrd="5" destOrd="0" presId="urn:microsoft.com/office/officeart/2005/8/layout/arrow2"/>
    <dgm:cxn modelId="{CC15988C-D083-4041-99ED-8AD4C5879982}" type="presParOf" srcId="{597DB132-0CF7-4077-A445-AE5147B9A7CB}" destId="{D8A1E1EA-E34A-48A3-88FF-6230DD673604}" srcOrd="6" destOrd="0" presId="urn:microsoft.com/office/officeart/2005/8/layout/arrow2"/>
    <dgm:cxn modelId="{8852D74E-913F-447F-B4A3-E0F76A5ABD8D}" type="presParOf" srcId="{597DB132-0CF7-4077-A445-AE5147B9A7CB}" destId="{793BB007-926F-477D-A775-4991BF59A86D}" srcOrd="7" destOrd="0" presId="urn:microsoft.com/office/officeart/2005/8/layout/arrow2"/>
    <dgm:cxn modelId="{099CDEE1-C258-467F-B407-33C799F0CDA2}" type="presParOf" srcId="{597DB132-0CF7-4077-A445-AE5147B9A7CB}" destId="{A7CE59A0-25AE-40C5-A00D-94C6569E8EC5}" srcOrd="8" destOrd="0" presId="urn:microsoft.com/office/officeart/2005/8/layout/arrow2"/>
    <dgm:cxn modelId="{69A35694-DB48-41FA-B043-BDF71E661475}" type="presParOf" srcId="{597DB132-0CF7-4077-A445-AE5147B9A7CB}" destId="{F89C6EDA-C73F-4106-8BE7-2F5A08C0578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0DCF7-C60C-4AF6-89C1-AD8A6006BAAF}">
      <dsp:nvSpPr>
        <dsp:cNvPr id="0" name=""/>
        <dsp:cNvSpPr/>
      </dsp:nvSpPr>
      <dsp:spPr>
        <a:xfrm>
          <a:off x="0" y="0"/>
          <a:ext cx="9846056" cy="5802283"/>
        </a:xfrm>
        <a:prstGeom prst="swooshArrow">
          <a:avLst>
            <a:gd name="adj1" fmla="val 25000"/>
            <a:gd name="adj2" fmla="val 25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6A3720-515D-4A65-AACA-731FEC97F99B}">
      <dsp:nvSpPr>
        <dsp:cNvPr id="0" name=""/>
        <dsp:cNvSpPr/>
      </dsp:nvSpPr>
      <dsp:spPr>
        <a:xfrm>
          <a:off x="1736233" y="3633551"/>
          <a:ext cx="213524" cy="213524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9093CE-49B5-4B61-9208-CF7D458D8855}">
      <dsp:nvSpPr>
        <dsp:cNvPr id="0" name=""/>
        <dsp:cNvSpPr/>
      </dsp:nvSpPr>
      <dsp:spPr>
        <a:xfrm>
          <a:off x="1079787" y="4620575"/>
          <a:ext cx="1958513" cy="1110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142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Анализ существующих законодательных инициатив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1079787" y="4620575"/>
        <a:ext cx="1958513" cy="1110485"/>
      </dsp:txXfrm>
    </dsp:sp>
    <dsp:sp modelId="{CF18C1C3-E253-4A7F-AB4A-569F09DF9E68}">
      <dsp:nvSpPr>
        <dsp:cNvPr id="0" name=""/>
        <dsp:cNvSpPr/>
      </dsp:nvSpPr>
      <dsp:spPr>
        <a:xfrm>
          <a:off x="2987840" y="2760358"/>
          <a:ext cx="334211" cy="334211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60505-6938-4F33-A076-33EA9599CD58}">
      <dsp:nvSpPr>
        <dsp:cNvPr id="0" name=""/>
        <dsp:cNvSpPr/>
      </dsp:nvSpPr>
      <dsp:spPr>
        <a:xfrm>
          <a:off x="2608537" y="3479227"/>
          <a:ext cx="1859428" cy="1136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092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Формирование</a:t>
          </a:r>
          <a:r>
            <a:rPr lang="ru-RU" sz="1700" kern="12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предложений об их поддержке либо отклонении </a:t>
          </a:r>
          <a:endParaRPr lang="ru-RU" sz="1700" kern="12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08537" y="3479227"/>
        <a:ext cx="1859428" cy="1136006"/>
      </dsp:txXfrm>
    </dsp:sp>
    <dsp:sp modelId="{7F99F670-A258-40B3-AE10-692DA3DB2785}">
      <dsp:nvSpPr>
        <dsp:cNvPr id="0" name=""/>
        <dsp:cNvSpPr/>
      </dsp:nvSpPr>
      <dsp:spPr>
        <a:xfrm>
          <a:off x="4284980" y="2126171"/>
          <a:ext cx="445615" cy="445615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C7474-DD74-4F1D-9CCA-3F9A5796898C}">
      <dsp:nvSpPr>
        <dsp:cNvPr id="0" name=""/>
        <dsp:cNvSpPr/>
      </dsp:nvSpPr>
      <dsp:spPr>
        <a:xfrm>
          <a:off x="4437665" y="2722721"/>
          <a:ext cx="2185086" cy="2984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22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Разработка</a:t>
          </a:r>
          <a:r>
            <a:rPr lang="ru-RU" sz="1700" kern="12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совместно с национальным объединением саморегулируемых организаций арбитражных управляющих Концепции по совершенствованию </a:t>
          </a:r>
          <a:r>
            <a:rPr lang="ru-RU" sz="1700" kern="1200" baseline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института банкротства</a:t>
          </a:r>
          <a:endParaRPr lang="ru-RU" sz="1700" kern="12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37665" y="2722721"/>
        <a:ext cx="2185086" cy="2984849"/>
      </dsp:txXfrm>
    </dsp:sp>
    <dsp:sp modelId="{D8A1E1EA-E34A-48A3-88FF-6230DD673604}">
      <dsp:nvSpPr>
        <dsp:cNvPr id="0" name=""/>
        <dsp:cNvSpPr/>
      </dsp:nvSpPr>
      <dsp:spPr>
        <a:xfrm>
          <a:off x="5721307" y="1636106"/>
          <a:ext cx="575586" cy="575586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BB007-926F-477D-A775-4991BF59A86D}">
      <dsp:nvSpPr>
        <dsp:cNvPr id="0" name=""/>
        <dsp:cNvSpPr/>
      </dsp:nvSpPr>
      <dsp:spPr>
        <a:xfrm>
          <a:off x="6590541" y="2311009"/>
          <a:ext cx="2118733" cy="3469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991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Предложение концепции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органам государственной власти для использования в качестве основы для разработки нового закона о банкротстве </a:t>
          </a:r>
        </a:p>
      </dsp:txBody>
      <dsp:txXfrm>
        <a:off x="6590541" y="2311009"/>
        <a:ext cx="2118733" cy="3469075"/>
      </dsp:txXfrm>
    </dsp:sp>
    <dsp:sp modelId="{A7CE59A0-25AE-40C5-A00D-94C6569E8EC5}">
      <dsp:nvSpPr>
        <dsp:cNvPr id="0" name=""/>
        <dsp:cNvSpPr/>
      </dsp:nvSpPr>
      <dsp:spPr>
        <a:xfrm>
          <a:off x="7364462" y="1264849"/>
          <a:ext cx="733408" cy="733408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C6EDA-C73F-4106-8BE7-2F5A08C0578E}">
      <dsp:nvSpPr>
        <dsp:cNvPr id="0" name=""/>
        <dsp:cNvSpPr/>
      </dsp:nvSpPr>
      <dsp:spPr>
        <a:xfrm>
          <a:off x="8093211" y="2548006"/>
          <a:ext cx="1731159" cy="22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618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93211" y="2548006"/>
        <a:ext cx="1731159" cy="2238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0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19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0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48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62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1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96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38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59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74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91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EF4BE-0070-4B82-BD4D-039B5ED22A1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C2F40-CD23-43D2-A8CE-CA3C2393C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35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17078"/>
            <a:ext cx="9144000" cy="2387600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Комиссия </a:t>
            </a:r>
            <a:br>
              <a:rPr lang="ru-RU" sz="4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4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финансовому оздоровлению и банкротству</a:t>
            </a:r>
            <a:r>
              <a:rPr lang="ru-RU" sz="3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3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ru-RU" sz="3800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4322" y="497281"/>
            <a:ext cx="6941934" cy="128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88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22" y="947651"/>
            <a:ext cx="5962650" cy="450212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758246" y="947651"/>
            <a:ext cx="480458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настоящее время значительная часть бизнеса испытывает серьезные финансовые проблемы, о чем свидетельствуют статистические данные различных служб и ведомств. </a:t>
            </a:r>
          </a:p>
          <a:p>
            <a:r>
              <a:rPr lang="ru-RU" dirty="0"/>
              <a:t>По оценкам экспертов ситуация с </a:t>
            </a:r>
            <a:r>
              <a:rPr lang="ru-RU" dirty="0" err="1"/>
              <a:t>коронавирусом</a:t>
            </a:r>
            <a:r>
              <a:rPr lang="ru-RU" dirty="0"/>
              <a:t> и экономический кризис, спровоцированный пандемией, станут причиной роста банкротства в России уже в ближайшее время, основной «удар» придется на предприятия малого и среднего бизнеса.</a:t>
            </a:r>
          </a:p>
          <a:p>
            <a:r>
              <a:rPr lang="ru-RU" dirty="0"/>
              <a:t>В таких условиях вопросы правового регулирования института банкротства и защиты прав и законных интересов предпринимателей в условиях несостоятельности приобретают особенно важное значение.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14350" y="107432"/>
            <a:ext cx="8272463" cy="5825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Актуальность создания Комиссии: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28923" y="947651"/>
            <a:ext cx="10742642" cy="5229311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39197" y="114179"/>
            <a:ext cx="3205490" cy="59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22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014" y="124057"/>
            <a:ext cx="7873799" cy="4744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Проблемы в сфере банкротства: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6582" y="748146"/>
            <a:ext cx="10860578" cy="553378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ru-RU" sz="22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200" dirty="0"/>
              <a:t>отсутствие предсказуемости государственной политики в сфере банкротства в связи с непрерывно меняющимся законодательством (</a:t>
            </a:r>
            <a:r>
              <a:rPr lang="ru-RU" sz="2200" u="sng" dirty="0">
                <a:solidFill>
                  <a:srgbClr val="C00000"/>
                </a:solidFill>
              </a:rPr>
              <a:t>в Федеральный закон «О несостоятельности (банкротстве)</a:t>
            </a:r>
            <a:r>
              <a:rPr lang="ru-RU" sz="2200" dirty="0"/>
              <a:t>» от 26.10.2002 </a:t>
            </a:r>
            <a:r>
              <a:rPr lang="en-US" sz="2200" dirty="0"/>
              <a:t>N 127-</a:t>
            </a:r>
            <a:r>
              <a:rPr lang="ru-RU" sz="2200" dirty="0"/>
              <a:t>ФЗ </a:t>
            </a:r>
            <a:r>
              <a:rPr lang="ru-RU" sz="2200" u="sng" dirty="0">
                <a:solidFill>
                  <a:srgbClr val="C00000"/>
                </a:solidFill>
              </a:rPr>
              <a:t>внесено более 120 изменений</a:t>
            </a:r>
            <a:r>
              <a:rPr lang="ru-RU" sz="2200" dirty="0"/>
              <a:t>);</a:t>
            </a:r>
          </a:p>
          <a:p>
            <a:pPr marL="0" indent="0">
              <a:buNone/>
            </a:pPr>
            <a:endParaRPr lang="ru-RU" sz="22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200" dirty="0"/>
              <a:t>при этом </a:t>
            </a:r>
            <a:r>
              <a:rPr lang="ru-RU" sz="2200" u="sng" dirty="0">
                <a:solidFill>
                  <a:srgbClr val="C00000"/>
                </a:solidFill>
              </a:rPr>
              <a:t>количество </a:t>
            </a:r>
            <a:r>
              <a:rPr lang="ru-RU" sz="2200" dirty="0"/>
              <a:t>изменений</a:t>
            </a:r>
            <a:r>
              <a:rPr lang="ru-RU" sz="2200" u="sng" dirty="0">
                <a:solidFill>
                  <a:srgbClr val="C00000"/>
                </a:solidFill>
              </a:rPr>
              <a:t> не переросло в качество </a:t>
            </a:r>
            <a:r>
              <a:rPr lang="ru-RU" sz="2200" dirty="0"/>
              <a:t>- Россия побила мировые </a:t>
            </a:r>
            <a:r>
              <a:rPr lang="ru-RU" sz="2200" dirty="0" smtClean="0"/>
              <a:t>антирекорды </a:t>
            </a:r>
            <a:r>
              <a:rPr lang="ru-RU" sz="2200" dirty="0"/>
              <a:t>по ключевым параметрам эффективности системы несостоятельности </a:t>
            </a:r>
            <a:r>
              <a:rPr lang="en-US" sz="2200" dirty="0"/>
              <a:t>- </a:t>
            </a:r>
            <a:r>
              <a:rPr lang="ru-RU" sz="2200" u="sng" dirty="0">
                <a:solidFill>
                  <a:srgbClr val="C00000"/>
                </a:solidFill>
              </a:rPr>
              <a:t>доля удовлетворенных </a:t>
            </a:r>
            <a:r>
              <a:rPr lang="ru-RU" sz="2200" dirty="0"/>
              <a:t>требований кредиторов составляет </a:t>
            </a:r>
            <a:r>
              <a:rPr lang="ru-RU" sz="2200" u="sng" dirty="0">
                <a:solidFill>
                  <a:srgbClr val="C00000"/>
                </a:solidFill>
              </a:rPr>
              <a:t>менее 5%; </a:t>
            </a:r>
            <a:r>
              <a:rPr lang="ru-RU" sz="2200" dirty="0"/>
              <a:t>доля процедур, в которых </a:t>
            </a:r>
            <a:r>
              <a:rPr lang="ru-RU" sz="2200" u="sng" dirty="0">
                <a:solidFill>
                  <a:srgbClr val="C00000"/>
                </a:solidFill>
              </a:rPr>
              <a:t>выплаты</a:t>
            </a:r>
            <a:r>
              <a:rPr lang="ru-RU" sz="2200" dirty="0"/>
              <a:t> кредиторам </a:t>
            </a:r>
            <a:r>
              <a:rPr lang="ru-RU" sz="2200" u="sng" dirty="0">
                <a:solidFill>
                  <a:srgbClr val="C00000"/>
                </a:solidFill>
              </a:rPr>
              <a:t>не производились</a:t>
            </a:r>
            <a:r>
              <a:rPr lang="ru-RU" sz="2200" dirty="0"/>
              <a:t>, </a:t>
            </a:r>
            <a:r>
              <a:rPr lang="ru-RU" sz="2200" u="sng" dirty="0">
                <a:solidFill>
                  <a:srgbClr val="C00000"/>
                </a:solidFill>
              </a:rPr>
              <a:t>около 60%</a:t>
            </a:r>
            <a:r>
              <a:rPr lang="ru-RU" sz="2200" dirty="0"/>
              <a:t>; </a:t>
            </a:r>
            <a:r>
              <a:rPr lang="ru-RU" sz="2200" u="sng" dirty="0">
                <a:solidFill>
                  <a:srgbClr val="C00000"/>
                </a:solidFill>
              </a:rPr>
              <a:t>доля</a:t>
            </a:r>
            <a:r>
              <a:rPr lang="ru-RU" sz="2200" dirty="0"/>
              <a:t> </a:t>
            </a:r>
            <a:r>
              <a:rPr lang="ru-RU" sz="2200" u="sng" dirty="0">
                <a:solidFill>
                  <a:srgbClr val="C00000"/>
                </a:solidFill>
              </a:rPr>
              <a:t>реабилитационных процедур </a:t>
            </a:r>
            <a:r>
              <a:rPr lang="ru-RU" sz="2200" dirty="0"/>
              <a:t>банкротства организаций составляет </a:t>
            </a:r>
            <a:r>
              <a:rPr lang="ru-RU" sz="2200" u="sng" dirty="0">
                <a:solidFill>
                  <a:srgbClr val="C00000"/>
                </a:solidFill>
              </a:rPr>
              <a:t>менее 2%</a:t>
            </a:r>
            <a:r>
              <a:rPr lang="ru-RU" sz="2200" dirty="0"/>
              <a:t>;</a:t>
            </a:r>
          </a:p>
          <a:p>
            <a:pPr marL="0" indent="0">
              <a:buNone/>
            </a:pPr>
            <a:endParaRPr lang="ru-RU" sz="22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200" u="sng" dirty="0">
                <a:solidFill>
                  <a:srgbClr val="C00000"/>
                </a:solidFill>
              </a:rPr>
              <a:t>банкротство превратилось в инструмент перераспределения собственности</a:t>
            </a:r>
            <a:r>
              <a:rPr lang="ru-RU" sz="2200" dirty="0"/>
              <a:t>, тогда как в развитых экономиках данный институт является цивилизованным способом разрешения ситуации неплатежеспособности.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86813" y="176099"/>
            <a:ext cx="3205490" cy="59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10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176098"/>
            <a:ext cx="8429625" cy="159555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b="1" dirty="0"/>
              <a:t>Влияние несовершенства законодательства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о </a:t>
            </a:r>
            <a:r>
              <a:rPr lang="ru-RU" sz="3200" b="1" dirty="0"/>
              <a:t>банкротстве на права и интересы предпринимателей</a:t>
            </a:r>
            <a:r>
              <a:rPr lang="ru-RU" sz="36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7375"/>
            <a:ext cx="10811256" cy="482917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предприниматели – кредиторы в процедуре банкротства не могут рассчитывать даже на частичное удовлетворение своих требований, что в итоге сказывается на их финансовой состоятельности;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предприниматели – должники лишены стимулов</a:t>
            </a:r>
            <a:r>
              <a:rPr lang="en-US" dirty="0"/>
              <a:t> </a:t>
            </a:r>
            <a:r>
              <a:rPr lang="ru-RU" dirty="0"/>
              <a:t>и условий для применения реабилитационных процедур;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сложилась «повальная» практика привлечения контролирующих должника лиц к субсидиарной ответственности, что «убивает» желание заниматься бизнесом как таковое;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процедуры банкротства используются в качестве способа решения корпоративных конфликтов и рейдерского захвата бизнеса;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непредсказуемость «условий игры» привела к катастрофическому снижению инвестиционной привлекательности России на мировой арене.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86813" y="176099"/>
            <a:ext cx="3205490" cy="59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6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8994"/>
            <a:ext cx="10515600" cy="499399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Основные задачи Комиссии: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802284"/>
          </a:xfrm>
        </p:spPr>
        <p:txBody>
          <a:bodyPr>
            <a:noAutofit/>
          </a:bodyPr>
          <a:lstStyle/>
          <a:p>
            <a:r>
              <a:rPr lang="ru-RU" sz="2100" dirty="0"/>
              <a:t>выявление и анализ системных проблем, приводящих к нарушению прав предпринимателей в сфере несостоятельности (банкротства);</a:t>
            </a:r>
          </a:p>
          <a:p>
            <a:r>
              <a:rPr lang="ru-RU" sz="2100" dirty="0"/>
              <a:t>подготовка экспертных заключений, консультационных материалов по вопросам применения норм действующего законодательства, возникшим в связи с рассмотрением жалоб субъектов предпринимательской деятельности в сфере несостоятельности (банкротства);</a:t>
            </a:r>
          </a:p>
          <a:p>
            <a:r>
              <a:rPr lang="ru-RU" sz="2100" dirty="0"/>
              <a:t>обобщение результатов анализа правоприменительной практики и обращений представителей бизнеса в части нарушения прав предпринимателей в области несостоятельности (банкротства);</a:t>
            </a:r>
          </a:p>
          <a:p>
            <a:r>
              <a:rPr lang="ru-RU" sz="2100" dirty="0"/>
              <a:t>разработка предложений по совершенствованию законодательства в сфере несостоятельности (банкротства);</a:t>
            </a:r>
          </a:p>
          <a:p>
            <a:r>
              <a:rPr lang="ru-RU" sz="2100" dirty="0"/>
              <a:t>проведение экспертизы проектов нормативно-правовых актов, принимаемых по вопросам настоятельности (банкротства) и оценки их регулирующего воздействия на развитие предпринимательской деятельности;</a:t>
            </a:r>
          </a:p>
          <a:p>
            <a:r>
              <a:rPr lang="ru-RU" sz="2100" dirty="0"/>
              <a:t>оказание научно-аналитического, правового, информационно - справочного и консультативного содействия по вопросам несостоятельности (банкротства) применительно к предпринимательской деятельности.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86813" y="176099"/>
            <a:ext cx="3205490" cy="59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51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931" y="176099"/>
            <a:ext cx="10515600" cy="110622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ПЛАН ДЕЙСТВИЙ КОМИССИИ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936960802"/>
              </p:ext>
            </p:extLst>
          </p:nvPr>
        </p:nvGraphicFramePr>
        <p:xfrm>
          <a:off x="1396538" y="980902"/>
          <a:ext cx="10490661" cy="5802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86813" y="176099"/>
            <a:ext cx="3205490" cy="59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09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76465" y="840184"/>
            <a:ext cx="7410733" cy="1111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>
                <a:solidFill>
                  <a:srgbClr val="C0000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ЯКУШКИН ВЯЧЕСЛАВ ИВАНОВИЧ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421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ПРЕДСЕДАТЕЛЬ </a:t>
            </a:r>
            <a:r>
              <a:rPr lang="ru-RU" sz="2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КОМИТЕТА ПО ФИНАНСОВОМУ ОЗДОРОВЛЕНИЮ И БАНКРОТСТВУ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5814" y="134059"/>
            <a:ext cx="1886489" cy="347845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840481" y="1683843"/>
            <a:ext cx="59748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Вице-Президент Национального объединения саморегулируемых организаций арбитражных управляющих «Национальный Союз профессионалов антикризисного управления» (НСПАУ)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40481" y="314799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Совета Союза Крымский союз профессиональных арбитражных управляющих «Эксперт» (Союз «Эксперт»)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452582" y="4421743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680">
              <a:lnSpc>
                <a:spcPct val="107000"/>
              </a:lnSpc>
              <a:spcBef>
                <a:spcPts val="960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Президент Союза торговых электронных площадок («СТЭП»)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54" y="1192785"/>
            <a:ext cx="3240194" cy="486029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86813" y="176099"/>
            <a:ext cx="3205490" cy="59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326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504</Words>
  <Application>Microsoft Office PowerPoint</Application>
  <PresentationFormat>Произвольный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Комиссия  по финансовому оздоровлению и банкротству </vt:lpstr>
      <vt:lpstr>Актуальность создания Комиссии:</vt:lpstr>
      <vt:lpstr>Проблемы в сфере банкротства:</vt:lpstr>
      <vt:lpstr>Влияние несовершенства законодательства  о банкротстве на права и интересы предпринимателей:</vt:lpstr>
      <vt:lpstr>Основные задачи Комиссии:</vt:lpstr>
      <vt:lpstr>ПЛАН ДЕЙСТВИЙ КОМИССИИ</vt:lpstr>
      <vt:lpstr>ПРЕДСЕДАТЕЛЬ КОМИТЕТА ПО ФИНАНСОВОМУ ОЗДОРОВЛЕНИЮ И БАНКРОТСТВУ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КОМИССИЯ ПО РАЗВИТИЮ АУТСОРСИНГА</dc:title>
  <dc:creator>Nugumanova, Svetlana</dc:creator>
  <cp:lastModifiedBy>Екатерина Реут</cp:lastModifiedBy>
  <cp:revision>143</cp:revision>
  <cp:lastPrinted>2021-11-29T11:01:17Z</cp:lastPrinted>
  <dcterms:created xsi:type="dcterms:W3CDTF">2019-12-02T13:31:47Z</dcterms:created>
  <dcterms:modified xsi:type="dcterms:W3CDTF">2021-12-17T10:04:28Z</dcterms:modified>
</cp:coreProperties>
</file>