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5" r:id="rId3"/>
    <p:sldId id="266" r:id="rId4"/>
    <p:sldId id="269" r:id="rId5"/>
    <p:sldId id="268" r:id="rId6"/>
    <p:sldId id="270" r:id="rId7"/>
    <p:sldId id="271" r:id="rId8"/>
    <p:sldId id="257" r:id="rId9"/>
    <p:sldId id="263" r:id="rId10"/>
    <p:sldId id="272" r:id="rId11"/>
    <p:sldId id="273" r:id="rId12"/>
    <p:sldId id="274" r:id="rId13"/>
    <p:sldId id="275" r:id="rId14"/>
    <p:sldId id="276" r:id="rId15"/>
    <p:sldId id="277" r:id="rId16"/>
    <p:sldId id="278" r:id="rId17"/>
    <p:sldId id="280" r:id="rId18"/>
    <p:sldId id="281" r:id="rId19"/>
    <p:sldId id="282" r:id="rId20"/>
    <p:sldId id="283" r:id="rId21"/>
    <p:sldId id="284" r:id="rId22"/>
    <p:sldId id="285" r:id="rId23"/>
    <p:sldId id="279" r:id="rId24"/>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8391" autoAdjust="0"/>
  </p:normalViewPr>
  <p:slideViewPr>
    <p:cSldViewPr>
      <p:cViewPr varScale="1">
        <p:scale>
          <a:sx n="111" d="100"/>
          <a:sy n="111" d="100"/>
        </p:scale>
        <p:origin x="15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BC2CC904-3B67-4A68-BED9-E7D83BAE8752}" type="datetimeFigureOut">
              <a:rPr lang="ru-RU" smtClean="0"/>
              <a:pPr/>
              <a:t>08.07.2021</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E266D25B-0DAB-4504-914A-459A4A37FE94}" type="slidenum">
              <a:rPr lang="ru-RU" smtClean="0"/>
              <a:pPr/>
              <a:t>‹#›</a:t>
            </a:fld>
            <a:endParaRPr lang="ru-RU"/>
          </a:p>
        </p:txBody>
      </p:sp>
    </p:spTree>
    <p:extLst>
      <p:ext uri="{BB962C8B-B14F-4D97-AF65-F5344CB8AC3E}">
        <p14:creationId xmlns:p14="http://schemas.microsoft.com/office/powerpoint/2010/main" val="419385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266D25B-0DAB-4504-914A-459A4A37FE94}" type="slidenum">
              <a:rPr lang="ru-RU" smtClean="0"/>
              <a:pPr/>
              <a:t>2</a:t>
            </a:fld>
            <a:endParaRPr lang="ru-RU"/>
          </a:p>
        </p:txBody>
      </p:sp>
    </p:spTree>
    <p:extLst>
      <p:ext uri="{BB962C8B-B14F-4D97-AF65-F5344CB8AC3E}">
        <p14:creationId xmlns:p14="http://schemas.microsoft.com/office/powerpoint/2010/main" val="395185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266D25B-0DAB-4504-914A-459A4A37FE94}" type="slidenum">
              <a:rPr lang="ru-RU" smtClean="0"/>
              <a:pPr/>
              <a:t>3</a:t>
            </a:fld>
            <a:endParaRPr lang="ru-RU"/>
          </a:p>
        </p:txBody>
      </p:sp>
    </p:spTree>
    <p:extLst>
      <p:ext uri="{BB962C8B-B14F-4D97-AF65-F5344CB8AC3E}">
        <p14:creationId xmlns:p14="http://schemas.microsoft.com/office/powerpoint/2010/main" val="2177210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266D25B-0DAB-4504-914A-459A4A37FE94}" type="slidenum">
              <a:rPr lang="ru-RU" smtClean="0"/>
              <a:pPr/>
              <a:t>4</a:t>
            </a:fld>
            <a:endParaRPr lang="ru-RU"/>
          </a:p>
        </p:txBody>
      </p:sp>
    </p:spTree>
    <p:extLst>
      <p:ext uri="{BB962C8B-B14F-4D97-AF65-F5344CB8AC3E}">
        <p14:creationId xmlns:p14="http://schemas.microsoft.com/office/powerpoint/2010/main" val="19371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266D25B-0DAB-4504-914A-459A4A37FE94}" type="slidenum">
              <a:rPr lang="ru-RU" smtClean="0"/>
              <a:pPr/>
              <a:t>5</a:t>
            </a:fld>
            <a:endParaRPr lang="ru-RU"/>
          </a:p>
        </p:txBody>
      </p:sp>
    </p:spTree>
    <p:extLst>
      <p:ext uri="{BB962C8B-B14F-4D97-AF65-F5344CB8AC3E}">
        <p14:creationId xmlns:p14="http://schemas.microsoft.com/office/powerpoint/2010/main" val="2330487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266D25B-0DAB-4504-914A-459A4A37FE94}" type="slidenum">
              <a:rPr lang="ru-RU" smtClean="0"/>
              <a:pPr/>
              <a:t>6</a:t>
            </a:fld>
            <a:endParaRPr lang="ru-RU"/>
          </a:p>
        </p:txBody>
      </p:sp>
    </p:spTree>
    <p:extLst>
      <p:ext uri="{BB962C8B-B14F-4D97-AF65-F5344CB8AC3E}">
        <p14:creationId xmlns:p14="http://schemas.microsoft.com/office/powerpoint/2010/main" val="193598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266D25B-0DAB-4504-914A-459A4A37FE94}" type="slidenum">
              <a:rPr lang="ru-RU" smtClean="0"/>
              <a:pPr/>
              <a:t>7</a:t>
            </a:fld>
            <a:endParaRPr lang="ru-RU"/>
          </a:p>
        </p:txBody>
      </p:sp>
    </p:spTree>
    <p:extLst>
      <p:ext uri="{BB962C8B-B14F-4D97-AF65-F5344CB8AC3E}">
        <p14:creationId xmlns:p14="http://schemas.microsoft.com/office/powerpoint/2010/main" val="1935983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Пустой слайд">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51520" y="260648"/>
            <a:ext cx="8543292" cy="634082"/>
          </a:xfrm>
        </p:spPr>
        <p:txBody>
          <a:bodyPr>
            <a:normAutofit/>
          </a:bodyPr>
          <a:lstStyle>
            <a:lvl1pPr algn="l">
              <a:defRPr sz="2400">
                <a:solidFill>
                  <a:schemeClr val="tx1">
                    <a:lumMod val="75000"/>
                    <a:lumOff val="25000"/>
                  </a:schemeClr>
                </a:solidFill>
              </a:defRPr>
            </a:lvl1pPr>
          </a:lstStyle>
          <a:p>
            <a:r>
              <a:rPr lang="ru-RU" dirty="0"/>
              <a:t>Образец заголовка</a:t>
            </a:r>
          </a:p>
        </p:txBody>
      </p:sp>
      <p:sp>
        <p:nvSpPr>
          <p:cNvPr id="6" name="Дата 5"/>
          <p:cNvSpPr>
            <a:spLocks noGrp="1"/>
          </p:cNvSpPr>
          <p:nvPr>
            <p:ph type="dt" sz="half" idx="10"/>
          </p:nvPr>
        </p:nvSpPr>
        <p:spPr/>
        <p:txBody>
          <a:bodyPr/>
          <a:lstStyle/>
          <a:p>
            <a:fld id="{2FBEE676-66B4-4E2B-AE2F-91BEAA22A84B}" type="datetime1">
              <a:rPr lang="ru-RU" smtClean="0"/>
              <a:pPr/>
              <a:t>08.07.2021</a:t>
            </a:fld>
            <a:endParaRPr lang="ru-RU"/>
          </a:p>
        </p:txBody>
      </p:sp>
      <p:sp>
        <p:nvSpPr>
          <p:cNvPr id="7" name="Нижний колонтитул 6"/>
          <p:cNvSpPr>
            <a:spLocks noGrp="1"/>
          </p:cNvSpPr>
          <p:nvPr>
            <p:ph type="ftr" sz="quarter" idx="11"/>
          </p:nvPr>
        </p:nvSpPr>
        <p:spPr/>
        <p:txBody>
          <a:bodyPr/>
          <a:lstStyle/>
          <a:p>
            <a:endParaRPr lang="ru-RU"/>
          </a:p>
        </p:txBody>
      </p:sp>
      <p:sp>
        <p:nvSpPr>
          <p:cNvPr id="8" name="Номер слайда 7"/>
          <p:cNvSpPr>
            <a:spLocks noGrp="1"/>
          </p:cNvSpPr>
          <p:nvPr>
            <p:ph type="sldNum" sz="quarter" idx="12"/>
          </p:nvPr>
        </p:nvSpPr>
        <p:spPr/>
        <p:txBody>
          <a:bodyPr/>
          <a:lstStyle/>
          <a:p>
            <a:fld id="{68F13AC6-A09E-41B0-9234-A685F8879526}" type="slidenum">
              <a:rPr lang="ru-RU" smtClean="0"/>
              <a:pPr/>
              <a:t>‹#›</a:t>
            </a:fld>
            <a:endParaRPr lang="ru-RU"/>
          </a:p>
        </p:txBody>
      </p:sp>
      <p:pic>
        <p:nvPicPr>
          <p:cNvPr id="9" name="Picture 3" descr="C:\Users\1\Desktop\image001.jpg"/>
          <p:cNvPicPr>
            <a:picLocks noChangeAspect="1" noChangeArrowheads="1"/>
          </p:cNvPicPr>
          <p:nvPr userDrawn="1"/>
        </p:nvPicPr>
        <p:blipFill>
          <a:blip r:embed="rId2" cstate="print"/>
          <a:srcRect/>
          <a:stretch>
            <a:fillRect/>
          </a:stretch>
        </p:blipFill>
        <p:spPr bwMode="auto">
          <a:xfrm>
            <a:off x="8352420" y="490230"/>
            <a:ext cx="440255" cy="355909"/>
          </a:xfrm>
          <a:prstGeom prst="rect">
            <a:avLst/>
          </a:prstGeom>
          <a:noFill/>
        </p:spPr>
      </p:pic>
      <p:sp>
        <p:nvSpPr>
          <p:cNvPr id="10" name="Прямоугольник 9"/>
          <p:cNvSpPr/>
          <p:nvPr userDrawn="1"/>
        </p:nvSpPr>
        <p:spPr>
          <a:xfrm>
            <a:off x="273610" y="980728"/>
            <a:ext cx="8546863" cy="45719"/>
          </a:xfrm>
          <a:prstGeom prst="rect">
            <a:avLst/>
          </a:prstGeom>
          <a:solidFill>
            <a:schemeClr val="accent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5152" tIns="72576" rIns="145152" bIns="72576" numCol="1" spcCol="0" rtlCol="0" fromWordArt="0" anchor="ctr" anchorCtr="0" forceAA="0" compatLnSpc="1">
            <a:prstTxWarp prst="textNoShape">
              <a:avLst/>
            </a:prstTxWarp>
            <a:noAutofit/>
          </a:bodyPr>
          <a:lstStyle/>
          <a:p>
            <a:endParaRPr lang="ru-RU" sz="1800"/>
          </a:p>
        </p:txBody>
      </p:sp>
    </p:spTree>
    <p:extLst>
      <p:ext uri="{BB962C8B-B14F-4D97-AF65-F5344CB8AC3E}">
        <p14:creationId xmlns:p14="http://schemas.microsoft.com/office/powerpoint/2010/main" val="47381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F193B4EB-3658-4E67-A86C-84338A0A300A}" type="datetimeFigureOut">
              <a:rPr lang="ru-RU" smtClean="0"/>
              <a:pPr/>
              <a:t>08.07.2021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771D0-25B1-4DAB-965C-7B7948144F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3B4EB-3658-4E67-A86C-84338A0A300A}" type="datetimeFigureOut">
              <a:rPr lang="ru-RU" smtClean="0"/>
              <a:pPr/>
              <a:t>08.07.2021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771D0-25B1-4DAB-965C-7B7948144F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consultantplus://offline/ref=9194532ED4B9D4299F14F8F448EE4A5BBE8FD21FE069095E96C46258DE16CE208CAE12A231E905B6C77787414FF8A3F3BA50016AE5AEEC50u671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034" y="0"/>
            <a:ext cx="8072494" cy="1494350"/>
          </a:xfrm>
          <a:prstGeom prst="rect">
            <a:avLst/>
          </a:prstGeom>
        </p:spPr>
      </p:pic>
      <p:sp>
        <p:nvSpPr>
          <p:cNvPr id="5" name="TextBox 4"/>
          <p:cNvSpPr txBox="1"/>
          <p:nvPr/>
        </p:nvSpPr>
        <p:spPr>
          <a:xfrm rot="5400000">
            <a:off x="-2761268" y="3261277"/>
            <a:ext cx="6093976" cy="285753"/>
          </a:xfrm>
          <a:prstGeom prst="rect">
            <a:avLst/>
          </a:prstGeom>
          <a:noFill/>
        </p:spPr>
        <p:txBody>
          <a:bodyPr vert="vert270" wrap="square" rtlCol="0">
            <a:spAutoFit/>
          </a:bodyPr>
          <a:lstStyle/>
          <a:p>
            <a:pPr algn="ctr"/>
            <a:r>
              <a:rPr lang="ru-RU" sz="1600" b="1" i="1" dirty="0" smtClean="0">
                <a:solidFill>
                  <a:schemeClr val="tx2"/>
                </a:solidFill>
                <a:latin typeface="Times New Roman" pitchFamily="18" charset="0"/>
                <a:cs typeface="Times New Roman" pitchFamily="18" charset="0"/>
              </a:rPr>
              <a:t>КОМИССИЯ </a:t>
            </a:r>
          </a:p>
          <a:p>
            <a:pPr algn="ctr"/>
            <a:endParaRPr lang="ru-RU" sz="1600" b="1" i="1" dirty="0" smtClean="0">
              <a:solidFill>
                <a:schemeClr val="tx2"/>
              </a:solidFill>
              <a:latin typeface="Times New Roman" pitchFamily="18" charset="0"/>
              <a:cs typeface="Times New Roman" pitchFamily="18" charset="0"/>
            </a:endParaRPr>
          </a:p>
          <a:p>
            <a:pPr algn="ctr"/>
            <a:r>
              <a:rPr lang="ru-RU" sz="1600" b="1" i="1" dirty="0" smtClean="0">
                <a:solidFill>
                  <a:schemeClr val="tx2"/>
                </a:solidFill>
                <a:latin typeface="Times New Roman" pitchFamily="18" charset="0"/>
                <a:cs typeface="Times New Roman" pitchFamily="18" charset="0"/>
              </a:rPr>
              <a:t>ПО</a:t>
            </a:r>
          </a:p>
          <a:p>
            <a:pPr algn="ctr"/>
            <a:r>
              <a:rPr lang="ru-RU" sz="1600" b="1" i="1" dirty="0" smtClean="0">
                <a:solidFill>
                  <a:schemeClr val="tx2"/>
                </a:solidFill>
                <a:latin typeface="Times New Roman" pitchFamily="18" charset="0"/>
                <a:cs typeface="Times New Roman" pitchFamily="18" charset="0"/>
              </a:rPr>
              <a:t> СТОМАТОЛОГИИ</a:t>
            </a:r>
            <a:endParaRPr lang="ru-RU" sz="1600" b="1" i="1" dirty="0">
              <a:solidFill>
                <a:schemeClr val="tx2"/>
              </a:solidFill>
              <a:latin typeface="Times New Roman" pitchFamily="18" charset="0"/>
              <a:cs typeface="Times New Roman" pitchFamily="18" charset="0"/>
            </a:endParaRPr>
          </a:p>
        </p:txBody>
      </p:sp>
      <p:sp>
        <p:nvSpPr>
          <p:cNvPr id="6" name="Прямоугольник 5"/>
          <p:cNvSpPr/>
          <p:nvPr/>
        </p:nvSpPr>
        <p:spPr>
          <a:xfrm>
            <a:off x="1142976" y="2285992"/>
            <a:ext cx="6807953" cy="175432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Врачебные ошибки </a:t>
            </a:r>
          </a:p>
          <a:p>
            <a:pPr algn="ctr"/>
            <a:r>
              <a:rPr lang="ru-RU"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В стоматологии </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TextBox 7"/>
          <p:cNvSpPr txBox="1"/>
          <p:nvPr/>
        </p:nvSpPr>
        <p:spPr>
          <a:xfrm>
            <a:off x="484369" y="4929198"/>
            <a:ext cx="8588225" cy="1323439"/>
          </a:xfrm>
          <a:prstGeom prst="rect">
            <a:avLst/>
          </a:prstGeom>
          <a:noFill/>
        </p:spPr>
        <p:txBody>
          <a:bodyPr wrap="square" rtlCol="0">
            <a:spAutoFit/>
          </a:bodyPr>
          <a:lstStyle/>
          <a:p>
            <a:r>
              <a:rPr lang="ru-RU" sz="1600" i="1" dirty="0" smtClean="0"/>
              <a:t>Спикер: </a:t>
            </a:r>
            <a:r>
              <a:rPr lang="ru-RU" sz="1600" i="1" dirty="0" err="1" smtClean="0"/>
              <a:t>Боричевская</a:t>
            </a:r>
            <a:r>
              <a:rPr lang="ru-RU" sz="1600" i="1" dirty="0" smtClean="0"/>
              <a:t> Наталья Александровна</a:t>
            </a:r>
          </a:p>
          <a:p>
            <a:r>
              <a:rPr lang="ru-RU" sz="1600" dirty="0" smtClean="0"/>
              <a:t>Учимся на чужих ошибках. </a:t>
            </a:r>
          </a:p>
          <a:p>
            <a:r>
              <a:rPr lang="ru-RU" sz="1600" dirty="0" smtClean="0"/>
              <a:t>Примеры оказания стоматологической медицинской помощи по материалам, </a:t>
            </a:r>
          </a:p>
          <a:p>
            <a:r>
              <a:rPr lang="ru-RU" sz="1600" dirty="0" smtClean="0"/>
              <a:t>проведенных судебно-медицинских экспертиз.</a:t>
            </a:r>
          </a:p>
          <a:p>
            <a:r>
              <a:rPr lang="ru-RU" sz="1600" dirty="0" smtClean="0"/>
              <a:t>Правовые аспекты ошибок врачебной деятельности</a:t>
            </a:r>
            <a:endParaRPr lang="ru-RU"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0070C0"/>
                </a:solidFill>
              </a:rPr>
              <a:t>Пример № 2 Нестандартная ситуация.</a:t>
            </a:r>
            <a:endParaRPr lang="ru-RU" sz="3200" b="1" dirty="0">
              <a:solidFill>
                <a:srgbClr val="0070C0"/>
              </a:solidFill>
            </a:endParaRPr>
          </a:p>
        </p:txBody>
      </p:sp>
      <p:sp>
        <p:nvSpPr>
          <p:cNvPr id="29" name="Прямоугольник 28"/>
          <p:cNvSpPr/>
          <p:nvPr/>
        </p:nvSpPr>
        <p:spPr>
          <a:xfrm>
            <a:off x="990447" y="1103128"/>
            <a:ext cx="3316726" cy="468484"/>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sp>
        <p:nvSpPr>
          <p:cNvPr id="20" name="TextBox 19"/>
          <p:cNvSpPr txBox="1"/>
          <p:nvPr/>
        </p:nvSpPr>
        <p:spPr>
          <a:xfrm>
            <a:off x="1571604" y="1643050"/>
            <a:ext cx="184731" cy="369332"/>
          </a:xfrm>
          <a:prstGeom prst="rect">
            <a:avLst/>
          </a:prstGeom>
          <a:noFill/>
        </p:spPr>
        <p:txBody>
          <a:bodyPr wrap="none" rtlCol="0">
            <a:spAutoFit/>
          </a:bodyPr>
          <a:lstStyle/>
          <a:p>
            <a:endParaRPr lang="ru-RU" dirty="0"/>
          </a:p>
        </p:txBody>
      </p:sp>
      <p:sp>
        <p:nvSpPr>
          <p:cNvPr id="25" name="TextBox 24"/>
          <p:cNvSpPr txBox="1"/>
          <p:nvPr/>
        </p:nvSpPr>
        <p:spPr>
          <a:xfrm>
            <a:off x="1214414" y="1428736"/>
            <a:ext cx="2428892" cy="369332"/>
          </a:xfrm>
          <a:prstGeom prst="rect">
            <a:avLst/>
          </a:prstGeom>
          <a:noFill/>
        </p:spPr>
        <p:txBody>
          <a:bodyPr wrap="square" rtlCol="0">
            <a:spAutoFit/>
          </a:bodyPr>
          <a:lstStyle/>
          <a:p>
            <a:endParaRPr lang="ru-RU" dirty="0"/>
          </a:p>
        </p:txBody>
      </p:sp>
      <p:sp>
        <p:nvSpPr>
          <p:cNvPr id="27" name="Объект 2"/>
          <p:cNvSpPr txBox="1">
            <a:spLocks/>
          </p:cNvSpPr>
          <p:nvPr/>
        </p:nvSpPr>
        <p:spPr>
          <a:xfrm>
            <a:off x="285721" y="1142985"/>
            <a:ext cx="8572560" cy="5143535"/>
          </a:xfrm>
          <a:prstGeom prst="rect">
            <a:avLst/>
          </a:prstGeom>
        </p:spPr>
        <p:txBody>
          <a:bodyPr>
            <a:normAutofit fontScale="47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ru-RU" sz="3200" b="1" i="0" u="none" strike="noStrike" kern="1200" cap="none" spc="0" normalizeH="0" baseline="0" noProof="0" dirty="0" smtClean="0">
                <a:ln>
                  <a:noFill/>
                </a:ln>
                <a:solidFill>
                  <a:srgbClr val="FF0000"/>
                </a:solidFill>
                <a:effectLst/>
                <a:uLnTx/>
                <a:uFillTx/>
                <a:latin typeface="+mn-lt"/>
                <a:ea typeface="+mn-ea"/>
                <a:cs typeface="+mn-cs"/>
              </a:rPr>
              <a:t>Обстоятельства дела:</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4200" b="0" i="0" u="none" strike="noStrike" kern="1200" cap="none" spc="0" normalizeH="0" baseline="0" noProof="0" dirty="0" smtClean="0">
                <a:ln>
                  <a:noFill/>
                </a:ln>
                <a:solidFill>
                  <a:schemeClr val="tx1"/>
                </a:solidFill>
                <a:effectLst/>
                <a:uLnTx/>
                <a:uFillTx/>
                <a:latin typeface="+mn-lt"/>
                <a:ea typeface="+mn-ea"/>
                <a:cs typeface="+mn-cs"/>
              </a:rPr>
              <a:t>15.10.2018 г. Пациент обратился с исковым заявлением к Медицинской организации.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4200" b="0" i="0" u="none" strike="noStrike" kern="1200" cap="none" spc="0" normalizeH="0" baseline="0" noProof="0" dirty="0" smtClean="0">
                <a:ln>
                  <a:noFill/>
                </a:ln>
                <a:solidFill>
                  <a:schemeClr val="tx1"/>
                </a:solidFill>
                <a:effectLst/>
                <a:uLnTx/>
                <a:uFillTx/>
                <a:latin typeface="+mn-lt"/>
                <a:ea typeface="+mn-ea"/>
                <a:cs typeface="+mn-cs"/>
              </a:rPr>
              <a:t>Суть спора: В 2017 г. между сторонами был заключен Договор об оказании стоматологических услуг (протезирование) после проведения осмотра, панорамного снимка, компьютерной томографии полости рта сотрудником ответчика, был составлен план лечения, согласно которому общая стоимость услуг по договору составила 704 844 руб. 19 коп. Истцом произведена оплата в размере 350 000 руб.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4200" b="0" i="0" u="none" strike="noStrike" kern="1200" cap="none" spc="0" normalizeH="0" baseline="0" noProof="0" dirty="0" smtClean="0">
                <a:ln>
                  <a:noFill/>
                </a:ln>
                <a:solidFill>
                  <a:schemeClr val="tx1"/>
                </a:solidFill>
                <a:effectLst/>
                <a:uLnTx/>
                <a:uFillTx/>
                <a:latin typeface="+mn-lt"/>
                <a:ea typeface="+mn-ea"/>
                <a:cs typeface="+mn-cs"/>
              </a:rPr>
              <a:t>Позиция истца:</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4200" b="0" i="0" u="none" strike="noStrike" kern="1200" cap="none" spc="0" normalizeH="0" baseline="0" noProof="0" dirty="0" smtClean="0">
                <a:ln>
                  <a:noFill/>
                </a:ln>
                <a:solidFill>
                  <a:schemeClr val="tx1"/>
                </a:solidFill>
                <a:effectLst/>
                <a:uLnTx/>
                <a:uFillTx/>
                <a:latin typeface="+mn-lt"/>
                <a:ea typeface="+mn-ea"/>
                <a:cs typeface="+mn-cs"/>
              </a:rPr>
              <a:t>В результате неправильного лечения образовалась опухоль (в области зуба 1.3.).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4200" b="0" i="0" u="none" strike="noStrike" kern="1200" cap="none" spc="0" normalizeH="0" baseline="0" noProof="0" dirty="0" smtClean="0">
                <a:ln>
                  <a:noFill/>
                </a:ln>
                <a:solidFill>
                  <a:schemeClr val="tx1"/>
                </a:solidFill>
                <a:effectLst/>
                <a:uLnTx/>
                <a:uFillTx/>
                <a:latin typeface="+mn-lt"/>
                <a:ea typeface="+mn-ea"/>
                <a:cs typeface="+mn-cs"/>
              </a:rPr>
              <a:t>В связи с этим Истец был вынужден обратиться в стороннюю организацию, где у него была выявлена киста в стадии нагноения.</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4200" b="0" i="0" u="none" strike="noStrike" kern="1200" cap="none" spc="0" normalizeH="0" baseline="0" noProof="0" dirty="0" smtClean="0">
                <a:ln>
                  <a:noFill/>
                </a:ln>
                <a:solidFill>
                  <a:schemeClr val="tx1"/>
                </a:solidFill>
                <a:effectLst/>
                <a:uLnTx/>
                <a:uFillTx/>
                <a:latin typeface="+mn-lt"/>
                <a:ea typeface="+mn-ea"/>
                <a:cs typeface="+mn-cs"/>
              </a:rPr>
              <a:t>Истец считает, что причиной возникновения кисты и нагноения стала потеря нерва в процессе обточки зуба и в связи с тем, что каналы зуба не были вовремя прочищены и запломбированы</a:t>
            </a:r>
          </a:p>
        </p:txBody>
      </p:sp>
    </p:spTree>
    <p:extLst>
      <p:ext uri="{BB962C8B-B14F-4D97-AF65-F5344CB8AC3E}">
        <p14:creationId xmlns:p14="http://schemas.microsoft.com/office/powerpoint/2010/main" val="376318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0070C0"/>
                </a:solidFill>
              </a:rPr>
              <a:t>Вопросы поставленные эксперту:</a:t>
            </a:r>
            <a:endParaRPr lang="ru-RU" sz="3200" b="1" dirty="0">
              <a:solidFill>
                <a:srgbClr val="0070C0"/>
              </a:solidFill>
            </a:endParaRPr>
          </a:p>
        </p:txBody>
      </p:sp>
      <p:sp>
        <p:nvSpPr>
          <p:cNvPr id="29" name="Прямоугольник 28"/>
          <p:cNvSpPr/>
          <p:nvPr/>
        </p:nvSpPr>
        <p:spPr>
          <a:xfrm>
            <a:off x="990447" y="1103128"/>
            <a:ext cx="3316726" cy="468484"/>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sp>
        <p:nvSpPr>
          <p:cNvPr id="20" name="TextBox 19"/>
          <p:cNvSpPr txBox="1"/>
          <p:nvPr/>
        </p:nvSpPr>
        <p:spPr>
          <a:xfrm>
            <a:off x="1571604" y="1643050"/>
            <a:ext cx="184731" cy="369332"/>
          </a:xfrm>
          <a:prstGeom prst="rect">
            <a:avLst/>
          </a:prstGeom>
          <a:noFill/>
        </p:spPr>
        <p:txBody>
          <a:bodyPr wrap="none" rtlCol="0">
            <a:spAutoFit/>
          </a:bodyPr>
          <a:lstStyle/>
          <a:p>
            <a:endParaRPr lang="ru-RU" dirty="0"/>
          </a:p>
        </p:txBody>
      </p:sp>
      <p:sp>
        <p:nvSpPr>
          <p:cNvPr id="25" name="TextBox 24"/>
          <p:cNvSpPr txBox="1"/>
          <p:nvPr/>
        </p:nvSpPr>
        <p:spPr>
          <a:xfrm>
            <a:off x="1214414" y="1428736"/>
            <a:ext cx="2428892" cy="369332"/>
          </a:xfrm>
          <a:prstGeom prst="rect">
            <a:avLst/>
          </a:prstGeom>
          <a:noFill/>
        </p:spPr>
        <p:txBody>
          <a:bodyPr wrap="square" rtlCol="0">
            <a:spAutoFit/>
          </a:bodyPr>
          <a:lstStyle/>
          <a:p>
            <a:endParaRPr lang="ru-RU" dirty="0"/>
          </a:p>
        </p:txBody>
      </p:sp>
      <p:sp>
        <p:nvSpPr>
          <p:cNvPr id="27" name="Объект 2"/>
          <p:cNvSpPr txBox="1">
            <a:spLocks/>
          </p:cNvSpPr>
          <p:nvPr/>
        </p:nvSpPr>
        <p:spPr>
          <a:xfrm>
            <a:off x="285721" y="1142985"/>
            <a:ext cx="8572560" cy="5143535"/>
          </a:xfrm>
          <a:prstGeom prst="rect">
            <a:avLst/>
          </a:prstGeom>
        </p:spPr>
        <p:txBody>
          <a:bodyPr>
            <a:normAutofit/>
          </a:bodyPr>
          <a:lstStyle/>
          <a:p>
            <a:pPr>
              <a:buFont typeface="Arial" pitchFamily="34" charset="0"/>
              <a:buChar char="•"/>
            </a:pPr>
            <a:r>
              <a:rPr lang="ru-RU" sz="2000" dirty="0" smtClean="0">
                <a:latin typeface="Times New Roman" pitchFamily="18" charset="0"/>
                <a:cs typeface="Times New Roman" pitchFamily="18" charset="0"/>
              </a:rPr>
              <a:t>1. Имелась ли ретикулярная киста у Пациента на момент обращения к ответчику за оказанием медицинских услуг? </a:t>
            </a:r>
          </a:p>
          <a:p>
            <a:pPr>
              <a:buFont typeface="Arial" pitchFamily="34" charset="0"/>
              <a:buChar char="•"/>
            </a:pPr>
            <a:endParaRPr lang="ru-RU" sz="1000" dirty="0" smtClean="0">
              <a:latin typeface="Times New Roman" pitchFamily="18" charset="0"/>
              <a:cs typeface="Times New Roman" pitchFamily="18" charset="0"/>
            </a:endParaRPr>
          </a:p>
          <a:p>
            <a:pPr>
              <a:buFont typeface="Arial" pitchFamily="34" charset="0"/>
              <a:buChar char="•"/>
            </a:pPr>
            <a:r>
              <a:rPr lang="ru-RU" sz="2000" dirty="0" smtClean="0">
                <a:latin typeface="Times New Roman" pitchFamily="18" charset="0"/>
                <a:cs typeface="Times New Roman" pitchFamily="18" charset="0"/>
              </a:rPr>
              <a:t>2. Являются ли кисты подобного рода противопоказанием для проведения заказанных Пациентом стоматологических услуг? </a:t>
            </a:r>
            <a:endParaRPr lang="ru-RU" sz="1000" dirty="0" smtClean="0">
              <a:latin typeface="Times New Roman" pitchFamily="18" charset="0"/>
              <a:cs typeface="Times New Roman" pitchFamily="18" charset="0"/>
            </a:endParaRPr>
          </a:p>
          <a:p>
            <a:pPr>
              <a:buFont typeface="Arial" pitchFamily="34" charset="0"/>
              <a:buChar char="•"/>
            </a:pPr>
            <a:endParaRPr lang="ru-RU" sz="2000" dirty="0" smtClean="0">
              <a:latin typeface="Times New Roman" pitchFamily="18" charset="0"/>
              <a:cs typeface="Times New Roman" pitchFamily="18" charset="0"/>
            </a:endParaRPr>
          </a:p>
          <a:p>
            <a:pPr>
              <a:buFont typeface="Arial" pitchFamily="34" charset="0"/>
              <a:buChar char="•"/>
            </a:pPr>
            <a:r>
              <a:rPr lang="ru-RU" sz="2000" dirty="0" smtClean="0">
                <a:latin typeface="Times New Roman" pitchFamily="18" charset="0"/>
                <a:cs typeface="Times New Roman" pitchFamily="18" charset="0"/>
              </a:rPr>
              <a:t>3. Являются ли медицинские манипуляции сотрудников Ответчика в отношении пациента причиной (косвенной или прямой) возникновения или воспаления </a:t>
            </a:r>
            <a:r>
              <a:rPr lang="ru-RU" sz="2000" dirty="0" err="1" smtClean="0">
                <a:latin typeface="Times New Roman" pitchFamily="18" charset="0"/>
                <a:cs typeface="Times New Roman" pitchFamily="18" charset="0"/>
              </a:rPr>
              <a:t>радикулярной</a:t>
            </a:r>
            <a:r>
              <a:rPr lang="ru-RU" sz="2000" dirty="0" smtClean="0">
                <a:latin typeface="Times New Roman" pitchFamily="18" charset="0"/>
                <a:cs typeface="Times New Roman" pitchFamily="18" charset="0"/>
              </a:rPr>
              <a:t> кисты у Пациента?</a:t>
            </a:r>
            <a:endParaRPr lang="ru-RU" sz="1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p>
          <a:p>
            <a:pPr>
              <a:buFont typeface="Arial" pitchFamily="34" charset="0"/>
              <a:buChar char="•"/>
            </a:pPr>
            <a:r>
              <a:rPr lang="ru-RU" sz="2000" dirty="0" smtClean="0">
                <a:latin typeface="Times New Roman" pitchFamily="18" charset="0"/>
                <a:cs typeface="Times New Roman" pitchFamily="18" charset="0"/>
              </a:rPr>
              <a:t>4. Были ли Ответчиком допущены какие-либо дефекты или недостатки в оказании медицинских услуг пациенту (протезирование зубов) в том объеме, который был исполнен до момента возникновения спора? </a:t>
            </a:r>
            <a:endParaRPr lang="ru-RU" sz="1000" dirty="0" smtClean="0">
              <a:latin typeface="Times New Roman" pitchFamily="18" charset="0"/>
              <a:cs typeface="Times New Roman" pitchFamily="18" charset="0"/>
            </a:endParaRPr>
          </a:p>
          <a:p>
            <a:pPr>
              <a:buFont typeface="Arial" pitchFamily="34" charset="0"/>
              <a:buChar char="•"/>
            </a:pPr>
            <a:endParaRPr lang="ru-RU" sz="2000" dirty="0" smtClean="0">
              <a:latin typeface="Times New Roman" pitchFamily="18" charset="0"/>
              <a:cs typeface="Times New Roman" pitchFamily="18" charset="0"/>
            </a:endParaRPr>
          </a:p>
          <a:p>
            <a:pPr>
              <a:buFont typeface="Arial" pitchFamily="34" charset="0"/>
              <a:buChar char="•"/>
            </a:pPr>
            <a:r>
              <a:rPr lang="ru-RU" sz="2000" dirty="0" smtClean="0">
                <a:latin typeface="Times New Roman" pitchFamily="18" charset="0"/>
                <a:cs typeface="Times New Roman" pitchFamily="18" charset="0"/>
              </a:rPr>
              <a:t>5. Возможно ли было в данной ситуации, при условии правильного оказания медицинских услуг, избежать воспаления кисты?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763183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1442460" y="2942626"/>
            <a:ext cx="6885384" cy="1000132"/>
          </a:xfrm>
          <a:prstGeom prst="triangle">
            <a:avLst>
              <a:gd name="adj" fmla="val 5067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500166"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2571736" cy="1754326"/>
          </a:xfrm>
          <a:prstGeom prst="rect">
            <a:avLst/>
          </a:prstGeom>
          <a:noFill/>
        </p:spPr>
        <p:txBody>
          <a:bodyPr wrap="square" rtlCol="0">
            <a:spAutoFit/>
          </a:bodyPr>
          <a:lstStyle/>
          <a:p>
            <a:r>
              <a:rPr lang="ru-RU" sz="3600" b="1" dirty="0" smtClean="0">
                <a:solidFill>
                  <a:schemeClr val="bg1"/>
                </a:solidFill>
              </a:rPr>
              <a:t>Выводы экспертной комиссии</a:t>
            </a:r>
            <a:endParaRPr lang="ru-RU" sz="3600" dirty="0">
              <a:solidFill>
                <a:schemeClr val="bg1"/>
              </a:solidFill>
            </a:endParaRPr>
          </a:p>
        </p:txBody>
      </p:sp>
      <p:sp>
        <p:nvSpPr>
          <p:cNvPr id="25" name="Прямоугольник 24"/>
          <p:cNvSpPr/>
          <p:nvPr/>
        </p:nvSpPr>
        <p:spPr>
          <a:xfrm>
            <a:off x="2571736" y="714357"/>
            <a:ext cx="6357982" cy="5632311"/>
          </a:xfrm>
          <a:prstGeom prst="rect">
            <a:avLst/>
          </a:prstGeom>
        </p:spPr>
        <p:txBody>
          <a:bodyPr wrap="square">
            <a:spAutoFit/>
          </a:bodyPr>
          <a:lstStyle/>
          <a:p>
            <a:pPr algn="just"/>
            <a:r>
              <a:rPr lang="ru-RU" sz="1600" b="1" dirty="0" smtClean="0">
                <a:latin typeface="Times New Roman" pitchFamily="18" charset="0"/>
                <a:cs typeface="Times New Roman" pitchFamily="18" charset="0"/>
              </a:rPr>
              <a:t>1.</a:t>
            </a:r>
            <a:r>
              <a:rPr lang="ru-RU" sz="1600" dirty="0" smtClean="0">
                <a:latin typeface="Times New Roman" pitchFamily="18" charset="0"/>
                <a:cs typeface="Times New Roman" pitchFamily="18" charset="0"/>
              </a:rPr>
              <a:t> В медицинской карте стоматологической клинике заполнены не все разделы, предусмотренные картой, что является нарушение п. 2.1. приказа Министерства здравоохранения РФ от 10 мая 2017 г. № 203н «Об утверждении критериев оценки качества медицинской помощи».</a:t>
            </a:r>
          </a:p>
          <a:p>
            <a:pPr algn="just"/>
            <a:endParaRPr lang="ru-RU" sz="800" dirty="0" smtClean="0">
              <a:latin typeface="Times New Roman" pitchFamily="18" charset="0"/>
              <a:cs typeface="Times New Roman" pitchFamily="18" charset="0"/>
            </a:endParaRPr>
          </a:p>
          <a:p>
            <a:pPr algn="just"/>
            <a:r>
              <a:rPr lang="ru-RU" sz="1600" b="1" dirty="0" smtClean="0">
                <a:latin typeface="Times New Roman" pitchFamily="18" charset="0"/>
                <a:cs typeface="Times New Roman" pitchFamily="18" charset="0"/>
              </a:rPr>
              <a:t>2.</a:t>
            </a:r>
            <a:r>
              <a:rPr lang="ru-RU" sz="1600" dirty="0" smtClean="0">
                <a:latin typeface="Times New Roman" pitchFamily="18" charset="0"/>
                <a:cs typeface="Times New Roman" pitchFamily="18" charset="0"/>
              </a:rPr>
              <a:t> В медицинской карте стоматологической клинике при первичном осмотре отсутствует план обследования и лечения, что является нарушением п. 2.1. приказа Министерства здравоохранения РФ от 10 мая 2017 г. № 203н «Об утверждении критериев оценки качества медицинской помощи».</a:t>
            </a:r>
          </a:p>
          <a:p>
            <a:pPr algn="just"/>
            <a:endParaRPr lang="ru-RU" sz="800" dirty="0" smtClean="0">
              <a:latin typeface="Times New Roman" pitchFamily="18" charset="0"/>
              <a:cs typeface="Times New Roman" pitchFamily="18" charset="0"/>
            </a:endParaRPr>
          </a:p>
          <a:p>
            <a:pPr algn="just"/>
            <a:r>
              <a:rPr lang="ru-RU" sz="1600" b="1" dirty="0" smtClean="0">
                <a:latin typeface="Times New Roman" pitchFamily="18" charset="0"/>
                <a:cs typeface="Times New Roman" pitchFamily="18" charset="0"/>
              </a:rPr>
              <a:t>3.</a:t>
            </a:r>
            <a:r>
              <a:rPr lang="ru-RU" sz="1600" dirty="0" smtClean="0">
                <a:latin typeface="Times New Roman" pitchFamily="18" charset="0"/>
                <a:cs typeface="Times New Roman" pitchFamily="18" charset="0"/>
              </a:rPr>
              <a:t> При обращении Пациента выставлен диагноз: </a:t>
            </a:r>
            <a:r>
              <a:rPr lang="ru-RU" sz="1600" i="1" dirty="0" smtClean="0">
                <a:latin typeface="Times New Roman" pitchFamily="18" charset="0"/>
                <a:cs typeface="Times New Roman" pitchFamily="18" charset="0"/>
              </a:rPr>
              <a:t>«Частичная вторичная </a:t>
            </a:r>
            <a:r>
              <a:rPr lang="ru-RU" sz="1600" i="1" dirty="0" err="1" smtClean="0">
                <a:latin typeface="Times New Roman" pitchFamily="18" charset="0"/>
                <a:cs typeface="Times New Roman" pitchFamily="18" charset="0"/>
              </a:rPr>
              <a:t>адентия</a:t>
            </a:r>
            <a:r>
              <a:rPr lang="ru-RU" sz="1600" i="1" dirty="0" smtClean="0">
                <a:latin typeface="Times New Roman" pitchFamily="18" charset="0"/>
                <a:cs typeface="Times New Roman" pitchFamily="18" charset="0"/>
              </a:rPr>
              <a:t> верхней и нижней челюсти. Хронический апикальный периодонтит (гранулирующий) 3.6.»</a:t>
            </a:r>
            <a:r>
              <a:rPr lang="ru-RU" sz="1600" dirty="0" smtClean="0">
                <a:latin typeface="Times New Roman" pitchFamily="18" charset="0"/>
                <a:cs typeface="Times New Roman" pitchFamily="18" charset="0"/>
              </a:rPr>
              <a:t>. Данный диагноз по существу является правильным, однако он не содержит описания клинических особенностей данной патологии, в нем не указан класс и степень выраженности имеющейся патологии.</a:t>
            </a:r>
          </a:p>
          <a:p>
            <a:pPr algn="just"/>
            <a:endParaRPr lang="ru-RU" sz="800" dirty="0" smtClean="0">
              <a:latin typeface="Times New Roman" pitchFamily="18" charset="0"/>
              <a:cs typeface="Times New Roman" pitchFamily="18" charset="0"/>
            </a:endParaRPr>
          </a:p>
          <a:p>
            <a:pPr algn="just"/>
            <a:r>
              <a:rPr lang="ru-RU" sz="1600" b="1" dirty="0" smtClean="0">
                <a:latin typeface="Times New Roman" pitchFamily="18" charset="0"/>
                <a:cs typeface="Times New Roman" pitchFamily="18" charset="0"/>
              </a:rPr>
              <a:t>4.</a:t>
            </a:r>
            <a:r>
              <a:rPr lang="ru-RU" sz="1600" dirty="0" smtClean="0">
                <a:latin typeface="Times New Roman" pitchFamily="18" charset="0"/>
                <a:cs typeface="Times New Roman" pitchFamily="18" charset="0"/>
              </a:rPr>
              <a:t> Выставленные Пациенту диагнозы не закодированы согласно МКБ 10 (Международной классификации болезней 10 пересмотра), что является нарушением приказа Минздрава РФ № 170 от 27.05.97 «О переходе органов и учреждений здравоохранения Российской Федерации на Международную статистическую классификацию болезней и проблем, связанных со здоровьем Х пересмотра». </a:t>
            </a:r>
            <a:endParaRPr lang="ru-RU" sz="1600" dirty="0">
              <a:latin typeface="Times New Roman" pitchFamily="18" charset="0"/>
              <a:cs typeface="Times New Roman" pitchFamily="18" charset="0"/>
            </a:endParaRPr>
          </a:p>
        </p:txBody>
      </p:sp>
      <p:cxnSp>
        <p:nvCxnSpPr>
          <p:cNvPr id="29" name="Прямая соединительная линия 28"/>
          <p:cNvCxnSpPr/>
          <p:nvPr/>
        </p:nvCxnSpPr>
        <p:spPr>
          <a:xfrm>
            <a:off x="2643174" y="642918"/>
            <a:ext cx="571504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12</a:t>
            </a:fld>
            <a:endParaRPr lang="ru-RU" dirty="0"/>
          </a:p>
        </p:txBody>
      </p:sp>
      <p:sp>
        <p:nvSpPr>
          <p:cNvPr id="9" name="TextBox 8"/>
          <p:cNvSpPr txBox="1"/>
          <p:nvPr/>
        </p:nvSpPr>
        <p:spPr>
          <a:xfrm>
            <a:off x="2714612" y="214290"/>
            <a:ext cx="5643602" cy="646331"/>
          </a:xfrm>
          <a:prstGeom prst="rect">
            <a:avLst/>
          </a:prstGeom>
          <a:noFill/>
        </p:spPr>
        <p:txBody>
          <a:bodyPr wrap="square" rtlCol="0">
            <a:spAutoFit/>
          </a:bodyPr>
          <a:lstStyle/>
          <a:p>
            <a:r>
              <a:rPr lang="ru-RU" b="1" dirty="0" smtClean="0"/>
              <a:t>1. Недостатки ведения медицинской документации:</a:t>
            </a:r>
            <a:br>
              <a:rPr lang="ru-RU" b="1" dirty="0" smtClean="0"/>
            </a:b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1442460" y="2942626"/>
            <a:ext cx="6885384" cy="1000132"/>
          </a:xfrm>
          <a:prstGeom prst="triangle">
            <a:avLst>
              <a:gd name="adj" fmla="val 5067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500166"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2571736" cy="1754326"/>
          </a:xfrm>
          <a:prstGeom prst="rect">
            <a:avLst/>
          </a:prstGeom>
          <a:noFill/>
        </p:spPr>
        <p:txBody>
          <a:bodyPr wrap="square" rtlCol="0">
            <a:spAutoFit/>
          </a:bodyPr>
          <a:lstStyle/>
          <a:p>
            <a:r>
              <a:rPr lang="ru-RU" sz="3600" b="1" dirty="0" smtClean="0">
                <a:solidFill>
                  <a:schemeClr val="bg1"/>
                </a:solidFill>
              </a:rPr>
              <a:t>Выводы экспертной комиссии</a:t>
            </a:r>
            <a:endParaRPr lang="ru-RU" sz="3600" dirty="0">
              <a:solidFill>
                <a:schemeClr val="bg1"/>
              </a:solidFill>
            </a:endParaRPr>
          </a:p>
        </p:txBody>
      </p:sp>
      <p:sp>
        <p:nvSpPr>
          <p:cNvPr id="25" name="Прямоугольник 24"/>
          <p:cNvSpPr/>
          <p:nvPr/>
        </p:nvSpPr>
        <p:spPr>
          <a:xfrm>
            <a:off x="2571736" y="714357"/>
            <a:ext cx="6357982" cy="5324535"/>
          </a:xfrm>
          <a:prstGeom prst="rect">
            <a:avLst/>
          </a:prstGeom>
        </p:spPr>
        <p:txBody>
          <a:bodyPr wrap="square">
            <a:spAutoFit/>
          </a:bodyPr>
          <a:lstStyle/>
          <a:p>
            <a:pPr>
              <a:buFont typeface="Wingdings" pitchFamily="2" charset="2"/>
              <a:buChar char="Ø"/>
            </a:pPr>
            <a:r>
              <a:rPr lang="ru-RU" sz="2000" dirty="0" smtClean="0">
                <a:latin typeface="Times New Roman" pitchFamily="18" charset="0"/>
                <a:cs typeface="Times New Roman" pitchFamily="18" charset="0"/>
              </a:rPr>
              <a:t>Диагностика и лечение пациента с выставленными ему при обращении диагнозами: </a:t>
            </a:r>
            <a:r>
              <a:rPr lang="ru-RU" sz="2000" i="1" dirty="0" smtClean="0">
                <a:latin typeface="Times New Roman" pitchFamily="18" charset="0"/>
                <a:cs typeface="Times New Roman" pitchFamily="18" charset="0"/>
              </a:rPr>
              <a:t>«Частичная вторичная </a:t>
            </a:r>
            <a:r>
              <a:rPr lang="ru-RU" sz="2000" i="1" dirty="0" err="1" smtClean="0">
                <a:latin typeface="Times New Roman" pitchFamily="18" charset="0"/>
                <a:cs typeface="Times New Roman" pitchFamily="18" charset="0"/>
              </a:rPr>
              <a:t>адентия</a:t>
            </a:r>
            <a:r>
              <a:rPr lang="ru-RU" sz="2000" i="1" dirty="0" smtClean="0">
                <a:latin typeface="Times New Roman" pitchFamily="18" charset="0"/>
                <a:cs typeface="Times New Roman" pitchFamily="18" charset="0"/>
              </a:rPr>
              <a:t> верхней и нижней челюсти. Хронический апикальный периодонтит (гранулирующий) 3.6.»</a:t>
            </a:r>
            <a:r>
              <a:rPr lang="ru-RU" sz="2000" dirty="0" smtClean="0">
                <a:latin typeface="Times New Roman" pitchFamily="18" charset="0"/>
                <a:cs typeface="Times New Roman" pitchFamily="18" charset="0"/>
              </a:rPr>
              <a:t>, должны были проводиться согласно клиническим рекомендациям (протоколы лечения) «Частичное отсутствие зубов (частичная вторичная </a:t>
            </a:r>
            <a:r>
              <a:rPr lang="ru-RU" sz="2000" dirty="0" err="1" smtClean="0">
                <a:latin typeface="Times New Roman" pitchFamily="18" charset="0"/>
                <a:cs typeface="Times New Roman" pitchFamily="18" charset="0"/>
              </a:rPr>
              <a:t>адентия</a:t>
            </a:r>
            <a:r>
              <a:rPr lang="ru-RU" sz="2000" dirty="0" smtClean="0">
                <a:latin typeface="Times New Roman" pitchFamily="18" charset="0"/>
                <a:cs typeface="Times New Roman" pitchFamily="18" charset="0"/>
              </a:rPr>
              <a:t>, потеря зубов вследствие несчастного случая, удаления или локализованного </a:t>
            </a:r>
            <a:r>
              <a:rPr lang="ru-RU" sz="2000" dirty="0" err="1" smtClean="0">
                <a:latin typeface="Times New Roman" pitchFamily="18" charset="0"/>
                <a:cs typeface="Times New Roman" pitchFamily="18" charset="0"/>
              </a:rPr>
              <a:t>пародонтита</a:t>
            </a:r>
            <a:r>
              <a:rPr lang="ru-RU" sz="2000" dirty="0" smtClean="0">
                <a:latin typeface="Times New Roman" pitchFamily="18" charset="0"/>
                <a:cs typeface="Times New Roman" pitchFamily="18" charset="0"/>
              </a:rPr>
              <a:t>)» и «Болезни </a:t>
            </a:r>
            <a:r>
              <a:rPr lang="ru-RU" sz="2000" dirty="0" err="1" smtClean="0">
                <a:latin typeface="Times New Roman" pitchFamily="18" charset="0"/>
                <a:cs typeface="Times New Roman" pitchFamily="18" charset="0"/>
              </a:rPr>
              <a:t>периапикальных</a:t>
            </a:r>
            <a:r>
              <a:rPr lang="ru-RU" sz="2000" dirty="0" smtClean="0">
                <a:latin typeface="Times New Roman" pitchFamily="18" charset="0"/>
                <a:cs typeface="Times New Roman" pitchFamily="18" charset="0"/>
              </a:rPr>
              <a:t> тканей» (Утверждены Постановлением № 15 Совета Ассоциации общественных объединений «Стоматологическая Ассоциация России» от 30 сентября 2014 года).</a:t>
            </a:r>
            <a:endParaRPr lang="ru-RU" sz="800" dirty="0" smtClean="0">
              <a:latin typeface="Times New Roman" pitchFamily="18" charset="0"/>
              <a:cs typeface="Times New Roman" pitchFamily="18" charset="0"/>
            </a:endParaRPr>
          </a:p>
          <a:p>
            <a:pPr>
              <a:buFont typeface="Wingdings" pitchFamily="2" charset="2"/>
              <a:buChar char="Ø"/>
            </a:pPr>
            <a:endParaRPr lang="ru-RU" sz="2000" dirty="0" smtClean="0">
              <a:latin typeface="Times New Roman" pitchFamily="18" charset="0"/>
              <a:cs typeface="Times New Roman" pitchFamily="18" charset="0"/>
            </a:endParaRPr>
          </a:p>
          <a:p>
            <a:pPr>
              <a:buFont typeface="Wingdings" pitchFamily="2" charset="2"/>
              <a:buChar char="Ø"/>
            </a:pPr>
            <a:r>
              <a:rPr lang="ru-RU" sz="2000" dirty="0" smtClean="0">
                <a:latin typeface="Times New Roman" pitchFamily="18" charset="0"/>
                <a:cs typeface="Times New Roman" pitchFamily="18" charset="0"/>
              </a:rPr>
              <a:t>Согласно принятым данным клиническим рекомендациям утвержденными СТАР, существует определенный алгоритм обследования пациента</a:t>
            </a:r>
            <a:endParaRPr lang="ru-RU" sz="2000" dirty="0">
              <a:latin typeface="Times New Roman" pitchFamily="18" charset="0"/>
              <a:cs typeface="Times New Roman" pitchFamily="18" charset="0"/>
            </a:endParaRPr>
          </a:p>
        </p:txBody>
      </p:sp>
      <p:cxnSp>
        <p:nvCxnSpPr>
          <p:cNvPr id="29" name="Прямая соединительная линия 28"/>
          <p:cNvCxnSpPr/>
          <p:nvPr/>
        </p:nvCxnSpPr>
        <p:spPr>
          <a:xfrm>
            <a:off x="2643174" y="642918"/>
            <a:ext cx="571504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13</a:t>
            </a:fld>
            <a:endParaRPr lang="ru-RU" dirty="0"/>
          </a:p>
        </p:txBody>
      </p:sp>
      <p:sp>
        <p:nvSpPr>
          <p:cNvPr id="9" name="TextBox 8"/>
          <p:cNvSpPr txBox="1"/>
          <p:nvPr/>
        </p:nvSpPr>
        <p:spPr>
          <a:xfrm>
            <a:off x="2643174" y="214290"/>
            <a:ext cx="6286544" cy="646331"/>
          </a:xfrm>
          <a:prstGeom prst="rect">
            <a:avLst/>
          </a:prstGeom>
          <a:noFill/>
        </p:spPr>
        <p:txBody>
          <a:bodyPr wrap="square" rtlCol="0">
            <a:spAutoFit/>
          </a:bodyPr>
          <a:lstStyle/>
          <a:p>
            <a:r>
              <a:rPr lang="ru-RU" b="1" dirty="0" smtClean="0"/>
              <a:t>2. Недостатки лечебно-диагностического манипуляций :</a:t>
            </a:r>
            <a:br>
              <a:rPr lang="ru-RU" b="1" dirty="0" smtClean="0"/>
            </a:b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1442460" y="2942626"/>
            <a:ext cx="6885384" cy="1000132"/>
          </a:xfrm>
          <a:prstGeom prst="triangle">
            <a:avLst>
              <a:gd name="adj" fmla="val 5067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500166"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2571736" cy="1754326"/>
          </a:xfrm>
          <a:prstGeom prst="rect">
            <a:avLst/>
          </a:prstGeom>
          <a:noFill/>
        </p:spPr>
        <p:txBody>
          <a:bodyPr wrap="square" rtlCol="0">
            <a:spAutoFit/>
          </a:bodyPr>
          <a:lstStyle/>
          <a:p>
            <a:r>
              <a:rPr lang="ru-RU" sz="3600" b="1" dirty="0" smtClean="0">
                <a:solidFill>
                  <a:schemeClr val="bg1"/>
                </a:solidFill>
              </a:rPr>
              <a:t>Выводы экспертной комиссии</a:t>
            </a:r>
            <a:endParaRPr lang="ru-RU" sz="3600" dirty="0">
              <a:solidFill>
                <a:schemeClr val="bg1"/>
              </a:solidFill>
            </a:endParaRPr>
          </a:p>
        </p:txBody>
      </p:sp>
      <p:sp>
        <p:nvSpPr>
          <p:cNvPr id="25" name="Прямоугольник 24"/>
          <p:cNvSpPr/>
          <p:nvPr/>
        </p:nvSpPr>
        <p:spPr>
          <a:xfrm>
            <a:off x="2571736" y="714357"/>
            <a:ext cx="6357982" cy="4708981"/>
          </a:xfrm>
          <a:prstGeom prst="rect">
            <a:avLst/>
          </a:prstGeom>
        </p:spPr>
        <p:txBody>
          <a:bodyPr wrap="square">
            <a:spAutoFit/>
          </a:bodyPr>
          <a:lstStyle/>
          <a:p>
            <a:pPr algn="just"/>
            <a:r>
              <a:rPr lang="ru-RU" sz="2000" dirty="0" smtClean="0">
                <a:latin typeface="Times New Roman" pitchFamily="18" charset="0"/>
                <a:cs typeface="Times New Roman" pitchFamily="18" charset="0"/>
              </a:rPr>
              <a:t>При анализе медицинских карт стоматологического больного выявлены недостатки ведения медицинской документации.  </a:t>
            </a:r>
          </a:p>
          <a:p>
            <a:pPr algn="just"/>
            <a:r>
              <a:rPr lang="ru-RU" sz="2000" dirty="0" smtClean="0">
                <a:latin typeface="Times New Roman" pitchFamily="18" charset="0"/>
                <a:cs typeface="Times New Roman" pitchFamily="18" charset="0"/>
              </a:rPr>
              <a:t>Выявленные недостатки при диагностике пациента не стоят в прямой причинной связи с возникновением или воспалением </a:t>
            </a:r>
            <a:r>
              <a:rPr lang="ru-RU" sz="2000" dirty="0" err="1" smtClean="0">
                <a:latin typeface="Times New Roman" pitchFamily="18" charset="0"/>
                <a:cs typeface="Times New Roman" pitchFamily="18" charset="0"/>
              </a:rPr>
              <a:t>радикулярной</a:t>
            </a:r>
            <a:r>
              <a:rPr lang="ru-RU" sz="2000" dirty="0" smtClean="0">
                <a:latin typeface="Times New Roman" pitchFamily="18" charset="0"/>
                <a:cs typeface="Times New Roman" pitchFamily="18" charset="0"/>
              </a:rPr>
              <a:t> кисты, а в связи с тем, что Пациент от осмотра отказался, судить о косвенной причинно-следственной связи не представляется возможным. </a:t>
            </a:r>
          </a:p>
          <a:p>
            <a:pPr algn="just"/>
            <a:r>
              <a:rPr lang="ru-RU" sz="2000" dirty="0" smtClean="0">
                <a:latin typeface="Times New Roman" pitchFamily="18" charset="0"/>
                <a:cs typeface="Times New Roman" pitchFamily="18" charset="0"/>
              </a:rPr>
              <a:t>Протезирование зубов в том объеме, который был исполнен Пациенту у Ответчика до момента возникновения спора сделано в соответствии с современными клиническими рекомендациями и протоколами СТАР.</a:t>
            </a:r>
          </a:p>
          <a:p>
            <a:pPr>
              <a:buFont typeface="Wingdings" pitchFamily="2" charset="2"/>
              <a:buChar char="Ø"/>
            </a:pPr>
            <a:endParaRPr lang="ru-RU" sz="2000" dirty="0">
              <a:latin typeface="Times New Roman" pitchFamily="18" charset="0"/>
              <a:cs typeface="Times New Roman" pitchFamily="18" charset="0"/>
            </a:endParaRPr>
          </a:p>
        </p:txBody>
      </p:sp>
      <p:cxnSp>
        <p:nvCxnSpPr>
          <p:cNvPr id="29" name="Прямая соединительная линия 28"/>
          <p:cNvCxnSpPr/>
          <p:nvPr/>
        </p:nvCxnSpPr>
        <p:spPr>
          <a:xfrm>
            <a:off x="2643174" y="642918"/>
            <a:ext cx="571504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14</a:t>
            </a:fld>
            <a:endParaRPr lang="ru-RU" dirty="0"/>
          </a:p>
        </p:txBody>
      </p:sp>
      <p:sp>
        <p:nvSpPr>
          <p:cNvPr id="9" name="TextBox 8"/>
          <p:cNvSpPr txBox="1"/>
          <p:nvPr/>
        </p:nvSpPr>
        <p:spPr>
          <a:xfrm>
            <a:off x="2714612" y="214290"/>
            <a:ext cx="6286544" cy="738664"/>
          </a:xfrm>
          <a:prstGeom prst="rect">
            <a:avLst/>
          </a:prstGeom>
          <a:noFill/>
        </p:spPr>
        <p:txBody>
          <a:bodyPr wrap="square" rtlCol="0">
            <a:spAutoFit/>
          </a:bodyPr>
          <a:lstStyle/>
          <a:p>
            <a:r>
              <a:rPr lang="ru-RU" sz="2400" b="1" dirty="0" smtClean="0">
                <a:solidFill>
                  <a:srgbClr val="FF0000"/>
                </a:solidFill>
                <a:latin typeface="Times New Roman" pitchFamily="18" charset="0"/>
                <a:cs typeface="Times New Roman" pitchFamily="18" charset="0"/>
              </a:rPr>
              <a:t>ВЫВОДЫ ЭКСПЕРТОВ</a:t>
            </a:r>
            <a:r>
              <a:rPr lang="ru-RU" b="1" dirty="0" smtClean="0"/>
              <a:t/>
            </a:r>
            <a:br>
              <a:rPr lang="ru-RU" b="1"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0070C0"/>
                </a:solidFill>
              </a:rPr>
              <a:t>РЕШЕНИЕ СУДА:</a:t>
            </a:r>
            <a:endParaRPr lang="ru-RU" sz="3200" b="1" dirty="0">
              <a:solidFill>
                <a:srgbClr val="0070C0"/>
              </a:solidFill>
            </a:endParaRPr>
          </a:p>
        </p:txBody>
      </p:sp>
      <p:sp>
        <p:nvSpPr>
          <p:cNvPr id="29" name="Прямоугольник 28"/>
          <p:cNvSpPr/>
          <p:nvPr/>
        </p:nvSpPr>
        <p:spPr>
          <a:xfrm>
            <a:off x="990447" y="1103128"/>
            <a:ext cx="3316726" cy="468484"/>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sp>
        <p:nvSpPr>
          <p:cNvPr id="20" name="TextBox 19"/>
          <p:cNvSpPr txBox="1"/>
          <p:nvPr/>
        </p:nvSpPr>
        <p:spPr>
          <a:xfrm>
            <a:off x="1571604" y="1643050"/>
            <a:ext cx="184731" cy="369332"/>
          </a:xfrm>
          <a:prstGeom prst="rect">
            <a:avLst/>
          </a:prstGeom>
          <a:noFill/>
        </p:spPr>
        <p:txBody>
          <a:bodyPr wrap="none" rtlCol="0">
            <a:spAutoFit/>
          </a:bodyPr>
          <a:lstStyle/>
          <a:p>
            <a:endParaRPr lang="ru-RU" dirty="0"/>
          </a:p>
        </p:txBody>
      </p:sp>
      <p:sp>
        <p:nvSpPr>
          <p:cNvPr id="25" name="TextBox 24"/>
          <p:cNvSpPr txBox="1"/>
          <p:nvPr/>
        </p:nvSpPr>
        <p:spPr>
          <a:xfrm>
            <a:off x="1214414" y="1428736"/>
            <a:ext cx="2428892" cy="369332"/>
          </a:xfrm>
          <a:prstGeom prst="rect">
            <a:avLst/>
          </a:prstGeom>
          <a:noFill/>
        </p:spPr>
        <p:txBody>
          <a:bodyPr wrap="square" rtlCol="0">
            <a:spAutoFit/>
          </a:bodyPr>
          <a:lstStyle/>
          <a:p>
            <a:endParaRPr lang="ru-RU" dirty="0"/>
          </a:p>
        </p:txBody>
      </p:sp>
      <p:sp>
        <p:nvSpPr>
          <p:cNvPr id="27" name="Объект 2"/>
          <p:cNvSpPr txBox="1">
            <a:spLocks/>
          </p:cNvSpPr>
          <p:nvPr/>
        </p:nvSpPr>
        <p:spPr>
          <a:xfrm>
            <a:off x="285721" y="1142985"/>
            <a:ext cx="8572560" cy="5143535"/>
          </a:xfrm>
          <a:prstGeom prst="rect">
            <a:avLst/>
          </a:prstGeom>
        </p:spPr>
        <p:txBody>
          <a:bodyPr>
            <a:normAutofit fontScale="92500" lnSpcReduction="10000"/>
          </a:bodyPr>
          <a:lstStyle/>
          <a:p>
            <a:r>
              <a:rPr lang="ru-RU" sz="2000" dirty="0" smtClean="0"/>
              <a:t>            </a:t>
            </a:r>
          </a:p>
          <a:p>
            <a:r>
              <a:rPr lang="ru-RU" sz="2000" dirty="0" smtClean="0"/>
              <a:t/>
            </a:r>
            <a:br>
              <a:rPr lang="ru-RU" sz="2000" dirty="0" smtClean="0"/>
            </a:br>
            <a:r>
              <a:rPr lang="ru-RU" sz="2000" dirty="0" smtClean="0"/>
              <a:t>Клиника услуги оказала качественно. СМЭ подтвердила данный факт, но суд встал на сторону пациента (из решения суда).</a:t>
            </a:r>
            <a:br>
              <a:rPr lang="ru-RU" sz="2000" dirty="0" smtClean="0"/>
            </a:br>
            <a:r>
              <a:rPr lang="ru-RU" sz="2000" dirty="0" smtClean="0"/>
              <a:t>- Как указывает истец и усматривается из медицинской карты * А.В. из ФГБУ Минздрава России, при осмотре временных коронок с зубов №-- врачом было обнаружено, что эти зубы полностью обточены под коронку. </a:t>
            </a:r>
            <a:br>
              <a:rPr lang="ru-RU" sz="2000" dirty="0" smtClean="0"/>
            </a:br>
            <a:r>
              <a:rPr lang="ru-RU" sz="2000" dirty="0" smtClean="0"/>
              <a:t>- Вместе с тем, согласно плану лечения, на указанные зубы планировалось установить </a:t>
            </a:r>
            <a:r>
              <a:rPr lang="ru-RU" sz="2000" dirty="0" err="1" smtClean="0"/>
              <a:t>виниры</a:t>
            </a:r>
            <a:r>
              <a:rPr lang="ru-RU" sz="2000" dirty="0" smtClean="0"/>
              <a:t> керамические, что было согласовано сторонами при заключении договора, однако в нарушение плана лечения, специалистом ответчика была произведена обточка указанных зубов под коронки, что свидетельствует о существенных отступлениях ответчика от условий договора. </a:t>
            </a:r>
            <a:br>
              <a:rPr lang="ru-RU" sz="2000" dirty="0" smtClean="0"/>
            </a:br>
            <a:r>
              <a:rPr lang="ru-RU" sz="2000" dirty="0" smtClean="0"/>
              <a:t>- При этом, доводы представителя ответчика о том, что указанная манипуляция в виде обточки зубов была согласована с истцом, суд находит несостоятельными, поскольку доказательств в подтверждение данных доводов суду не представлено, истец отрицает согласование с ним данной медицинской процедуры, указывая также, что обточка зубов под коронки объективно лишила его возможности в будущем установить на них </a:t>
            </a:r>
            <a:r>
              <a:rPr lang="ru-RU" sz="2000" dirty="0" err="1" smtClean="0"/>
              <a:t>виниры</a:t>
            </a:r>
            <a:r>
              <a:rPr lang="ru-RU" sz="2000" dirty="0" smtClean="0"/>
              <a:t>, </a:t>
            </a:r>
            <a:r>
              <a:rPr lang="ru-RU" sz="2000" b="1" dirty="0" smtClean="0">
                <a:solidFill>
                  <a:srgbClr val="FF0000"/>
                </a:solidFill>
              </a:rPr>
              <a:t>новый план лечения сторонами не согласовывался</a:t>
            </a:r>
            <a:r>
              <a:rPr lang="ru-RU" sz="2000" dirty="0" smtClean="0"/>
              <a:t>.</a:t>
            </a:r>
            <a:endParaRPr lang="ru-RU" sz="2000" dirty="0">
              <a:latin typeface="Times New Roman" pitchFamily="18" charset="0"/>
              <a:cs typeface="Times New Roman" pitchFamily="18" charset="0"/>
            </a:endParaRPr>
          </a:p>
        </p:txBody>
      </p:sp>
      <p:sp>
        <p:nvSpPr>
          <p:cNvPr id="8" name="Стрелка вниз 7"/>
          <p:cNvSpPr/>
          <p:nvPr/>
        </p:nvSpPr>
        <p:spPr>
          <a:xfrm rot="16200000">
            <a:off x="357158" y="1000108"/>
            <a:ext cx="571504"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1000100" y="1142984"/>
            <a:ext cx="3772033" cy="40011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Удовлетворено частично.</a:t>
            </a:r>
            <a:endParaRPr lang="ru-RU"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763183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FF0000"/>
                </a:solidFill>
              </a:rPr>
              <a:t>Рекомендации:</a:t>
            </a:r>
            <a:endParaRPr lang="ru-RU" sz="3200" b="1" dirty="0">
              <a:solidFill>
                <a:srgbClr val="FF0000"/>
              </a:solidFill>
            </a:endParaRPr>
          </a:p>
        </p:txBody>
      </p:sp>
      <p:sp>
        <p:nvSpPr>
          <p:cNvPr id="4" name="Прямоугольник 3"/>
          <p:cNvSpPr/>
          <p:nvPr/>
        </p:nvSpPr>
        <p:spPr>
          <a:xfrm>
            <a:off x="1110695" y="1964749"/>
            <a:ext cx="7470037" cy="178367"/>
          </a:xfrm>
          <a:prstGeom prst="rect">
            <a:avLst/>
          </a:prstGeom>
          <a:ln>
            <a:no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6" name="Прямоугольник 25"/>
          <p:cNvSpPr/>
          <p:nvPr/>
        </p:nvSpPr>
        <p:spPr>
          <a:xfrm>
            <a:off x="1071538" y="2357430"/>
            <a:ext cx="7492349" cy="785818"/>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r>
              <a:rPr lang="ru-RU" sz="2000" dirty="0" smtClean="0"/>
              <a:t>При планировании лечения всегда детально обсуждайте с пациентом запланированный результат. Чтоб у вас было одинаковое понимание.</a:t>
            </a:r>
          </a:p>
        </p:txBody>
      </p:sp>
      <p:grpSp>
        <p:nvGrpSpPr>
          <p:cNvPr id="6" name="Группа 26"/>
          <p:cNvGrpSpPr/>
          <p:nvPr/>
        </p:nvGrpSpPr>
        <p:grpSpPr>
          <a:xfrm>
            <a:off x="990447" y="1071547"/>
            <a:ext cx="7609096" cy="500065"/>
            <a:chOff x="955376" y="3875737"/>
            <a:chExt cx="10131721" cy="1093949"/>
          </a:xfrm>
        </p:grpSpPr>
        <p:sp>
          <p:nvSpPr>
            <p:cNvPr id="28" name="Прямоугольник 27"/>
            <p:cNvSpPr/>
            <p:nvPr/>
          </p:nvSpPr>
          <p:spPr>
            <a:xfrm>
              <a:off x="1063351" y="3875737"/>
              <a:ext cx="10023746" cy="275923"/>
            </a:xfrm>
            <a:prstGeom prst="rect">
              <a:avLst/>
            </a:prstGeom>
            <a:ln>
              <a:no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r>
                <a:rPr lang="ru-RU" sz="2000" dirty="0" smtClean="0"/>
                <a:t>Ведите медицинскую документацию полно, развернуто.</a:t>
              </a:r>
            </a:p>
          </p:txBody>
        </p:sp>
        <p:sp>
          <p:nvSpPr>
            <p:cNvPr id="29" name="Прямоугольник 28"/>
            <p:cNvSpPr/>
            <p:nvPr/>
          </p:nvSpPr>
          <p:spPr>
            <a:xfrm>
              <a:off x="955376" y="3944823"/>
              <a:ext cx="4416312" cy="1024863"/>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grpSp>
      <p:sp>
        <p:nvSpPr>
          <p:cNvPr id="31" name="Номер слайда 2"/>
          <p:cNvSpPr>
            <a:spLocks noGrp="1"/>
          </p:cNvSpPr>
          <p:nvPr>
            <p:ph type="sldNum" sz="quarter" idx="12"/>
          </p:nvPr>
        </p:nvSpPr>
        <p:spPr>
          <a:xfrm>
            <a:off x="6012160" y="6309320"/>
            <a:ext cx="2844800" cy="365125"/>
          </a:xfrm>
        </p:spPr>
        <p:txBody>
          <a:bodyPr/>
          <a:lstStyle/>
          <a:p>
            <a:r>
              <a:rPr lang="ru-RU" dirty="0"/>
              <a:t>6</a:t>
            </a:r>
          </a:p>
        </p:txBody>
      </p:sp>
      <p:sp>
        <p:nvSpPr>
          <p:cNvPr id="22" name="Прямоугольник 21"/>
          <p:cNvSpPr/>
          <p:nvPr/>
        </p:nvSpPr>
        <p:spPr>
          <a:xfrm>
            <a:off x="428596" y="1142985"/>
            <a:ext cx="576064" cy="428628"/>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1</a:t>
            </a:r>
          </a:p>
        </p:txBody>
      </p:sp>
      <p:sp>
        <p:nvSpPr>
          <p:cNvPr id="23" name="Прямоугольник 22"/>
          <p:cNvSpPr/>
          <p:nvPr/>
        </p:nvSpPr>
        <p:spPr>
          <a:xfrm>
            <a:off x="428596" y="1643050"/>
            <a:ext cx="576064" cy="435145"/>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2</a:t>
            </a:r>
          </a:p>
        </p:txBody>
      </p:sp>
      <p:sp>
        <p:nvSpPr>
          <p:cNvPr id="30" name="Прямоугольник 29"/>
          <p:cNvSpPr/>
          <p:nvPr/>
        </p:nvSpPr>
        <p:spPr>
          <a:xfrm>
            <a:off x="428596" y="2357430"/>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3</a:t>
            </a:r>
          </a:p>
        </p:txBody>
      </p:sp>
      <p:sp>
        <p:nvSpPr>
          <p:cNvPr id="16" name="Прямоугольник 15"/>
          <p:cNvSpPr/>
          <p:nvPr/>
        </p:nvSpPr>
        <p:spPr>
          <a:xfrm>
            <a:off x="411971" y="3236505"/>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4</a:t>
            </a:r>
          </a:p>
        </p:txBody>
      </p:sp>
      <p:sp>
        <p:nvSpPr>
          <p:cNvPr id="17" name="Прямоугольник 16"/>
          <p:cNvSpPr/>
          <p:nvPr/>
        </p:nvSpPr>
        <p:spPr>
          <a:xfrm>
            <a:off x="1142976" y="3214686"/>
            <a:ext cx="7492349" cy="1785950"/>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r>
              <a:rPr lang="ru-RU" sz="1700" dirty="0" smtClean="0"/>
              <a:t>При получении претензии, составляйте развернутый протокол врачебной комиссии, в котором, детально разберите и обоснуйте (с точки зрения медицины) почему претензия пациента не обоснована. Лучше сделать ссылки на клинические рекомендации, стандарты, протоколы лечения, данные научной литературы. В протоколе ВК вы должны оценить эффективность проведенных лечебных мероприятий и достижение запланированного результата лечения.</a:t>
            </a:r>
          </a:p>
        </p:txBody>
      </p:sp>
      <p:sp>
        <p:nvSpPr>
          <p:cNvPr id="18" name="Прямоугольник 17"/>
          <p:cNvSpPr/>
          <p:nvPr/>
        </p:nvSpPr>
        <p:spPr>
          <a:xfrm>
            <a:off x="1071538" y="5000636"/>
            <a:ext cx="7646902" cy="1661993"/>
          </a:xfrm>
          <a:prstGeom prst="rect">
            <a:avLst/>
          </a:prstGeom>
        </p:spPr>
        <p:txBody>
          <a:bodyPr wrap="none">
            <a:spAutoFit/>
          </a:bodyPr>
          <a:lstStyle/>
          <a:p>
            <a:r>
              <a:rPr lang="ru-RU" sz="1700" dirty="0" smtClean="0"/>
              <a:t>Если в процессе лечения Вы считаете необходимым отступить от клинических </a:t>
            </a:r>
          </a:p>
          <a:p>
            <a:r>
              <a:rPr lang="ru-RU" sz="1700" dirty="0" smtClean="0"/>
              <a:t>рекомендаций(в целях достижения запланированного результата, либо </a:t>
            </a:r>
          </a:p>
          <a:p>
            <a:r>
              <a:rPr lang="ru-RU" sz="1700" dirty="0" smtClean="0"/>
              <a:t>особенностей клинического случая или др.), созовите ВК, и детально обоснуйте</a:t>
            </a:r>
          </a:p>
          <a:p>
            <a:r>
              <a:rPr lang="ru-RU" sz="1700" dirty="0" smtClean="0"/>
              <a:t> причины вашего решения со ссылками на данные литературы, согласно </a:t>
            </a:r>
          </a:p>
          <a:p>
            <a:r>
              <a:rPr lang="ru-RU" sz="1700" dirty="0" smtClean="0"/>
              <a:t>которым Вы можете применить такой метод лечения. Проинформируйте под </a:t>
            </a:r>
          </a:p>
          <a:p>
            <a:r>
              <a:rPr lang="ru-RU" sz="1700" dirty="0" smtClean="0"/>
              <a:t>роспись пациента и получите его согласие.</a:t>
            </a:r>
          </a:p>
        </p:txBody>
      </p:sp>
      <p:sp>
        <p:nvSpPr>
          <p:cNvPr id="19" name="Прямоугольник 18"/>
          <p:cNvSpPr/>
          <p:nvPr/>
        </p:nvSpPr>
        <p:spPr>
          <a:xfrm>
            <a:off x="357158" y="5072074"/>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rgbClr val="C00000"/>
                </a:solidFill>
              </a:rPr>
              <a:t>5</a:t>
            </a:r>
            <a:endParaRPr lang="ru-RU" sz="3200" dirty="0">
              <a:solidFill>
                <a:srgbClr val="C00000"/>
              </a:solidFill>
            </a:endParaRPr>
          </a:p>
        </p:txBody>
      </p:sp>
      <p:sp>
        <p:nvSpPr>
          <p:cNvPr id="20" name="Прямоугольник 19"/>
          <p:cNvSpPr/>
          <p:nvPr/>
        </p:nvSpPr>
        <p:spPr>
          <a:xfrm>
            <a:off x="1142976" y="1643050"/>
            <a:ext cx="7470037" cy="500066"/>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r>
              <a:rPr lang="ru-RU" sz="2000" dirty="0" smtClean="0"/>
              <a:t>Оформляйте отказ Пациента от лечения, диагностики – письменно (по форме утвержденной законом)</a:t>
            </a:r>
            <a:endParaRPr lang="ru-RU" sz="2000" dirty="0"/>
          </a:p>
        </p:txBody>
      </p:sp>
    </p:spTree>
    <p:extLst>
      <p:ext uri="{BB962C8B-B14F-4D97-AF65-F5344CB8AC3E}">
        <p14:creationId xmlns:p14="http://schemas.microsoft.com/office/powerpoint/2010/main" val="3763183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0070C0"/>
                </a:solidFill>
              </a:rPr>
              <a:t>Пример № 3</a:t>
            </a:r>
            <a:endParaRPr lang="ru-RU" sz="3200" b="1" dirty="0">
              <a:solidFill>
                <a:srgbClr val="0070C0"/>
              </a:solidFill>
            </a:endParaRPr>
          </a:p>
        </p:txBody>
      </p:sp>
      <p:sp>
        <p:nvSpPr>
          <p:cNvPr id="29" name="Прямоугольник 28"/>
          <p:cNvSpPr/>
          <p:nvPr/>
        </p:nvSpPr>
        <p:spPr>
          <a:xfrm>
            <a:off x="990447" y="1103128"/>
            <a:ext cx="3316726" cy="468484"/>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sp>
        <p:nvSpPr>
          <p:cNvPr id="20" name="TextBox 19"/>
          <p:cNvSpPr txBox="1"/>
          <p:nvPr/>
        </p:nvSpPr>
        <p:spPr>
          <a:xfrm>
            <a:off x="1571604" y="1643050"/>
            <a:ext cx="184731" cy="369332"/>
          </a:xfrm>
          <a:prstGeom prst="rect">
            <a:avLst/>
          </a:prstGeom>
          <a:noFill/>
        </p:spPr>
        <p:txBody>
          <a:bodyPr wrap="none" rtlCol="0">
            <a:spAutoFit/>
          </a:bodyPr>
          <a:lstStyle/>
          <a:p>
            <a:endParaRPr lang="ru-RU" dirty="0"/>
          </a:p>
        </p:txBody>
      </p:sp>
      <p:sp>
        <p:nvSpPr>
          <p:cNvPr id="25" name="TextBox 24"/>
          <p:cNvSpPr txBox="1"/>
          <p:nvPr/>
        </p:nvSpPr>
        <p:spPr>
          <a:xfrm>
            <a:off x="1214414" y="1428736"/>
            <a:ext cx="2428892" cy="369332"/>
          </a:xfrm>
          <a:prstGeom prst="rect">
            <a:avLst/>
          </a:prstGeom>
          <a:noFill/>
        </p:spPr>
        <p:txBody>
          <a:bodyPr wrap="square" rtlCol="0">
            <a:spAutoFit/>
          </a:bodyPr>
          <a:lstStyle/>
          <a:p>
            <a:endParaRPr lang="ru-RU" dirty="0"/>
          </a:p>
        </p:txBody>
      </p:sp>
      <p:sp>
        <p:nvSpPr>
          <p:cNvPr id="27" name="Объект 2"/>
          <p:cNvSpPr txBox="1">
            <a:spLocks/>
          </p:cNvSpPr>
          <p:nvPr/>
        </p:nvSpPr>
        <p:spPr>
          <a:xfrm>
            <a:off x="285721" y="1052736"/>
            <a:ext cx="8572560" cy="5544615"/>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ru-RU" sz="16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Обстоятельства дела:</a:t>
            </a:r>
          </a:p>
          <a:p>
            <a:endParaRPr lang="ru-RU" sz="10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Согласно </a:t>
            </a:r>
            <a:r>
              <a:rPr lang="ru-RU" sz="1600" dirty="0">
                <a:latin typeface="Times New Roman" panose="02020603050405020304" pitchFamily="18" charset="0"/>
                <a:cs typeface="Times New Roman" panose="02020603050405020304" pitchFamily="18" charset="0"/>
              </a:rPr>
              <a:t>плану лечения </a:t>
            </a:r>
            <a:r>
              <a:rPr lang="ru-RU" sz="1600" dirty="0" smtClean="0">
                <a:latin typeface="Times New Roman" panose="02020603050405020304" pitchFamily="18" charset="0"/>
                <a:cs typeface="Times New Roman" panose="02020603050405020304" pitchFamily="18" charset="0"/>
              </a:rPr>
              <a:t>клиника </a:t>
            </a:r>
            <a:r>
              <a:rPr lang="ru-RU" sz="1600" dirty="0">
                <a:latin typeface="Times New Roman" panose="02020603050405020304" pitchFamily="18" charset="0"/>
                <a:cs typeface="Times New Roman" panose="02020603050405020304" pitchFamily="18" charset="0"/>
              </a:rPr>
              <a:t>должна была оказать пациенту следующие услуги: диагностическое исследование при лечении на </a:t>
            </a:r>
            <a:r>
              <a:rPr lang="ru-RU" sz="1600" dirty="0" err="1">
                <a:latin typeface="Times New Roman" panose="02020603050405020304" pitchFamily="18" charset="0"/>
                <a:cs typeface="Times New Roman" panose="02020603050405020304" pitchFamily="18" charset="0"/>
              </a:rPr>
              <a:t>брекет</a:t>
            </a:r>
            <a:r>
              <a:rPr lang="ru-RU" sz="1600" dirty="0">
                <a:latin typeface="Times New Roman" panose="02020603050405020304" pitchFamily="18" charset="0"/>
                <a:cs typeface="Times New Roman" panose="02020603050405020304" pitchFamily="18" charset="0"/>
              </a:rPr>
              <a:t>-системе (слепки, изготовление модели, фото), повторное посещение врача, постановка </a:t>
            </a:r>
            <a:r>
              <a:rPr lang="ru-RU" sz="1600" dirty="0" err="1">
                <a:latin typeface="Times New Roman" panose="02020603050405020304" pitchFamily="18" charset="0"/>
                <a:cs typeface="Times New Roman" panose="02020603050405020304" pitchFamily="18" charset="0"/>
              </a:rPr>
              <a:t>брекет</a:t>
            </a:r>
            <a:r>
              <a:rPr lang="ru-RU" sz="1600" dirty="0">
                <a:latin typeface="Times New Roman" panose="02020603050405020304" pitchFamily="18" charset="0"/>
                <a:cs typeface="Times New Roman" panose="02020603050405020304" pitchFamily="18" charset="0"/>
              </a:rPr>
              <a:t>-системы (1 зубной ряд), снятие </a:t>
            </a:r>
            <a:r>
              <a:rPr lang="ru-RU" sz="1600" dirty="0" err="1">
                <a:latin typeface="Times New Roman" panose="02020603050405020304" pitchFamily="18" charset="0"/>
                <a:cs typeface="Times New Roman" panose="02020603050405020304" pitchFamily="18" charset="0"/>
              </a:rPr>
              <a:t>брекет</a:t>
            </a:r>
            <a:r>
              <a:rPr lang="ru-RU" sz="1600" dirty="0">
                <a:latin typeface="Times New Roman" panose="02020603050405020304" pitchFamily="18" charset="0"/>
                <a:cs typeface="Times New Roman" panose="02020603050405020304" pitchFamily="18" charset="0"/>
              </a:rPr>
              <a:t>-системы и фиксаций </a:t>
            </a:r>
            <a:r>
              <a:rPr lang="ru-RU" sz="1600" dirty="0" err="1">
                <a:latin typeface="Times New Roman" panose="02020603050405020304" pitchFamily="18" charset="0"/>
                <a:cs typeface="Times New Roman" panose="02020603050405020304" pitchFamily="18" charset="0"/>
              </a:rPr>
              <a:t>ретейнера</a:t>
            </a:r>
            <a:r>
              <a:rPr lang="ru-RU" sz="1600" dirty="0">
                <a:latin typeface="Times New Roman" panose="02020603050405020304" pitchFamily="18" charset="0"/>
                <a:cs typeface="Times New Roman" panose="02020603050405020304" pitchFamily="18" charset="0"/>
              </a:rPr>
              <a:t> (1 зубной ряд), металлическая </a:t>
            </a:r>
            <a:r>
              <a:rPr lang="ru-RU" sz="1600" dirty="0" err="1">
                <a:latin typeface="Times New Roman" panose="02020603050405020304" pitchFamily="18" charset="0"/>
                <a:cs typeface="Times New Roman" panose="02020603050405020304" pitchFamily="18" charset="0"/>
              </a:rPr>
              <a:t>брекет</a:t>
            </a:r>
            <a:r>
              <a:rPr lang="ru-RU" sz="1600" dirty="0">
                <a:latin typeface="Times New Roman" panose="02020603050405020304" pitchFamily="18" charset="0"/>
                <a:cs typeface="Times New Roman" panose="02020603050405020304" pitchFamily="18" charset="0"/>
              </a:rPr>
              <a:t>-система, </a:t>
            </a:r>
            <a:r>
              <a:rPr lang="en-US" sz="1600" dirty="0">
                <a:latin typeface="Times New Roman" panose="02020603050405020304" pitchFamily="18" charset="0"/>
                <a:cs typeface="Times New Roman" panose="02020603050405020304" pitchFamily="18" charset="0"/>
              </a:rPr>
              <a:t>Gemini</a:t>
            </a:r>
            <a:r>
              <a:rPr lang="ru-RU" sz="1600" dirty="0">
                <a:latin typeface="Times New Roman" panose="02020603050405020304" pitchFamily="18" charset="0"/>
                <a:cs typeface="Times New Roman" panose="02020603050405020304" pitchFamily="18" charset="0"/>
              </a:rPr>
              <a:t>, ЗМ (США) (1 зубной ряд). Стоимость медицинской услуги ответчика составила </a:t>
            </a:r>
            <a:r>
              <a:rPr lang="ru-RU" sz="1600" b="1" dirty="0">
                <a:latin typeface="Times New Roman" panose="02020603050405020304" pitchFamily="18" charset="0"/>
                <a:cs typeface="Times New Roman" panose="02020603050405020304" pitchFamily="18" charset="0"/>
              </a:rPr>
              <a:t>123 150 </a:t>
            </a:r>
            <a:r>
              <a:rPr lang="ru-RU" sz="1600" dirty="0">
                <a:latin typeface="Times New Roman" panose="02020603050405020304" pitchFamily="18" charset="0"/>
                <a:cs typeface="Times New Roman" panose="02020603050405020304" pitchFamily="18" charset="0"/>
              </a:rPr>
              <a:t>(сто двадцать три тысячи сто пятьдесят) рублей. В марте 2018г. у истца появились беспокоящие его симптомы. -щелчки в суставе челюсти; -чувство усталости челюсти в расслабленном состоянии. </a:t>
            </a:r>
            <a:r>
              <a:rPr lang="ru-RU" sz="1600" b="1" dirty="0">
                <a:latin typeface="Times New Roman" panose="02020603050405020304" pitchFamily="18" charset="0"/>
                <a:cs typeface="Times New Roman" panose="02020603050405020304" pitchFamily="18" charset="0"/>
              </a:rPr>
              <a:t>Жалобы</a:t>
            </a:r>
            <a:r>
              <a:rPr lang="ru-RU" sz="1600" dirty="0">
                <a:latin typeface="Times New Roman" panose="02020603050405020304" pitchFamily="18" charset="0"/>
                <a:cs typeface="Times New Roman" panose="02020603050405020304" pitchFamily="18" charset="0"/>
              </a:rPr>
              <a:t>: на ограничение открывания рта, затруднение при пережевывании пищи, болезненность в области височно-нижнечелюстного сустава.</a:t>
            </a:r>
            <a:r>
              <a:rPr lang="ru-RU" sz="1600" b="1" dirty="0">
                <a:latin typeface="Times New Roman" panose="02020603050405020304" pitchFamily="18" charset="0"/>
                <a:cs typeface="Times New Roman" panose="02020603050405020304" pitchFamily="18" charset="0"/>
              </a:rPr>
              <a:t> </a:t>
            </a:r>
            <a:endParaRPr lang="ru-RU" sz="1600" i="1" dirty="0">
              <a:latin typeface="Times New Roman" panose="02020603050405020304" pitchFamily="18" charset="0"/>
              <a:cs typeface="Times New Roman" panose="02020603050405020304" pitchFamily="18" charset="0"/>
            </a:endParaRPr>
          </a:p>
          <a:p>
            <a:endParaRPr lang="ru-RU" sz="1600" dirty="0" smtClean="0">
              <a:latin typeface="Times New Roman" panose="02020603050405020304" pitchFamily="18" charset="0"/>
              <a:cs typeface="Times New Roman" panose="02020603050405020304" pitchFamily="18" charset="0"/>
            </a:endParaRPr>
          </a:p>
          <a:p>
            <a:r>
              <a:rPr lang="ru-RU" sz="1600" dirty="0" smtClean="0">
                <a:solidFill>
                  <a:srgbClr val="FF0000"/>
                </a:solidFill>
                <a:latin typeface="Times New Roman" panose="02020603050405020304" pitchFamily="18" charset="0"/>
                <a:cs typeface="Times New Roman" panose="02020603050405020304" pitchFamily="18" charset="0"/>
              </a:rPr>
              <a:t>Позиция </a:t>
            </a:r>
            <a:r>
              <a:rPr lang="ru-RU" sz="1600" dirty="0">
                <a:solidFill>
                  <a:srgbClr val="FF0000"/>
                </a:solidFill>
                <a:latin typeface="Times New Roman" panose="02020603050405020304" pitchFamily="18" charset="0"/>
                <a:cs typeface="Times New Roman" panose="02020603050405020304" pitchFamily="18" charset="0"/>
              </a:rPr>
              <a:t>истца:</a:t>
            </a:r>
          </a:p>
          <a:p>
            <a:r>
              <a:rPr lang="ru-RU" sz="160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Данные </a:t>
            </a:r>
            <a:r>
              <a:rPr lang="ru-RU" sz="1500" dirty="0">
                <a:latin typeface="Times New Roman" panose="02020603050405020304" pitchFamily="18" charset="0"/>
                <a:cs typeface="Times New Roman" panose="02020603050405020304" pitchFamily="18" charset="0"/>
              </a:rPr>
              <a:t>симптомы являются недостатками медицинской услуги, которую оказывал ответчик. </a:t>
            </a:r>
          </a:p>
          <a:p>
            <a:r>
              <a:rPr lang="ru-RU" sz="1600" dirty="0" smtClean="0">
                <a:latin typeface="Times New Roman" panose="02020603050405020304" pitchFamily="18" charset="0"/>
                <a:cs typeface="Times New Roman" panose="02020603050405020304" pitchFamily="18" charset="0"/>
              </a:rPr>
              <a:t>         Клиника </a:t>
            </a:r>
            <a:r>
              <a:rPr lang="ru-RU" sz="1600" dirty="0">
                <a:latin typeface="Times New Roman" panose="02020603050405020304" pitchFamily="18" charset="0"/>
                <a:cs typeface="Times New Roman" panose="02020603050405020304" pitchFamily="18" charset="0"/>
              </a:rPr>
              <a:t>и врач фактически бросили пациента, не устранив неблагоприятные последствия оказанной услуги. Истец был вынужден самостоятельно заниматься дополнительными обследованиями и обращаться к врачам других клиник. </a:t>
            </a:r>
          </a:p>
          <a:p>
            <a:r>
              <a:rPr lang="ru-RU" sz="1600" dirty="0" smtClean="0">
                <a:latin typeface="Times New Roman" panose="02020603050405020304" pitchFamily="18" charset="0"/>
                <a:cs typeface="Times New Roman" panose="02020603050405020304" pitchFamily="18" charset="0"/>
              </a:rPr>
              <a:t>         Истец </a:t>
            </a:r>
            <a:r>
              <a:rPr lang="ru-RU" sz="1600" dirty="0">
                <a:latin typeface="Times New Roman" panose="02020603050405020304" pitchFamily="18" charset="0"/>
                <a:cs typeface="Times New Roman" panose="02020603050405020304" pitchFamily="18" charset="0"/>
              </a:rPr>
              <a:t>просит ответчика возвратить полную стоимость услуги, возместить дополнительные расходы на лечение, обследования. Истец сообщает, что ему предстоят новые (будущие) расходы на лечение пациента, восстановление его здоровья (</a:t>
            </a:r>
            <a:r>
              <a:rPr lang="ru-RU" sz="1600" dirty="0" err="1">
                <a:latin typeface="Times New Roman" panose="02020603050405020304" pitchFamily="18" charset="0"/>
                <a:cs typeface="Times New Roman" panose="02020603050405020304" pitchFamily="18" charset="0"/>
              </a:rPr>
              <a:t>гнатолог</a:t>
            </a:r>
            <a:r>
              <a:rPr lang="ru-RU" sz="1600" dirty="0">
                <a:latin typeface="Times New Roman" panose="02020603050405020304" pitchFamily="18" charset="0"/>
                <a:cs typeface="Times New Roman" panose="02020603050405020304" pitchFamily="18" charset="0"/>
              </a:rPr>
              <a:t>, сустав челюсти, </a:t>
            </a:r>
            <a:r>
              <a:rPr lang="ru-RU" sz="1600" dirty="0" err="1">
                <a:latin typeface="Times New Roman" panose="02020603050405020304" pitchFamily="18" charset="0"/>
                <a:cs typeface="Times New Roman" panose="02020603050405020304" pitchFamily="18" charset="0"/>
              </a:rPr>
              <a:t>ортодонт</a:t>
            </a:r>
            <a:r>
              <a:rPr lang="ru-RU" sz="1600" dirty="0">
                <a:latin typeface="Times New Roman" panose="02020603050405020304" pitchFamily="18" charset="0"/>
                <a:cs typeface="Times New Roman" panose="02020603050405020304" pitchFamily="18" charset="0"/>
              </a:rPr>
              <a:t>) составят примерно 250 000 рублей 00 коп., неустойку в размере 88668 руб., моральный вред в 500 000 (пятьсот тысяч) рублей 00 коп, штраф 50% от присужденной суммы</a:t>
            </a:r>
            <a:endParaRPr kumimoji="0" lang="ru-RU" sz="16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3" name="Стрелка вправо 2"/>
          <p:cNvSpPr/>
          <p:nvPr/>
        </p:nvSpPr>
        <p:spPr>
          <a:xfrm>
            <a:off x="323528" y="4167321"/>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p:cNvSpPr/>
          <p:nvPr/>
        </p:nvSpPr>
        <p:spPr>
          <a:xfrm>
            <a:off x="323528" y="4407815"/>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право 8"/>
          <p:cNvSpPr/>
          <p:nvPr/>
        </p:nvSpPr>
        <p:spPr>
          <a:xfrm>
            <a:off x="323528" y="5118073"/>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27898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0070C0"/>
                </a:solidFill>
              </a:rPr>
              <a:t>Вопросы поставленные эксперту:</a:t>
            </a:r>
            <a:endParaRPr lang="ru-RU" sz="3200" b="1" dirty="0">
              <a:solidFill>
                <a:srgbClr val="0070C0"/>
              </a:solidFill>
            </a:endParaRPr>
          </a:p>
        </p:txBody>
      </p:sp>
      <p:sp>
        <p:nvSpPr>
          <p:cNvPr id="29" name="Прямоугольник 28"/>
          <p:cNvSpPr/>
          <p:nvPr/>
        </p:nvSpPr>
        <p:spPr>
          <a:xfrm>
            <a:off x="990447" y="1103128"/>
            <a:ext cx="3316726" cy="468484"/>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sp>
        <p:nvSpPr>
          <p:cNvPr id="20" name="TextBox 19"/>
          <p:cNvSpPr txBox="1"/>
          <p:nvPr/>
        </p:nvSpPr>
        <p:spPr>
          <a:xfrm>
            <a:off x="1571604" y="1643050"/>
            <a:ext cx="184731" cy="369332"/>
          </a:xfrm>
          <a:prstGeom prst="rect">
            <a:avLst/>
          </a:prstGeom>
          <a:noFill/>
        </p:spPr>
        <p:txBody>
          <a:bodyPr wrap="none" rtlCol="0">
            <a:spAutoFit/>
          </a:bodyPr>
          <a:lstStyle/>
          <a:p>
            <a:endParaRPr lang="ru-RU" dirty="0"/>
          </a:p>
        </p:txBody>
      </p:sp>
      <p:sp>
        <p:nvSpPr>
          <p:cNvPr id="25" name="TextBox 24"/>
          <p:cNvSpPr txBox="1"/>
          <p:nvPr/>
        </p:nvSpPr>
        <p:spPr>
          <a:xfrm>
            <a:off x="1214414" y="1428736"/>
            <a:ext cx="2428892" cy="369332"/>
          </a:xfrm>
          <a:prstGeom prst="rect">
            <a:avLst/>
          </a:prstGeom>
          <a:noFill/>
        </p:spPr>
        <p:txBody>
          <a:bodyPr wrap="square" rtlCol="0">
            <a:spAutoFit/>
          </a:bodyPr>
          <a:lstStyle/>
          <a:p>
            <a:endParaRPr lang="ru-RU" dirty="0"/>
          </a:p>
        </p:txBody>
      </p:sp>
      <p:sp>
        <p:nvSpPr>
          <p:cNvPr id="27" name="Объект 2"/>
          <p:cNvSpPr txBox="1">
            <a:spLocks/>
          </p:cNvSpPr>
          <p:nvPr/>
        </p:nvSpPr>
        <p:spPr>
          <a:xfrm>
            <a:off x="285721" y="1142985"/>
            <a:ext cx="8572560" cy="5143535"/>
          </a:xfrm>
          <a:prstGeom prst="rect">
            <a:avLst/>
          </a:prstGeom>
        </p:spPr>
        <p:txBody>
          <a:bodyPr>
            <a:normAutofit/>
          </a:bodyPr>
          <a:lstStyle/>
          <a:p>
            <a:pPr marL="342900" indent="-342900">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1. Правильно ли был поставлен диагноз и определена тактика лечения истца специалистами ответчика по </a:t>
            </a:r>
            <a:r>
              <a:rPr lang="ru-RU" sz="2000" dirty="0" smtClean="0">
                <a:latin typeface="Times New Roman" panose="02020603050405020304" pitchFamily="18" charset="0"/>
                <a:cs typeface="Times New Roman" panose="02020603050405020304" pitchFamily="18" charset="0"/>
              </a:rPr>
              <a:t>договору?</a:t>
            </a:r>
            <a:endParaRPr lang="ru-RU"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2. Надлежащим ли образом и в каком объеме были оказаны медицинские стоматологические услуги истцу в условиях стоматологической клиники ответчика в рамках договоров на оказание стоматологических услуг? Имеются ли дефекты в оказании услуг специалистами ответчика? Отразились ли дефекты на результате оказанных услуг? </a:t>
            </a:r>
          </a:p>
          <a:p>
            <a:pPr marL="342900" indent="-342900">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3. Имеется ли причинно-следственная связь между дефектами (недостатками) оказания медицинской помощи и действиями специалистов ответчика? </a:t>
            </a:r>
          </a:p>
          <a:p>
            <a:pPr marL="342900" indent="-342900">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4. Какой объем необходимой медицинской помощи требуется для их устранения? </a:t>
            </a:r>
          </a:p>
          <a:p>
            <a:pPr marL="342900" indent="-342900">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5. Причинен ли вред здоровью истца? Какова степень тяжести?  </a:t>
            </a:r>
          </a:p>
        </p:txBody>
      </p:sp>
    </p:spTree>
    <p:extLst>
      <p:ext uri="{BB962C8B-B14F-4D97-AF65-F5344CB8AC3E}">
        <p14:creationId xmlns:p14="http://schemas.microsoft.com/office/powerpoint/2010/main" val="1887448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1442460" y="2942626"/>
            <a:ext cx="6885384" cy="1000132"/>
          </a:xfrm>
          <a:prstGeom prst="triangle">
            <a:avLst>
              <a:gd name="adj" fmla="val 5067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500166"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2571736" cy="1754326"/>
          </a:xfrm>
          <a:prstGeom prst="rect">
            <a:avLst/>
          </a:prstGeom>
          <a:noFill/>
        </p:spPr>
        <p:txBody>
          <a:bodyPr wrap="square" rtlCol="0">
            <a:spAutoFit/>
          </a:bodyPr>
          <a:lstStyle/>
          <a:p>
            <a:r>
              <a:rPr lang="ru-RU" sz="3600" b="1" dirty="0" smtClean="0">
                <a:solidFill>
                  <a:schemeClr val="bg1"/>
                </a:solidFill>
              </a:rPr>
              <a:t>Выводы экспертной комиссии</a:t>
            </a:r>
            <a:endParaRPr lang="ru-RU" sz="3600" dirty="0">
              <a:solidFill>
                <a:schemeClr val="bg1"/>
              </a:solidFill>
            </a:endParaRPr>
          </a:p>
        </p:txBody>
      </p:sp>
      <p:sp>
        <p:nvSpPr>
          <p:cNvPr id="25" name="Прямоугольник 24"/>
          <p:cNvSpPr/>
          <p:nvPr/>
        </p:nvSpPr>
        <p:spPr>
          <a:xfrm>
            <a:off x="2571736" y="332656"/>
            <a:ext cx="6357982" cy="6001643"/>
          </a:xfrm>
          <a:prstGeom prst="rect">
            <a:avLst/>
          </a:prstGeom>
        </p:spPr>
        <p:txBody>
          <a:bodyPr wrap="square">
            <a:spAutoFit/>
          </a:bodyPr>
          <a:lstStyle/>
          <a:p>
            <a:pPr marL="342900" indent="-342900">
              <a:buAutoNum type="arabicPeriod"/>
            </a:pPr>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соответствии с действующим законодательством, критерии оценки качества медицинской помощи формируются на основе порядков оказания медицинской помощи, стандартов медицинской помощи и клинических рекомендаций (п.2 ст.64 Закона №323-ФЗ «Об основах охраны здоровья граждан в РФ». </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Стандартов</a:t>
            </a:r>
            <a:r>
              <a:rPr lang="ru-RU" sz="1600" dirty="0">
                <a:latin typeface="Times New Roman" panose="02020603050405020304" pitchFamily="18" charset="0"/>
                <a:cs typeface="Times New Roman" panose="02020603050405020304" pitchFamily="18" charset="0"/>
              </a:rPr>
              <a:t>, порядков и клинических рекомендаций оказания медицинской помощи по </a:t>
            </a:r>
            <a:r>
              <a:rPr lang="ru-RU" sz="1600" dirty="0" err="1">
                <a:latin typeface="Times New Roman" panose="02020603050405020304" pitchFamily="18" charset="0"/>
                <a:cs typeface="Times New Roman" panose="02020603050405020304" pitchFamily="18" charset="0"/>
              </a:rPr>
              <a:t>ортодонтическому</a:t>
            </a:r>
            <a:r>
              <a:rPr lang="ru-RU" sz="1600" dirty="0">
                <a:latin typeface="Times New Roman" panose="02020603050405020304" pitchFamily="18" charset="0"/>
                <a:cs typeface="Times New Roman" panose="02020603050405020304" pitchFamily="18" charset="0"/>
              </a:rPr>
              <a:t> лечению не имеется. Таким образом, выводы экспертного исследования основываются на общепризнанных методах лечения и научной литературе по данному профилю. Диагностические и лечебные мероприятия проведенные в клинике в общем соответствуют данным научной литературы, общепризнанным методам диагностике и лечения, однако имеются некоторые недостатки, в частности:</a:t>
            </a:r>
          </a:p>
          <a:p>
            <a:r>
              <a:rPr lang="ru-RU" sz="1600" b="1" dirty="0">
                <a:latin typeface="Times New Roman" panose="02020603050405020304" pitchFamily="18" charset="0"/>
                <a:cs typeface="Times New Roman" panose="02020603050405020304" pitchFamily="18" charset="0"/>
              </a:rPr>
              <a:t>– в медицинской карте заполнены не все разделы</a:t>
            </a:r>
            <a:r>
              <a:rPr lang="ru-RU" sz="1600" dirty="0">
                <a:latin typeface="Times New Roman" panose="02020603050405020304" pitchFamily="18" charset="0"/>
                <a:cs typeface="Times New Roman" panose="02020603050405020304" pitchFamily="18" charset="0"/>
              </a:rPr>
              <a:t>, предусмотренные картой. Все это является нарушение п. 2.1. приказа Министерства здравоохранения РФ от 10 мая 2017 г. № 203н «Об утверждении критериев оценки качества медицинской помощи»;</a:t>
            </a:r>
          </a:p>
          <a:p>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не проведено ТРГ </a:t>
            </a:r>
            <a:r>
              <a:rPr lang="ru-RU" sz="1600" dirty="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Телерентгенограмма</a:t>
            </a:r>
            <a:r>
              <a:rPr lang="ru-RU" sz="1600" dirty="0">
                <a:latin typeface="Times New Roman" panose="02020603050405020304" pitchFamily="18" charset="0"/>
                <a:cs typeface="Times New Roman" panose="02020603050405020304" pitchFamily="18" charset="0"/>
              </a:rPr>
              <a:t>) в прямой и боковой проекции. </a:t>
            </a:r>
            <a:r>
              <a:rPr lang="ru-RU" sz="1600" dirty="0" smtClean="0">
                <a:latin typeface="Times New Roman" panose="02020603050405020304" pitchFamily="18" charset="0"/>
                <a:cs typeface="Times New Roman" panose="02020603050405020304" pitchFamily="18" charset="0"/>
              </a:rPr>
              <a:t>ТРГ </a:t>
            </a:r>
            <a:r>
              <a:rPr lang="ru-RU" sz="1600" dirty="0">
                <a:latin typeface="Times New Roman" panose="02020603050405020304" pitchFamily="18" charset="0"/>
                <a:cs typeface="Times New Roman" panose="02020603050405020304" pitchFamily="18" charset="0"/>
              </a:rPr>
              <a:t>в боковой проекции в обязательном порядке назначают, если планируется коррекция прикуса с помощью </a:t>
            </a:r>
            <a:r>
              <a:rPr lang="ru-RU" sz="1600" dirty="0" err="1">
                <a:latin typeface="Times New Roman" panose="02020603050405020304" pitchFamily="18" charset="0"/>
                <a:cs typeface="Times New Roman" panose="02020603050405020304" pitchFamily="18" charset="0"/>
              </a:rPr>
              <a:t>брекетов</a:t>
            </a:r>
            <a:r>
              <a:rPr lang="ru-RU" sz="1600" dirty="0" smtClean="0">
                <a:latin typeface="Times New Roman" panose="02020603050405020304" pitchFamily="18" charset="0"/>
                <a:cs typeface="Times New Roman" panose="02020603050405020304" pitchFamily="18" charset="0"/>
              </a:rPr>
              <a:t>.</a:t>
            </a:r>
          </a:p>
          <a:p>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на этапе планирования в клинике </a:t>
            </a:r>
            <a:r>
              <a:rPr lang="ru-RU" sz="1600" b="1" dirty="0">
                <a:latin typeface="Times New Roman" panose="02020603050405020304" pitchFamily="18" charset="0"/>
                <a:cs typeface="Times New Roman" panose="02020603050405020304" pitchFamily="18" charset="0"/>
              </a:rPr>
              <a:t>не было учтено состояние и положение корней зубов</a:t>
            </a:r>
            <a:r>
              <a:rPr lang="ru-RU" sz="1600" dirty="0">
                <a:latin typeface="Times New Roman" panose="02020603050405020304" pitchFamily="18" charset="0"/>
                <a:cs typeface="Times New Roman" panose="02020603050405020304" pitchFamily="18" charset="0"/>
              </a:rPr>
              <a:t> на верхней челюсти. Верхушки корней зубов </a:t>
            </a:r>
            <a:r>
              <a:rPr lang="ru-RU" sz="1600" dirty="0" smtClean="0">
                <a:latin typeface="Times New Roman" panose="02020603050405020304" pitchFamily="18" charset="0"/>
                <a:cs typeface="Times New Roman" panose="02020603050405020304" pitchFamily="18" charset="0"/>
              </a:rPr>
              <a:t>находятся </a:t>
            </a:r>
            <a:r>
              <a:rPr lang="ru-RU" sz="1600" dirty="0">
                <a:latin typeface="Times New Roman" panose="02020603050405020304" pitchFamily="18" charset="0"/>
                <a:cs typeface="Times New Roman" panose="02020603050405020304" pitchFamily="18" charset="0"/>
              </a:rPr>
              <a:t>в верхнечелюстной пазухе, что делает невозможным их корпусное перемещение.</a:t>
            </a:r>
            <a:endParaRPr lang="ru-RU" sz="1600" dirty="0">
              <a:latin typeface="Times New Roman" panose="02020603050405020304" pitchFamily="18" charset="0"/>
              <a:cs typeface="Times New Roman" panose="02020603050405020304" pitchFamily="18" charset="0"/>
            </a:endParaRPr>
          </a:p>
        </p:txBody>
      </p:sp>
      <p:cxnSp>
        <p:nvCxnSpPr>
          <p:cNvPr id="29" name="Прямая соединительная линия 28"/>
          <p:cNvCxnSpPr/>
          <p:nvPr/>
        </p:nvCxnSpPr>
        <p:spPr>
          <a:xfrm>
            <a:off x="2699792" y="188640"/>
            <a:ext cx="571504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19</a:t>
            </a:fld>
            <a:endParaRPr lang="ru-RU" dirty="0"/>
          </a:p>
        </p:txBody>
      </p:sp>
    </p:spTree>
    <p:extLst>
      <p:ext uri="{BB962C8B-B14F-4D97-AF65-F5344CB8AC3E}">
        <p14:creationId xmlns:p14="http://schemas.microsoft.com/office/powerpoint/2010/main" val="936091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23528" y="142853"/>
            <a:ext cx="6480720" cy="954107"/>
          </a:xfrm>
          <a:prstGeom prst="rect">
            <a:avLst/>
          </a:prstGeom>
          <a:noFill/>
        </p:spPr>
        <p:txBody>
          <a:bodyPr wrap="square" rtlCol="0">
            <a:spAutoFit/>
          </a:bodyPr>
          <a:lstStyle/>
          <a:p>
            <a:r>
              <a:rPr lang="ru-RU" sz="2800" dirty="0" smtClean="0"/>
              <a:t>Новая  тенденция судов – занимать сторону пациентов!</a:t>
            </a:r>
            <a:endParaRPr lang="ru-RU" sz="2800" dirty="0">
              <a:solidFill>
                <a:srgbClr val="002060"/>
              </a:solidFill>
            </a:endParaRPr>
          </a:p>
        </p:txBody>
      </p:sp>
      <p:sp>
        <p:nvSpPr>
          <p:cNvPr id="28" name="Номер слайда 2"/>
          <p:cNvSpPr>
            <a:spLocks noGrp="1"/>
          </p:cNvSpPr>
          <p:nvPr>
            <p:ph type="sldNum" sz="quarter" idx="12"/>
          </p:nvPr>
        </p:nvSpPr>
        <p:spPr>
          <a:xfrm>
            <a:off x="6173936" y="6401863"/>
            <a:ext cx="2844800" cy="365125"/>
          </a:xfrm>
        </p:spPr>
        <p:txBody>
          <a:bodyPr/>
          <a:lstStyle/>
          <a:p>
            <a:fld id="{68F13AC6-A09E-41B0-9234-A685F8879526}" type="slidenum">
              <a:rPr lang="ru-RU" smtClean="0"/>
              <a:pPr/>
              <a:t>2</a:t>
            </a:fld>
            <a:endParaRPr lang="ru-RU" dirty="0"/>
          </a:p>
        </p:txBody>
      </p:sp>
      <p:sp>
        <p:nvSpPr>
          <p:cNvPr id="2" name="TextBox 1"/>
          <p:cNvSpPr txBox="1"/>
          <p:nvPr/>
        </p:nvSpPr>
        <p:spPr>
          <a:xfrm>
            <a:off x="179512" y="1340768"/>
            <a:ext cx="8496944" cy="4801314"/>
          </a:xfrm>
          <a:prstGeom prst="rect">
            <a:avLst/>
          </a:prstGeom>
          <a:noFill/>
        </p:spPr>
        <p:txBody>
          <a:bodyPr wrap="square" rtlCol="0">
            <a:spAutoFit/>
          </a:bodyPr>
          <a:lstStyle/>
          <a:p>
            <a:r>
              <a:rPr lang="ru-RU" b="1" dirty="0" smtClean="0">
                <a:solidFill>
                  <a:srgbClr val="FF0000"/>
                </a:solidFill>
              </a:rPr>
              <a:t>КЛИНИЧЕСКАЯ СИТУАЦИЯ</a:t>
            </a:r>
          </a:p>
          <a:p>
            <a:endParaRPr lang="ru-RU" dirty="0" smtClean="0"/>
          </a:p>
          <a:p>
            <a:r>
              <a:rPr lang="ru-RU" dirty="0" smtClean="0"/>
              <a:t>С </a:t>
            </a:r>
            <a:r>
              <a:rPr lang="ru-RU" dirty="0"/>
              <a:t>мая  2017 года Пациенту проводилось лечение на </a:t>
            </a:r>
            <a:r>
              <a:rPr lang="ru-RU" dirty="0" err="1"/>
              <a:t>брекет</a:t>
            </a:r>
            <a:r>
              <a:rPr lang="ru-RU" dirty="0"/>
              <a:t> системе.</a:t>
            </a:r>
          </a:p>
          <a:p>
            <a:r>
              <a:rPr lang="ru-RU" dirty="0">
                <a:latin typeface="Times New Roman" panose="02020603050405020304" pitchFamily="18" charset="0"/>
                <a:ea typeface="Calibri" panose="020F0502020204030204" pitchFamily="34" charset="0"/>
              </a:rPr>
              <a:t>В марте 2018г. Пациент начала предъявлять жалобы</a:t>
            </a:r>
          </a:p>
          <a:p>
            <a:pPr>
              <a:buFontTx/>
              <a:buChar char="-"/>
            </a:pPr>
            <a:r>
              <a:rPr lang="ru-RU" dirty="0">
                <a:latin typeface="Times New Roman" panose="02020603050405020304" pitchFamily="18" charset="0"/>
                <a:ea typeface="Calibri" panose="020F0502020204030204" pitchFamily="34" charset="0"/>
              </a:rPr>
              <a:t>щелчки в суставе челюсти; </a:t>
            </a:r>
          </a:p>
          <a:p>
            <a:pPr>
              <a:buFontTx/>
              <a:buChar char="-"/>
            </a:pPr>
            <a:r>
              <a:rPr lang="ru-RU" dirty="0">
                <a:latin typeface="Times New Roman" panose="02020603050405020304" pitchFamily="18" charset="0"/>
                <a:ea typeface="Calibri" panose="020F0502020204030204" pitchFamily="34" charset="0"/>
              </a:rPr>
              <a:t>чувство усталости челюсти в расслабленном состоянии.</a:t>
            </a:r>
          </a:p>
          <a:p>
            <a:r>
              <a:rPr lang="ru-RU" dirty="0">
                <a:latin typeface="Times New Roman" panose="02020603050405020304" pitchFamily="18" charset="0"/>
                <a:ea typeface="Calibri" panose="020F0502020204030204" pitchFamily="34" charset="0"/>
              </a:rPr>
              <a:t>Медицинская организация посчитала это нормой и продолжила лечение.</a:t>
            </a:r>
          </a:p>
          <a:p>
            <a:r>
              <a:rPr lang="ru-RU" dirty="0">
                <a:latin typeface="Times New Roman" panose="02020603050405020304" pitchFamily="18" charset="0"/>
                <a:ea typeface="Calibri" panose="020F0502020204030204" pitchFamily="34" charset="0"/>
              </a:rPr>
              <a:t>Со слов пациента,  в течении 2019 г. симптомы усилились, появились новые: </a:t>
            </a:r>
          </a:p>
          <a:p>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ассиметрия</a:t>
            </a:r>
            <a:r>
              <a:rPr lang="ru-RU" dirty="0">
                <a:latin typeface="Times New Roman" panose="02020603050405020304" pitchFamily="18" charset="0"/>
                <a:ea typeface="Calibri" panose="020F0502020204030204" pitchFamily="34" charset="0"/>
              </a:rPr>
              <a:t> и нарушение жевательной функции;</a:t>
            </a:r>
          </a:p>
          <a:p>
            <a:pPr>
              <a:buFontTx/>
              <a:buChar char="-"/>
            </a:pPr>
            <a:r>
              <a:rPr lang="ru-RU" dirty="0">
                <a:latin typeface="Times New Roman" panose="02020603050405020304" pitchFamily="18" charset="0"/>
                <a:ea typeface="Calibri" panose="020F0502020204030204" pitchFamily="34" charset="0"/>
              </a:rPr>
              <a:t>постоянная болезненность зубов; </a:t>
            </a:r>
          </a:p>
          <a:p>
            <a:pPr>
              <a:buFontTx/>
              <a:buChar char="-"/>
            </a:pPr>
            <a:r>
              <a:rPr lang="ru-RU" dirty="0">
                <a:latin typeface="Times New Roman" panose="02020603050405020304" pitchFamily="18" charset="0"/>
                <a:ea typeface="Calibri" panose="020F0502020204030204" pitchFamily="34" charset="0"/>
              </a:rPr>
              <a:t>пациент не может есть, пить, спать без боли, нормально дышать, </a:t>
            </a:r>
            <a:endParaRPr lang="ru-RU" dirty="0" smtClean="0">
              <a:latin typeface="Times New Roman" panose="02020603050405020304" pitchFamily="18" charset="0"/>
              <a:ea typeface="Calibri" panose="020F0502020204030204" pitchFamily="34" charset="0"/>
            </a:endParaRPr>
          </a:p>
          <a:p>
            <a:r>
              <a:rPr lang="ru-RU" dirty="0" smtClean="0">
                <a:latin typeface="Times New Roman" panose="02020603050405020304" pitchFamily="18" charset="0"/>
                <a:ea typeface="Calibri" panose="020F0502020204030204" pitchFamily="34" charset="0"/>
              </a:rPr>
              <a:t>постоянно </a:t>
            </a:r>
            <a:r>
              <a:rPr lang="ru-RU" dirty="0">
                <a:latin typeface="Times New Roman" panose="02020603050405020304" pitchFamily="18" charset="0"/>
                <a:ea typeface="Calibri" panose="020F0502020204030204" pitchFamily="34" charset="0"/>
              </a:rPr>
              <a:t>испытывает неудобства, проблематично разговаривать без неудобств;</a:t>
            </a:r>
          </a:p>
          <a:p>
            <a:pPr>
              <a:buFontTx/>
              <a:buChar char="-"/>
            </a:pPr>
            <a:r>
              <a:rPr lang="ru-RU" dirty="0">
                <a:latin typeface="Times New Roman" panose="02020603050405020304" pitchFamily="18" charset="0"/>
                <a:ea typeface="Calibri" panose="020F0502020204030204" pitchFamily="34" charset="0"/>
              </a:rPr>
              <a:t>врач на жалобы не реагирует.</a:t>
            </a:r>
          </a:p>
          <a:p>
            <a:r>
              <a:rPr lang="ru-RU" dirty="0">
                <a:latin typeface="Times New Roman" panose="02020603050405020304" pitchFamily="18" charset="0"/>
                <a:ea typeface="Calibri" panose="020F0502020204030204" pitchFamily="34" charset="0"/>
              </a:rPr>
              <a:t>Пациент обратилась за консультацией в другую клинику.  </a:t>
            </a:r>
            <a:r>
              <a:rPr lang="ru-RU" dirty="0" smtClean="0">
                <a:latin typeface="Times New Roman" panose="02020603050405020304" pitchFamily="18" charset="0"/>
                <a:ea typeface="Calibri" panose="020F0502020204030204" pitchFamily="34" charset="0"/>
              </a:rPr>
              <a:t>Пациент </a:t>
            </a:r>
            <a:r>
              <a:rPr lang="ru-RU" dirty="0">
                <a:latin typeface="Times New Roman" panose="02020603050405020304" pitchFamily="18" charset="0"/>
                <a:ea typeface="Calibri" panose="020F0502020204030204" pitchFamily="34" charset="0"/>
              </a:rPr>
              <a:t>убежден, </a:t>
            </a:r>
            <a:endParaRPr lang="ru-RU" dirty="0" smtClean="0">
              <a:latin typeface="Times New Roman" panose="02020603050405020304" pitchFamily="18" charset="0"/>
              <a:ea typeface="Calibri" panose="020F0502020204030204" pitchFamily="34" charset="0"/>
            </a:endParaRPr>
          </a:p>
          <a:p>
            <a:r>
              <a:rPr lang="ru-RU" dirty="0" smtClean="0">
                <a:latin typeface="Times New Roman" panose="02020603050405020304" pitchFamily="18" charset="0"/>
                <a:ea typeface="Calibri" panose="020F0502020204030204" pitchFamily="34" charset="0"/>
              </a:rPr>
              <a:t>что </a:t>
            </a:r>
            <a:r>
              <a:rPr lang="ru-RU" dirty="0">
                <a:latin typeface="Times New Roman" panose="02020603050405020304" pitchFamily="18" charset="0"/>
                <a:ea typeface="Calibri" panose="020F0502020204030204" pitchFamily="34" charset="0"/>
              </a:rPr>
              <a:t>услуга оказана не качественно и причинен вред здоровью, </a:t>
            </a:r>
            <a:endParaRPr lang="ru-RU" dirty="0" smtClean="0">
              <a:latin typeface="Times New Roman" panose="02020603050405020304" pitchFamily="18" charset="0"/>
              <a:ea typeface="Calibri" panose="020F0502020204030204" pitchFamily="34" charset="0"/>
            </a:endParaRPr>
          </a:p>
          <a:p>
            <a:r>
              <a:rPr lang="ru-RU" dirty="0" smtClean="0">
                <a:latin typeface="Times New Roman" panose="02020603050405020304" pitchFamily="18" charset="0"/>
                <a:ea typeface="Calibri" panose="020F0502020204030204" pitchFamily="34" charset="0"/>
              </a:rPr>
              <a:t>а </a:t>
            </a:r>
            <a:r>
              <a:rPr lang="ru-RU" dirty="0">
                <a:latin typeface="Times New Roman" panose="02020603050405020304" pitchFamily="18" charset="0"/>
                <a:ea typeface="Calibri" panose="020F0502020204030204" pitchFamily="34" charset="0"/>
              </a:rPr>
              <a:t>также физические и нравственные страдания</a:t>
            </a:r>
          </a:p>
          <a:p>
            <a:endParaRPr lang="ru-RU" dirty="0"/>
          </a:p>
        </p:txBody>
      </p:sp>
    </p:spTree>
    <p:extLst>
      <p:ext uri="{BB962C8B-B14F-4D97-AF65-F5344CB8AC3E}">
        <p14:creationId xmlns:p14="http://schemas.microsoft.com/office/powerpoint/2010/main" val="2931846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1442460" y="2942626"/>
            <a:ext cx="6885384" cy="1000132"/>
          </a:xfrm>
          <a:prstGeom prst="triangle">
            <a:avLst>
              <a:gd name="adj" fmla="val 5067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500166"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2571736" cy="1754326"/>
          </a:xfrm>
          <a:prstGeom prst="rect">
            <a:avLst/>
          </a:prstGeom>
          <a:noFill/>
        </p:spPr>
        <p:txBody>
          <a:bodyPr wrap="square" rtlCol="0">
            <a:spAutoFit/>
          </a:bodyPr>
          <a:lstStyle/>
          <a:p>
            <a:r>
              <a:rPr lang="ru-RU" sz="3600" b="1" dirty="0" smtClean="0">
                <a:solidFill>
                  <a:schemeClr val="bg1"/>
                </a:solidFill>
              </a:rPr>
              <a:t>Выводы экспертной комиссии</a:t>
            </a:r>
            <a:endParaRPr lang="ru-RU" sz="3600" dirty="0">
              <a:solidFill>
                <a:schemeClr val="bg1"/>
              </a:solidFill>
            </a:endParaRPr>
          </a:p>
        </p:txBody>
      </p:sp>
      <p:sp>
        <p:nvSpPr>
          <p:cNvPr id="25" name="Прямоугольник 24"/>
          <p:cNvSpPr/>
          <p:nvPr/>
        </p:nvSpPr>
        <p:spPr>
          <a:xfrm>
            <a:off x="2500299" y="332656"/>
            <a:ext cx="6429419" cy="6093976"/>
          </a:xfrm>
          <a:prstGeom prst="rect">
            <a:avLst/>
          </a:prstGeom>
        </p:spPr>
        <p:txBody>
          <a:bodyPr wrap="square">
            <a:spAutoFit/>
          </a:bodyPr>
          <a:lstStyle/>
          <a:p>
            <a:r>
              <a:rPr lang="ru-RU" sz="1500" dirty="0">
                <a:latin typeface="Times New Roman" panose="02020603050405020304" pitchFamily="18" charset="0"/>
                <a:cs typeface="Times New Roman" panose="02020603050405020304" pitchFamily="18" charset="0"/>
              </a:rPr>
              <a:t>Допущенные в клинике недостатки </a:t>
            </a:r>
            <a:r>
              <a:rPr lang="ru-RU" sz="1500" b="1" dirty="0">
                <a:latin typeface="Times New Roman" panose="02020603050405020304" pitchFamily="18" charset="0"/>
                <a:cs typeface="Times New Roman" panose="02020603050405020304" pitchFamily="18" charset="0"/>
              </a:rPr>
              <a:t>оказали влияние на результат</a:t>
            </a:r>
            <a:r>
              <a:rPr lang="ru-RU" sz="1500" dirty="0">
                <a:latin typeface="Times New Roman" panose="02020603050405020304" pitchFamily="18" charset="0"/>
                <a:cs typeface="Times New Roman" panose="02020603050405020304" pitchFamily="18" charset="0"/>
              </a:rPr>
              <a:t> оказанных Истице стоматологических услуг, что выразилось в некорректных перемещениях в области зубов верхней челюсти и удалении зуба </a:t>
            </a:r>
            <a:r>
              <a:rPr lang="ru-RU" sz="1500" dirty="0" smtClean="0">
                <a:latin typeface="Times New Roman" panose="02020603050405020304" pitchFamily="18" charset="0"/>
                <a:cs typeface="Times New Roman" panose="02020603050405020304" pitchFamily="18" charset="0"/>
              </a:rPr>
              <a:t>по </a:t>
            </a:r>
            <a:r>
              <a:rPr lang="ru-RU" sz="1500" dirty="0" err="1">
                <a:latin typeface="Times New Roman" panose="02020603050405020304" pitchFamily="18" charset="0"/>
                <a:cs typeface="Times New Roman" panose="02020603050405020304" pitchFamily="18" charset="0"/>
              </a:rPr>
              <a:t>ортодонтическим</a:t>
            </a:r>
            <a:r>
              <a:rPr lang="ru-RU" sz="1500" dirty="0">
                <a:latin typeface="Times New Roman" panose="02020603050405020304" pitchFamily="18" charset="0"/>
                <a:cs typeface="Times New Roman" panose="02020603050405020304" pitchFamily="18" charset="0"/>
              </a:rPr>
              <a:t> показаниям</a:t>
            </a:r>
            <a:r>
              <a:rPr lang="ru-RU" sz="15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q"/>
            </a:pPr>
            <a:r>
              <a:rPr lang="ru-RU" sz="1500" dirty="0">
                <a:latin typeface="Times New Roman" panose="02020603050405020304" pitchFamily="18" charset="0"/>
                <a:cs typeface="Times New Roman" panose="02020603050405020304" pitchFamily="18" charset="0"/>
              </a:rPr>
              <a:t>2. Поставленные диагнозы в клинике, не закодированы согласно МКБ 10 (Международной классификации болезней 10 пересмотра), что является нарушением приказа Минздрава РФ № 170 от 27.05.97 «О переходе органов и учреждений здравоохранения Российской Федерации на Международную статистическую классификацию болезней и проблем, связанных со здоровьем Х пересмотра». </a:t>
            </a:r>
          </a:p>
          <a:p>
            <a:pPr marL="285750" indent="-285750">
              <a:buFont typeface="Wingdings" panose="05000000000000000000" pitchFamily="2" charset="2"/>
              <a:buChar char="q"/>
            </a:pPr>
            <a:r>
              <a:rPr lang="ru-RU" sz="1500" dirty="0">
                <a:latin typeface="Times New Roman" panose="02020603050405020304" pitchFamily="18" charset="0"/>
                <a:cs typeface="Times New Roman" panose="02020603050405020304" pitchFamily="18" charset="0"/>
              </a:rPr>
              <a:t>3. Возникновение болевого симптома при </a:t>
            </a:r>
            <a:r>
              <a:rPr lang="ru-RU" sz="1500" dirty="0" err="1">
                <a:latin typeface="Times New Roman" panose="02020603050405020304" pitchFamily="18" charset="0"/>
                <a:cs typeface="Times New Roman" panose="02020603050405020304" pitchFamily="18" charset="0"/>
              </a:rPr>
              <a:t>ортодонтическом</a:t>
            </a:r>
            <a:r>
              <a:rPr lang="ru-RU" sz="1500" dirty="0">
                <a:latin typeface="Times New Roman" panose="02020603050405020304" pitchFamily="18" charset="0"/>
                <a:cs typeface="Times New Roman" panose="02020603050405020304" pitchFamily="18" charset="0"/>
              </a:rPr>
              <a:t> лечении является нормой, поскольку происходит изменение расположения зубов и соотношения челюстей. В случае с пациенткой речь идет о проявлении имеющейся патологии ВНЧС в процессе </a:t>
            </a:r>
            <a:r>
              <a:rPr lang="ru-RU" sz="1500" dirty="0" err="1">
                <a:latin typeface="Times New Roman" panose="02020603050405020304" pitchFamily="18" charset="0"/>
                <a:cs typeface="Times New Roman" panose="02020603050405020304" pitchFamily="18" charset="0"/>
              </a:rPr>
              <a:t>ортодонтического</a:t>
            </a:r>
            <a:r>
              <a:rPr lang="ru-RU" sz="1500" dirty="0">
                <a:latin typeface="Times New Roman" panose="02020603050405020304" pitchFamily="18" charset="0"/>
                <a:cs typeface="Times New Roman" panose="02020603050405020304" pitchFamily="18" charset="0"/>
              </a:rPr>
              <a:t> лечения, что наблюдается как возможная реакция ВНЧС на лечение. Однако установить точно, что причиной развития симптомов мышечно-суставной дисфункции у Истице явилось именно лечение, оказанное ей в клинике невозможно, так как этиология данного патологического состояния является </a:t>
            </a:r>
            <a:r>
              <a:rPr lang="ru-RU" sz="1500" dirty="0" err="1">
                <a:latin typeface="Times New Roman" panose="02020603050405020304" pitchFamily="18" charset="0"/>
                <a:cs typeface="Times New Roman" panose="02020603050405020304" pitchFamily="18" charset="0"/>
              </a:rPr>
              <a:t>мультифакториальной</a:t>
            </a:r>
            <a:r>
              <a:rPr lang="ru-RU" sz="1500" dirty="0">
                <a:latin typeface="Times New Roman" panose="02020603050405020304" pitchFamily="18" charset="0"/>
                <a:cs typeface="Times New Roman" panose="02020603050405020304" pitchFamily="18" charset="0"/>
              </a:rPr>
              <a:t> и до конца не изученной, кроме того, согласно данным ОПТГ височно-нижнечелюстных суставов от 23.02.2017 (т.е. до начала лечения в клинике) у нее уже имелись изменения в области ВНЧС. Таким образом между действиями клиники по лечению Истице и выявленной у нее в последствии: «Дисфункция ВНЧС справа и слева по данным диагностики» отсутствует прямая причинно-следственную связь.</a:t>
            </a:r>
          </a:p>
          <a:p>
            <a:endParaRPr lang="ru-RU" sz="1500" dirty="0"/>
          </a:p>
        </p:txBody>
      </p:sp>
      <p:cxnSp>
        <p:nvCxnSpPr>
          <p:cNvPr id="29" name="Прямая соединительная линия 28"/>
          <p:cNvCxnSpPr/>
          <p:nvPr/>
        </p:nvCxnSpPr>
        <p:spPr>
          <a:xfrm>
            <a:off x="2699792" y="188640"/>
            <a:ext cx="571504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20</a:t>
            </a:fld>
            <a:endParaRPr lang="ru-RU" dirty="0"/>
          </a:p>
        </p:txBody>
      </p:sp>
    </p:spTree>
    <p:extLst>
      <p:ext uri="{BB962C8B-B14F-4D97-AF65-F5344CB8AC3E}">
        <p14:creationId xmlns:p14="http://schemas.microsoft.com/office/powerpoint/2010/main" val="42288161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1442460" y="2942626"/>
            <a:ext cx="6885384" cy="1000132"/>
          </a:xfrm>
          <a:prstGeom prst="triangle">
            <a:avLst>
              <a:gd name="adj" fmla="val 5067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500166"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2571736" cy="1754326"/>
          </a:xfrm>
          <a:prstGeom prst="rect">
            <a:avLst/>
          </a:prstGeom>
          <a:noFill/>
        </p:spPr>
        <p:txBody>
          <a:bodyPr wrap="square" rtlCol="0">
            <a:spAutoFit/>
          </a:bodyPr>
          <a:lstStyle/>
          <a:p>
            <a:r>
              <a:rPr lang="ru-RU" sz="3600" b="1" dirty="0" smtClean="0">
                <a:solidFill>
                  <a:schemeClr val="bg1"/>
                </a:solidFill>
              </a:rPr>
              <a:t>Выводы экспертной комиссии</a:t>
            </a:r>
            <a:endParaRPr lang="ru-RU" sz="3600" dirty="0">
              <a:solidFill>
                <a:schemeClr val="bg1"/>
              </a:solidFill>
            </a:endParaRPr>
          </a:p>
        </p:txBody>
      </p:sp>
      <p:sp>
        <p:nvSpPr>
          <p:cNvPr id="25" name="Прямоугольник 24"/>
          <p:cNvSpPr/>
          <p:nvPr/>
        </p:nvSpPr>
        <p:spPr>
          <a:xfrm>
            <a:off x="2500299" y="332656"/>
            <a:ext cx="6429419" cy="2954655"/>
          </a:xfrm>
          <a:prstGeom prst="rect">
            <a:avLst/>
          </a:prstGeom>
        </p:spPr>
        <p:txBody>
          <a:bodyPr wrap="square">
            <a:spAutoFit/>
          </a:bodyPr>
          <a:lstStyle/>
          <a:p>
            <a:pPr marL="285750" indent="-285750">
              <a:buFont typeface="Wingdings" panose="05000000000000000000" pitchFamily="2" charset="2"/>
              <a:buChar char="q"/>
            </a:pPr>
            <a:r>
              <a:rPr lang="ru-RU" sz="1500" dirty="0">
                <a:latin typeface="Times New Roman" panose="02020603050405020304" pitchFamily="18" charset="0"/>
                <a:cs typeface="Times New Roman" panose="02020603050405020304" pitchFamily="18" charset="0"/>
              </a:rPr>
              <a:t>4. Результат полученного </a:t>
            </a:r>
            <a:r>
              <a:rPr lang="ru-RU" sz="1500" dirty="0" err="1">
                <a:latin typeface="Times New Roman" panose="02020603050405020304" pitchFamily="18" charset="0"/>
                <a:cs typeface="Times New Roman" panose="02020603050405020304" pitchFamily="18" charset="0"/>
              </a:rPr>
              <a:t>ортодонтического</a:t>
            </a:r>
            <a:r>
              <a:rPr lang="ru-RU" sz="1500" dirty="0">
                <a:latin typeface="Times New Roman" panose="02020603050405020304" pitchFamily="18" charset="0"/>
                <a:cs typeface="Times New Roman" panose="02020603050405020304" pitchFamily="18" charset="0"/>
              </a:rPr>
              <a:t> лечения можно считать приемлемым за исключением отсутствия плотных межзубных контактов в области боковых зубов на верхней челюсти. Такие промежутки неблагоприятно влияют на состояние тканей пародонта</a:t>
            </a:r>
            <a:r>
              <a:rPr lang="ru-RU" sz="15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q"/>
            </a:pPr>
            <a:endParaRPr lang="ru-RU" sz="15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ru-RU" sz="1500" dirty="0">
                <a:latin typeface="Times New Roman" panose="02020603050405020304" pitchFamily="18" charset="0"/>
                <a:cs typeface="Times New Roman" panose="02020603050405020304" pitchFamily="18" charset="0"/>
              </a:rPr>
              <a:t>5. В представленных медицинских документах данные о нанесении вреда здоровью Истице отсутствуют. </a:t>
            </a:r>
          </a:p>
          <a:p>
            <a:endParaRPr lang="ru-RU" sz="1500" dirty="0" smtClean="0"/>
          </a:p>
          <a:p>
            <a:endParaRPr lang="ru-RU" sz="1500" dirty="0">
              <a:solidFill>
                <a:srgbClr val="FF0000"/>
              </a:solidFill>
              <a:latin typeface="Times New Roman" panose="02020603050405020304" pitchFamily="18" charset="0"/>
              <a:cs typeface="Times New Roman" panose="02020603050405020304" pitchFamily="18" charset="0"/>
            </a:endParaRPr>
          </a:p>
          <a:p>
            <a:r>
              <a:rPr lang="ru-RU" sz="1500" dirty="0" smtClean="0">
                <a:solidFill>
                  <a:srgbClr val="FF0000"/>
                </a:solidFill>
                <a:latin typeface="Times New Roman" panose="02020603050405020304" pitchFamily="18" charset="0"/>
                <a:cs typeface="Times New Roman" panose="02020603050405020304" pitchFamily="18" charset="0"/>
              </a:rPr>
              <a:t>Решением суда требования Истицы были удовлетворены частично.</a:t>
            </a:r>
          </a:p>
          <a:p>
            <a:r>
              <a:rPr lang="ru-RU" sz="1200" dirty="0" smtClean="0">
                <a:latin typeface="Times New Roman" panose="02020603050405020304" pitchFamily="18" charset="0"/>
                <a:cs typeface="Times New Roman" panose="02020603050405020304" pitchFamily="18" charset="0"/>
              </a:rPr>
              <a:t>(Решение еще не опубликовано)</a:t>
            </a:r>
          </a:p>
          <a:p>
            <a:endParaRPr lang="ru-RU" sz="1200" dirty="0">
              <a:solidFill>
                <a:srgbClr val="FF0000"/>
              </a:solidFill>
              <a:latin typeface="Times New Roman" panose="02020603050405020304" pitchFamily="18" charset="0"/>
              <a:cs typeface="Times New Roman" panose="02020603050405020304" pitchFamily="18" charset="0"/>
            </a:endParaRPr>
          </a:p>
          <a:p>
            <a:endParaRPr lang="ru-RU" sz="1200" dirty="0">
              <a:latin typeface="Times New Roman" panose="02020603050405020304" pitchFamily="18" charset="0"/>
              <a:cs typeface="Times New Roman" panose="02020603050405020304" pitchFamily="18" charset="0"/>
            </a:endParaRPr>
          </a:p>
        </p:txBody>
      </p:sp>
      <p:cxnSp>
        <p:nvCxnSpPr>
          <p:cNvPr id="29" name="Прямая соединительная линия 28"/>
          <p:cNvCxnSpPr/>
          <p:nvPr/>
        </p:nvCxnSpPr>
        <p:spPr>
          <a:xfrm>
            <a:off x="2699792" y="188640"/>
            <a:ext cx="571504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21</a:t>
            </a:fld>
            <a:endParaRPr lang="ru-RU" dirty="0"/>
          </a:p>
        </p:txBody>
      </p:sp>
    </p:spTree>
    <p:extLst>
      <p:ext uri="{BB962C8B-B14F-4D97-AF65-F5344CB8AC3E}">
        <p14:creationId xmlns:p14="http://schemas.microsoft.com/office/powerpoint/2010/main" val="1193667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FF0000"/>
                </a:solidFill>
              </a:rPr>
              <a:t>Рекомендации:</a:t>
            </a:r>
            <a:endParaRPr lang="ru-RU" sz="3200" b="1" dirty="0">
              <a:solidFill>
                <a:srgbClr val="FF0000"/>
              </a:solidFill>
            </a:endParaRPr>
          </a:p>
        </p:txBody>
      </p:sp>
      <p:sp>
        <p:nvSpPr>
          <p:cNvPr id="4" name="Прямоугольник 3"/>
          <p:cNvSpPr/>
          <p:nvPr/>
        </p:nvSpPr>
        <p:spPr>
          <a:xfrm>
            <a:off x="1110695" y="1964749"/>
            <a:ext cx="7470037" cy="178367"/>
          </a:xfrm>
          <a:prstGeom prst="rect">
            <a:avLst/>
          </a:prstGeom>
          <a:ln>
            <a:no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6" name="Прямоугольник 25"/>
          <p:cNvSpPr/>
          <p:nvPr/>
        </p:nvSpPr>
        <p:spPr>
          <a:xfrm>
            <a:off x="1071538" y="2322351"/>
            <a:ext cx="7492349" cy="785818"/>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r>
              <a:rPr lang="ru-RU" dirty="0" smtClean="0"/>
              <a:t>Обсуждайте с пациентами все возможные варианты лечения, а также варианты исправления тактики лечения, интересуйтесь состоянием пациента, чтоб пациент  был уверен, что вы его не бросили.</a:t>
            </a:r>
            <a:endParaRPr lang="ru-RU" dirty="0" smtClean="0"/>
          </a:p>
        </p:txBody>
      </p:sp>
      <p:grpSp>
        <p:nvGrpSpPr>
          <p:cNvPr id="6" name="Группа 26"/>
          <p:cNvGrpSpPr/>
          <p:nvPr/>
        </p:nvGrpSpPr>
        <p:grpSpPr>
          <a:xfrm>
            <a:off x="988035" y="1034346"/>
            <a:ext cx="7609096" cy="469085"/>
            <a:chOff x="955376" y="3943509"/>
            <a:chExt cx="10131721" cy="1026177"/>
          </a:xfrm>
        </p:grpSpPr>
        <p:sp>
          <p:nvSpPr>
            <p:cNvPr id="28" name="Прямоугольник 27"/>
            <p:cNvSpPr/>
            <p:nvPr/>
          </p:nvSpPr>
          <p:spPr>
            <a:xfrm>
              <a:off x="1063351" y="3943509"/>
              <a:ext cx="10023746" cy="208149"/>
            </a:xfrm>
            <a:prstGeom prst="rect">
              <a:avLst/>
            </a:prstGeom>
            <a:ln>
              <a:no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r>
                <a:rPr lang="ru-RU" dirty="0" smtClean="0"/>
                <a:t>Ведите медицинскую документацию полно, </a:t>
              </a:r>
              <a:r>
                <a:rPr lang="ru-RU" dirty="0" smtClean="0"/>
                <a:t>развернуто, с установлением диагноза по МКБ</a:t>
              </a:r>
              <a:r>
                <a:rPr lang="ru-RU" sz="2000" dirty="0" smtClean="0"/>
                <a:t>..</a:t>
              </a:r>
              <a:endParaRPr lang="ru-RU" sz="2000" dirty="0" smtClean="0"/>
            </a:p>
          </p:txBody>
        </p:sp>
        <p:sp>
          <p:nvSpPr>
            <p:cNvPr id="29" name="Прямоугольник 28"/>
            <p:cNvSpPr/>
            <p:nvPr/>
          </p:nvSpPr>
          <p:spPr>
            <a:xfrm>
              <a:off x="955376" y="3944823"/>
              <a:ext cx="4416312" cy="1024863"/>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grpSp>
      <p:sp>
        <p:nvSpPr>
          <p:cNvPr id="31" name="Номер слайда 2"/>
          <p:cNvSpPr>
            <a:spLocks noGrp="1"/>
          </p:cNvSpPr>
          <p:nvPr>
            <p:ph type="sldNum" sz="quarter" idx="12"/>
          </p:nvPr>
        </p:nvSpPr>
        <p:spPr>
          <a:xfrm>
            <a:off x="6012160" y="6309320"/>
            <a:ext cx="2844800" cy="365125"/>
          </a:xfrm>
        </p:spPr>
        <p:txBody>
          <a:bodyPr/>
          <a:lstStyle/>
          <a:p>
            <a:r>
              <a:rPr lang="ru-RU" dirty="0"/>
              <a:t>6</a:t>
            </a:r>
          </a:p>
        </p:txBody>
      </p:sp>
      <p:sp>
        <p:nvSpPr>
          <p:cNvPr id="22" name="Прямоугольник 21"/>
          <p:cNvSpPr/>
          <p:nvPr/>
        </p:nvSpPr>
        <p:spPr>
          <a:xfrm>
            <a:off x="428596" y="1142985"/>
            <a:ext cx="576064" cy="428628"/>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1</a:t>
            </a:r>
          </a:p>
        </p:txBody>
      </p:sp>
      <p:sp>
        <p:nvSpPr>
          <p:cNvPr id="23" name="Прямоугольник 22"/>
          <p:cNvSpPr/>
          <p:nvPr/>
        </p:nvSpPr>
        <p:spPr>
          <a:xfrm>
            <a:off x="428596" y="1643050"/>
            <a:ext cx="576064" cy="435145"/>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2</a:t>
            </a:r>
          </a:p>
        </p:txBody>
      </p:sp>
      <p:sp>
        <p:nvSpPr>
          <p:cNvPr id="30" name="Прямоугольник 29"/>
          <p:cNvSpPr/>
          <p:nvPr/>
        </p:nvSpPr>
        <p:spPr>
          <a:xfrm>
            <a:off x="428596" y="2357430"/>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3</a:t>
            </a:r>
          </a:p>
        </p:txBody>
      </p:sp>
      <p:sp>
        <p:nvSpPr>
          <p:cNvPr id="16" name="Прямоугольник 15"/>
          <p:cNvSpPr/>
          <p:nvPr/>
        </p:nvSpPr>
        <p:spPr>
          <a:xfrm>
            <a:off x="411971" y="3236505"/>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4</a:t>
            </a:r>
          </a:p>
        </p:txBody>
      </p:sp>
      <p:sp>
        <p:nvSpPr>
          <p:cNvPr id="17" name="Прямоугольник 16"/>
          <p:cNvSpPr/>
          <p:nvPr/>
        </p:nvSpPr>
        <p:spPr>
          <a:xfrm>
            <a:off x="1142976" y="3214686"/>
            <a:ext cx="7492349" cy="1785950"/>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r>
              <a:rPr lang="ru-RU" sz="1700" dirty="0" smtClean="0"/>
              <a:t>При получении претензии, составляйте развернутый протокол врачебной комиссии, в котором, детально разберите и обоснуйте (с точки зрения медицины) почему претензия пациента не обоснована. Лучше сделать ссылки на клинические рекомендации, стандарты, протоколы лечения, данные научной литературы. В протоколе ВК вы должны оценить эффективность проведенных лечебных мероприятий и достижение запланированного результата лечения.</a:t>
            </a:r>
          </a:p>
        </p:txBody>
      </p:sp>
      <p:sp>
        <p:nvSpPr>
          <p:cNvPr id="18" name="Прямоугольник 17"/>
          <p:cNvSpPr/>
          <p:nvPr/>
        </p:nvSpPr>
        <p:spPr>
          <a:xfrm>
            <a:off x="1071538" y="5000636"/>
            <a:ext cx="7646902" cy="1661993"/>
          </a:xfrm>
          <a:prstGeom prst="rect">
            <a:avLst/>
          </a:prstGeom>
        </p:spPr>
        <p:txBody>
          <a:bodyPr wrap="none">
            <a:spAutoFit/>
          </a:bodyPr>
          <a:lstStyle/>
          <a:p>
            <a:r>
              <a:rPr lang="ru-RU" sz="1700" dirty="0" smtClean="0"/>
              <a:t>Если в процессе лечения Вы считаете необходимым отступить от клинических </a:t>
            </a:r>
          </a:p>
          <a:p>
            <a:r>
              <a:rPr lang="ru-RU" sz="1700" dirty="0" smtClean="0"/>
              <a:t>рекомендаций(в целях достижения запланированного результата, либо </a:t>
            </a:r>
          </a:p>
          <a:p>
            <a:r>
              <a:rPr lang="ru-RU" sz="1700" dirty="0" smtClean="0"/>
              <a:t>особенностей клинического случая или др.), созовите ВК, и детально обоснуйте</a:t>
            </a:r>
          </a:p>
          <a:p>
            <a:r>
              <a:rPr lang="ru-RU" sz="1700" dirty="0" smtClean="0"/>
              <a:t> причины вашего решения со ссылками на данные литературы, согласно </a:t>
            </a:r>
          </a:p>
          <a:p>
            <a:r>
              <a:rPr lang="ru-RU" sz="1700" dirty="0" smtClean="0"/>
              <a:t>которым Вы можете применить такой метод лечения. Проинформируйте под </a:t>
            </a:r>
          </a:p>
          <a:p>
            <a:r>
              <a:rPr lang="ru-RU" sz="1700" dirty="0" smtClean="0"/>
              <a:t>роспись пациента и получите его согласие.</a:t>
            </a:r>
          </a:p>
        </p:txBody>
      </p:sp>
      <p:sp>
        <p:nvSpPr>
          <p:cNvPr id="19" name="Прямоугольник 18"/>
          <p:cNvSpPr/>
          <p:nvPr/>
        </p:nvSpPr>
        <p:spPr>
          <a:xfrm>
            <a:off x="357158" y="5072074"/>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rgbClr val="C00000"/>
                </a:solidFill>
              </a:rPr>
              <a:t>5</a:t>
            </a:r>
            <a:endParaRPr lang="ru-RU" sz="3200" dirty="0">
              <a:solidFill>
                <a:srgbClr val="C00000"/>
              </a:solidFill>
            </a:endParaRPr>
          </a:p>
        </p:txBody>
      </p:sp>
      <p:sp>
        <p:nvSpPr>
          <p:cNvPr id="20" name="Прямоугольник 19"/>
          <p:cNvSpPr/>
          <p:nvPr/>
        </p:nvSpPr>
        <p:spPr>
          <a:xfrm>
            <a:off x="1142976" y="1643050"/>
            <a:ext cx="7470037" cy="500066"/>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r>
              <a:rPr lang="ru-RU" dirty="0" smtClean="0"/>
              <a:t>Оформляйте отказ Пациента от лечения, диагностики – письменно (по форме утвержденной законом)</a:t>
            </a:r>
            <a:endParaRPr lang="ru-RU" dirty="0"/>
          </a:p>
        </p:txBody>
      </p:sp>
    </p:spTree>
    <p:extLst>
      <p:ext uri="{BB962C8B-B14F-4D97-AF65-F5344CB8AC3E}">
        <p14:creationId xmlns:p14="http://schemas.microsoft.com/office/powerpoint/2010/main" val="3573203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solidFill>
                  <a:srgbClr val="0070C0"/>
                </a:solidFill>
                <a:latin typeface="Times New Roman" pitchFamily="18" charset="0"/>
                <a:cs typeface="Times New Roman" pitchFamily="18" charset="0"/>
              </a:rPr>
              <a:t>Юрисконсульт </a:t>
            </a:r>
            <a:r>
              <a:rPr lang="ru-RU" sz="1800" dirty="0" err="1" smtClean="0">
                <a:solidFill>
                  <a:srgbClr val="0070C0"/>
                </a:solidFill>
                <a:latin typeface="Times New Roman" pitchFamily="18" charset="0"/>
                <a:cs typeface="Times New Roman" pitchFamily="18" charset="0"/>
              </a:rPr>
              <a:t>Боричевская</a:t>
            </a:r>
            <a:r>
              <a:rPr lang="ru-RU" sz="1800" dirty="0" smtClean="0">
                <a:solidFill>
                  <a:srgbClr val="0070C0"/>
                </a:solidFill>
                <a:latin typeface="Times New Roman" pitchFamily="18" charset="0"/>
                <a:cs typeface="Times New Roman" pitchFamily="18" charset="0"/>
              </a:rPr>
              <a:t> Наталья Александровна</a:t>
            </a:r>
            <a:endParaRPr lang="ru-RU" sz="1800" dirty="0">
              <a:solidFill>
                <a:srgbClr val="0070C0"/>
              </a:solidFill>
              <a:latin typeface="Times New Roman" pitchFamily="18" charset="0"/>
              <a:cs typeface="Times New Roman" pitchFamily="18" charset="0"/>
            </a:endParaRPr>
          </a:p>
        </p:txBody>
      </p:sp>
      <p:sp>
        <p:nvSpPr>
          <p:cNvPr id="3" name="Прямоугольник 2"/>
          <p:cNvSpPr/>
          <p:nvPr/>
        </p:nvSpPr>
        <p:spPr>
          <a:xfrm>
            <a:off x="634517" y="2967335"/>
            <a:ext cx="787497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Благодарю за внимание!</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23528" y="441477"/>
            <a:ext cx="6480720" cy="430887"/>
          </a:xfrm>
          <a:prstGeom prst="rect">
            <a:avLst/>
          </a:prstGeom>
          <a:noFill/>
        </p:spPr>
        <p:txBody>
          <a:bodyPr wrap="square" rtlCol="0">
            <a:spAutoFit/>
          </a:bodyPr>
          <a:lstStyle/>
          <a:p>
            <a:r>
              <a:rPr lang="ru-RU" sz="2200" dirty="0" smtClean="0">
                <a:solidFill>
                  <a:srgbClr val="0070C0"/>
                </a:solidFill>
              </a:rPr>
              <a:t>Вопросы и краткие </a:t>
            </a:r>
            <a:r>
              <a:rPr lang="ru-RU" sz="2200" dirty="0">
                <a:solidFill>
                  <a:srgbClr val="0070C0"/>
                </a:solidFill>
              </a:rPr>
              <a:t>выводы экспертной комиссии:</a:t>
            </a:r>
          </a:p>
        </p:txBody>
      </p:sp>
      <p:sp>
        <p:nvSpPr>
          <p:cNvPr id="28" name="Номер слайда 2"/>
          <p:cNvSpPr>
            <a:spLocks noGrp="1"/>
          </p:cNvSpPr>
          <p:nvPr>
            <p:ph type="sldNum" sz="quarter" idx="12"/>
          </p:nvPr>
        </p:nvSpPr>
        <p:spPr>
          <a:xfrm>
            <a:off x="6173936" y="6401863"/>
            <a:ext cx="2844800" cy="365125"/>
          </a:xfrm>
        </p:spPr>
        <p:txBody>
          <a:bodyPr/>
          <a:lstStyle/>
          <a:p>
            <a:fld id="{68F13AC6-A09E-41B0-9234-A685F8879526}" type="slidenum">
              <a:rPr lang="ru-RU" smtClean="0"/>
              <a:pPr/>
              <a:t>3</a:t>
            </a:fld>
            <a:endParaRPr lang="ru-RU" dirty="0"/>
          </a:p>
        </p:txBody>
      </p:sp>
      <p:sp>
        <p:nvSpPr>
          <p:cNvPr id="8" name="TextBox 10"/>
          <p:cNvSpPr txBox="1">
            <a:spLocks noChangeArrowheads="1"/>
          </p:cNvSpPr>
          <p:nvPr/>
        </p:nvSpPr>
        <p:spPr bwMode="auto">
          <a:xfrm>
            <a:off x="539552" y="1196752"/>
            <a:ext cx="8136904" cy="275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ru-RU" sz="1800" b="1" u="sng" dirty="0">
                <a:latin typeface="Times New Roman" panose="02020603050405020304" pitchFamily="18" charset="0"/>
                <a:ea typeface="Calibri" panose="020F0502020204030204" pitchFamily="34" charset="0"/>
                <a:cs typeface="Times New Roman" panose="02020603050405020304" pitchFamily="18" charset="0"/>
              </a:rPr>
              <a:t>Вопрос № 1.</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i="1" dirty="0">
                <a:latin typeface="Times New Roman" panose="02020603050405020304" pitchFamily="18" charset="0"/>
                <a:ea typeface="Calibri" panose="020F0502020204030204" pitchFamily="34" charset="0"/>
                <a:cs typeface="Times New Roman" panose="02020603050405020304" pitchFamily="18" charset="0"/>
              </a:rPr>
              <a:t>«Правильно ли был поставлен диагноз и определена тактика лечения</a:t>
            </a:r>
            <a:r>
              <a:rPr lang="ru-RU" sz="1800" i="1" dirty="0" smtClean="0">
                <a:latin typeface="Times New Roman" panose="02020603050405020304" pitchFamily="18" charset="0"/>
                <a:ea typeface="Calibri" panose="020F0502020204030204" pitchFamily="34" charset="0"/>
                <a:cs typeface="Times New Roman" panose="02020603050405020304" pitchFamily="18" charset="0"/>
              </a:rPr>
              <a:t>?»</a:t>
            </a:r>
          </a:p>
          <a:p>
            <a:pPr>
              <a:buNone/>
            </a:pPr>
            <a:endParaRPr lang="ru-RU" sz="1800" i="1" dirty="0" smtClean="0">
              <a:latin typeface="Times New Roman" panose="02020603050405020304" pitchFamily="18" charset="0"/>
              <a:ea typeface="Calibri" panose="020F0502020204030204" pitchFamily="34" charset="0"/>
              <a:cs typeface="Times New Roman" panose="02020603050405020304" pitchFamily="18" charset="0"/>
            </a:endParaRPr>
          </a:p>
          <a:p>
            <a:pPr marL="171450" indent="-171450">
              <a:buFont typeface="Wingdings" panose="05000000000000000000" pitchFamily="2" charset="2"/>
              <a:buChar char="ü"/>
            </a:pPr>
            <a:r>
              <a:rPr lang="ru-RU" sz="1800" i="1" dirty="0" smtClean="0">
                <a:latin typeface="Times New Roman" panose="02020603050405020304" pitchFamily="18" charset="0"/>
                <a:ea typeface="Calibri" panose="020F0502020204030204" pitchFamily="34" charset="0"/>
                <a:cs typeface="Times New Roman" panose="02020603050405020304" pitchFamily="18" charset="0"/>
              </a:rPr>
              <a:t>В </a:t>
            </a:r>
            <a:r>
              <a:rPr lang="ru-RU" sz="1800" i="1" dirty="0">
                <a:latin typeface="Times New Roman" panose="02020603050405020304" pitchFamily="18" charset="0"/>
                <a:ea typeface="Calibri" panose="020F0502020204030204" pitchFamily="34" charset="0"/>
                <a:cs typeface="Times New Roman" panose="02020603050405020304" pitchFamily="18" charset="0"/>
              </a:rPr>
              <a:t>результате в клинике Ответчика диагноз поставлен правильно, однако, он был неполно сформулирован, так как отсутствует формулировка по принятой классификации МКБ-10. Тактика лечения была определена корректно в соответствии с общепринятыми правилами ведения </a:t>
            </a:r>
            <a:r>
              <a:rPr lang="ru-RU" sz="1800" i="1" dirty="0" err="1">
                <a:latin typeface="Times New Roman" panose="02020603050405020304" pitchFamily="18" charset="0"/>
                <a:ea typeface="Calibri" panose="020F0502020204030204" pitchFamily="34" charset="0"/>
                <a:cs typeface="Times New Roman" panose="02020603050405020304" pitchFamily="18" charset="0"/>
              </a:rPr>
              <a:t>ортодонтических</a:t>
            </a:r>
            <a:r>
              <a:rPr lang="ru-RU" sz="1800" i="1" dirty="0">
                <a:latin typeface="Times New Roman" panose="02020603050405020304" pitchFamily="18" charset="0"/>
                <a:ea typeface="Calibri" panose="020F0502020204030204" pitchFamily="34" charset="0"/>
                <a:cs typeface="Times New Roman" panose="02020603050405020304" pitchFamily="18" charset="0"/>
              </a:rPr>
              <a:t> пациентов». </a:t>
            </a:r>
            <a:endParaRPr lang="ru-RU" sz="1800" i="1" dirty="0" smtClean="0">
              <a:latin typeface="Times New Roman" panose="02020603050405020304" pitchFamily="18" charset="0"/>
              <a:ea typeface="Calibri" panose="020F0502020204030204" pitchFamily="34" charset="0"/>
              <a:cs typeface="Times New Roman" panose="02020603050405020304" pitchFamily="18" charset="0"/>
            </a:endParaRPr>
          </a:p>
          <a:p>
            <a:pPr>
              <a:buNone/>
            </a:pPr>
            <a:endParaRPr lang="ru-RU" sz="1800"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9477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23528" y="441477"/>
            <a:ext cx="6480720" cy="430887"/>
          </a:xfrm>
          <a:prstGeom prst="rect">
            <a:avLst/>
          </a:prstGeom>
          <a:noFill/>
        </p:spPr>
        <p:txBody>
          <a:bodyPr wrap="square" rtlCol="0">
            <a:spAutoFit/>
          </a:bodyPr>
          <a:lstStyle/>
          <a:p>
            <a:r>
              <a:rPr lang="ru-RU" sz="2200" dirty="0" smtClean="0">
                <a:solidFill>
                  <a:srgbClr val="0070C0"/>
                </a:solidFill>
              </a:rPr>
              <a:t>Вопросы и краткие </a:t>
            </a:r>
            <a:r>
              <a:rPr lang="ru-RU" sz="2200" dirty="0">
                <a:solidFill>
                  <a:srgbClr val="0070C0"/>
                </a:solidFill>
              </a:rPr>
              <a:t>выводы экспертной комиссии:</a:t>
            </a:r>
          </a:p>
        </p:txBody>
      </p:sp>
      <p:sp>
        <p:nvSpPr>
          <p:cNvPr id="28" name="Номер слайда 2"/>
          <p:cNvSpPr>
            <a:spLocks noGrp="1"/>
          </p:cNvSpPr>
          <p:nvPr>
            <p:ph type="sldNum" sz="quarter" idx="12"/>
          </p:nvPr>
        </p:nvSpPr>
        <p:spPr>
          <a:xfrm>
            <a:off x="6173936" y="6401863"/>
            <a:ext cx="2844800" cy="365125"/>
          </a:xfrm>
        </p:spPr>
        <p:txBody>
          <a:bodyPr/>
          <a:lstStyle/>
          <a:p>
            <a:fld id="{68F13AC6-A09E-41B0-9234-A685F8879526}" type="slidenum">
              <a:rPr lang="ru-RU" smtClean="0"/>
              <a:pPr/>
              <a:t>4</a:t>
            </a:fld>
            <a:endParaRPr lang="ru-RU" dirty="0"/>
          </a:p>
        </p:txBody>
      </p:sp>
      <p:sp>
        <p:nvSpPr>
          <p:cNvPr id="8" name="TextBox 10"/>
          <p:cNvSpPr txBox="1">
            <a:spLocks noChangeArrowheads="1"/>
          </p:cNvSpPr>
          <p:nvPr/>
        </p:nvSpPr>
        <p:spPr bwMode="auto">
          <a:xfrm>
            <a:off x="539552" y="1196752"/>
            <a:ext cx="8136904" cy="527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ru-RU" sz="1400" b="1" i="1" u="sng" dirty="0" smtClean="0">
                <a:latin typeface="Times New Roman" panose="02020603050405020304" pitchFamily="18" charset="0"/>
                <a:ea typeface="Calibri" panose="020F0502020204030204" pitchFamily="34" charset="0"/>
                <a:cs typeface="Times New Roman" panose="02020603050405020304" pitchFamily="18" charset="0"/>
              </a:rPr>
              <a:t>Вопрос </a:t>
            </a:r>
            <a:r>
              <a:rPr lang="ru-RU" sz="1400" b="1" i="1" u="sng" dirty="0">
                <a:latin typeface="Times New Roman" panose="02020603050405020304" pitchFamily="18" charset="0"/>
                <a:ea typeface="Calibri" panose="020F0502020204030204" pitchFamily="34" charset="0"/>
                <a:cs typeface="Times New Roman" panose="02020603050405020304" pitchFamily="18" charset="0"/>
              </a:rPr>
              <a:t>№ 2. </a:t>
            </a:r>
            <a:r>
              <a:rPr lang="ru-RU" sz="1400" i="1" dirty="0">
                <a:latin typeface="Times New Roman" panose="02020603050405020304" pitchFamily="18" charset="0"/>
                <a:ea typeface="Calibri" panose="020F0502020204030204" pitchFamily="34" charset="0"/>
                <a:cs typeface="Times New Roman" panose="02020603050405020304" pitchFamily="18" charset="0"/>
              </a:rPr>
              <a:t>«Надлежащим ли образом и в каком объеме были оказаны медицинские стоматологические услуги истцу в условиях стоматологической клиники ответчика в рамках договоров на оказание стоматологических услуг? Имеются ли дефекты в оказании услуг специалистами ответчика? Отразились ли дефекты на результате оказанных услуг?» и </a:t>
            </a:r>
            <a:r>
              <a:rPr lang="ru-RU" sz="1400" b="1" i="1" dirty="0">
                <a:latin typeface="Times New Roman" panose="02020603050405020304" pitchFamily="18" charset="0"/>
                <a:ea typeface="Calibri" panose="020F0502020204030204" pitchFamily="34" charset="0"/>
                <a:cs typeface="Times New Roman" panose="02020603050405020304" pitchFamily="18" charset="0"/>
              </a:rPr>
              <a:t>Вопрос № 3.  </a:t>
            </a:r>
            <a:r>
              <a:rPr lang="ru-RU" sz="1400" i="1" dirty="0">
                <a:latin typeface="Times New Roman" panose="02020603050405020304" pitchFamily="18" charset="0"/>
                <a:ea typeface="Calibri" panose="020F0502020204030204" pitchFamily="34" charset="0"/>
                <a:cs typeface="Times New Roman" panose="02020603050405020304" pitchFamily="18" charset="0"/>
              </a:rPr>
              <a:t>«Имеется ли причинно-следственная связь между дефектами (недостатками) оказания медицинской помощи и действиями специалистов ответчика?» </a:t>
            </a:r>
            <a:endParaRPr lang="ru-RU" sz="1400" i="1" dirty="0" smtClean="0">
              <a:latin typeface="Times New Roman" panose="02020603050405020304" pitchFamily="18" charset="0"/>
              <a:ea typeface="Calibri" panose="020F0502020204030204" pitchFamily="34" charset="0"/>
              <a:cs typeface="Times New Roman" panose="02020603050405020304" pitchFamily="18" charset="0"/>
            </a:endParaRPr>
          </a:p>
          <a:p>
            <a:pPr>
              <a:buNone/>
            </a:pPr>
            <a:endParaRPr lang="ru-RU" sz="1400" i="1" dirty="0">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just">
              <a:lnSpc>
                <a:spcPct val="105000"/>
              </a:lnSpc>
              <a:spcAft>
                <a:spcPts val="800"/>
              </a:spcAft>
              <a:buFont typeface="Wingdings" panose="05000000000000000000" pitchFamily="2" charset="2"/>
              <a:buChar char="ü"/>
            </a:pPr>
            <a:r>
              <a:rPr lang="ru-RU" sz="1400" b="1" dirty="0">
                <a:latin typeface="Times New Roman" panose="02020603050405020304" pitchFamily="18" charset="0"/>
                <a:ea typeface="Calibri" panose="020F0502020204030204" pitchFamily="34" charset="0"/>
                <a:cs typeface="Times New Roman" panose="02020603050405020304" pitchFamily="18" charset="0"/>
              </a:rPr>
              <a:t>Диагностические и лечебные мероприятия соответствуют данным</a:t>
            </a:r>
            <a:r>
              <a:rPr lang="ru-RU" sz="1400" dirty="0">
                <a:latin typeface="Times New Roman" panose="02020603050405020304" pitchFamily="18" charset="0"/>
                <a:ea typeface="Calibri" panose="020F0502020204030204" pitchFamily="34" charset="0"/>
                <a:cs typeface="Times New Roman" panose="02020603050405020304" pitchFamily="18" charset="0"/>
              </a:rPr>
              <a:t> научной </a:t>
            </a:r>
            <a:r>
              <a:rPr lang="ru-RU" sz="1400" b="1" dirty="0">
                <a:latin typeface="Times New Roman" panose="02020603050405020304" pitchFamily="18" charset="0"/>
                <a:ea typeface="Calibri" panose="020F0502020204030204" pitchFamily="34" charset="0"/>
                <a:cs typeface="Times New Roman" panose="02020603050405020304" pitchFamily="18" charset="0"/>
              </a:rPr>
              <a:t>литературы, общепризнанным методам диагностике и лечения</a:t>
            </a:r>
            <a:r>
              <a:rPr lang="ru-RU" sz="1400" dirty="0">
                <a:latin typeface="Times New Roman" panose="02020603050405020304" pitchFamily="18" charset="0"/>
                <a:ea typeface="Calibri" panose="020F0502020204030204" pitchFamily="34" charset="0"/>
                <a:cs typeface="Times New Roman" panose="02020603050405020304" pitchFamily="18" charset="0"/>
              </a:rPr>
              <a:t>, однако имеются </a:t>
            </a:r>
            <a:r>
              <a:rPr lang="ru-RU" sz="1400" b="1" dirty="0">
                <a:latin typeface="Times New Roman" panose="02020603050405020304" pitchFamily="18" charset="0"/>
                <a:ea typeface="Calibri" panose="020F0502020204030204" pitchFamily="34" charset="0"/>
                <a:cs typeface="Times New Roman" panose="02020603050405020304" pitchFamily="18" charset="0"/>
              </a:rPr>
              <a:t>некоторые недостатки</a:t>
            </a:r>
            <a:r>
              <a:rPr lang="ru-RU" sz="1400" dirty="0">
                <a:latin typeface="Times New Roman" panose="02020603050405020304" pitchFamily="18" charset="0"/>
                <a:ea typeface="Calibri" panose="020F0502020204030204" pitchFamily="34" charset="0"/>
                <a:cs typeface="Times New Roman" panose="02020603050405020304" pitchFamily="18" charset="0"/>
              </a:rPr>
              <a:t>, в частности:</a:t>
            </a:r>
          </a:p>
          <a:p>
            <a:pPr algn="just">
              <a:lnSpc>
                <a:spcPct val="105000"/>
              </a:lnSpc>
              <a:spcAft>
                <a:spcPts val="800"/>
              </a:spcAft>
              <a:buNone/>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в медицинской карте </a:t>
            </a:r>
            <a:r>
              <a:rPr lang="ru-RU" sz="1400" b="1" dirty="0" smtClean="0">
                <a:latin typeface="Times New Roman" panose="02020603050405020304" pitchFamily="18" charset="0"/>
                <a:ea typeface="Calibri" panose="020F0502020204030204" pitchFamily="34" charset="0"/>
                <a:cs typeface="Times New Roman" panose="02020603050405020304" pitchFamily="18" charset="0"/>
              </a:rPr>
              <a:t>заполнены не все разделы</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предусмотренные картой. Все это является нарушение п. 2.1. приказа Министерства здравоохранения РФ от 10 мая 2017 г. № 203н «Об утверждении критериев оценки качества медицинской помощи»;</a:t>
            </a:r>
          </a:p>
          <a:p>
            <a:pPr algn="just">
              <a:lnSpc>
                <a:spcPct val="105000"/>
              </a:lnSpc>
              <a:spcAft>
                <a:spcPts val="800"/>
              </a:spcAft>
              <a:buNone/>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400" b="1" dirty="0">
                <a:latin typeface="Times New Roman" panose="02020603050405020304" pitchFamily="18" charset="0"/>
                <a:ea typeface="Calibri" panose="020F0502020204030204" pitchFamily="34" charset="0"/>
                <a:cs typeface="Times New Roman" panose="02020603050405020304" pitchFamily="18" charset="0"/>
              </a:rPr>
              <a:t>не проведено ТРГ </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Телерентгенограмма</a:t>
            </a:r>
            <a:r>
              <a:rPr lang="ru-RU" sz="1400" dirty="0">
                <a:latin typeface="Times New Roman" panose="02020603050405020304" pitchFamily="18" charset="0"/>
                <a:ea typeface="Calibri" panose="020F0502020204030204" pitchFamily="34" charset="0"/>
                <a:cs typeface="Times New Roman" panose="02020603050405020304" pitchFamily="18" charset="0"/>
              </a:rPr>
              <a:t>) в прямой и боковой проекции. ТРГ в боковой проекции </a:t>
            </a:r>
            <a:r>
              <a:rPr lang="ru-RU" sz="1400" b="1" dirty="0">
                <a:latin typeface="Times New Roman" panose="02020603050405020304" pitchFamily="18" charset="0"/>
                <a:ea typeface="Calibri" panose="020F0502020204030204" pitchFamily="34" charset="0"/>
                <a:cs typeface="Times New Roman" panose="02020603050405020304" pitchFamily="18" charset="0"/>
              </a:rPr>
              <a:t>в обязательном порядке назначают, если планируется коррекция прикуса с помощью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брекетов</a:t>
            </a:r>
            <a:r>
              <a:rPr lang="ru-RU" sz="1400" b="1" dirty="0">
                <a:latin typeface="Times New Roman" panose="02020603050405020304" pitchFamily="18" charset="0"/>
                <a:ea typeface="Calibri" panose="020F0502020204030204" pitchFamily="34" charset="0"/>
                <a:cs typeface="Times New Roman" panose="02020603050405020304" pitchFamily="18" charset="0"/>
              </a:rPr>
              <a:t>. Допущенный в клинике недостаток оказал влияние на результат оказанных стоматологических услуг, что выразилось в некорректных перемещениях в области зубов верхней челюсти и удалении зуба 25 по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ортодонтическим</a:t>
            </a:r>
            <a:r>
              <a:rPr lang="ru-RU" sz="1400" b="1" dirty="0">
                <a:latin typeface="Times New Roman" panose="02020603050405020304" pitchFamily="18" charset="0"/>
                <a:ea typeface="Calibri" panose="020F0502020204030204" pitchFamily="34" charset="0"/>
                <a:cs typeface="Times New Roman" panose="02020603050405020304" pitchFamily="18" charset="0"/>
              </a:rPr>
              <a:t> показаниям</a:t>
            </a:r>
            <a:r>
              <a:rPr lang="ru-RU" sz="1400" b="1" dirty="0" smtClean="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5000"/>
              </a:lnSpc>
              <a:spcAft>
                <a:spcPts val="800"/>
              </a:spcAft>
              <a:buNone/>
            </a:pPr>
            <a:r>
              <a:rPr lang="ru-RU" sz="1400" b="1" dirty="0" smtClean="0">
                <a:latin typeface="Times New Roman" panose="02020603050405020304" pitchFamily="18" charset="0"/>
                <a:ea typeface="Calibri" panose="020F0502020204030204" pitchFamily="34" charset="0"/>
                <a:cs typeface="Times New Roman" panose="02020603050405020304" pitchFamily="18" charset="0"/>
              </a:rPr>
              <a:t>Установить </a:t>
            </a:r>
            <a:r>
              <a:rPr lang="ru-RU" sz="1400" b="1" dirty="0">
                <a:latin typeface="Times New Roman" panose="02020603050405020304" pitchFamily="18" charset="0"/>
                <a:ea typeface="Calibri" panose="020F0502020204030204" pitchFamily="34" charset="0"/>
                <a:cs typeface="Times New Roman" panose="02020603050405020304" pitchFamily="18" charset="0"/>
              </a:rPr>
              <a:t>точно, что причиной развития симптомов мышечно-суставной дисфункции у Истца явилось именно лечение, оказанное ей в клинике Ответчика невозможно, так как этиология данного патологического состояния является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мультифакториальной</a:t>
            </a:r>
            <a:r>
              <a:rPr lang="ru-RU" sz="1400" b="1" dirty="0">
                <a:latin typeface="Times New Roman" panose="02020603050405020304" pitchFamily="18" charset="0"/>
                <a:ea typeface="Calibri" panose="020F0502020204030204" pitchFamily="34" charset="0"/>
                <a:cs typeface="Times New Roman" panose="02020603050405020304" pitchFamily="18" charset="0"/>
              </a:rPr>
              <a:t> и до конца не изученной</a:t>
            </a:r>
            <a:r>
              <a:rPr lang="ru-RU" sz="1400" b="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4647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23528" y="441477"/>
            <a:ext cx="7200800" cy="430887"/>
          </a:xfrm>
          <a:prstGeom prst="rect">
            <a:avLst/>
          </a:prstGeom>
          <a:noFill/>
        </p:spPr>
        <p:txBody>
          <a:bodyPr wrap="square" rtlCol="0">
            <a:spAutoFit/>
          </a:bodyPr>
          <a:lstStyle/>
          <a:p>
            <a:r>
              <a:rPr lang="ru-RU" sz="2200" dirty="0">
                <a:solidFill>
                  <a:srgbClr val="0070C0"/>
                </a:solidFill>
              </a:rPr>
              <a:t>Вопросы и краткие выводы экспертной комиссии:</a:t>
            </a:r>
          </a:p>
        </p:txBody>
      </p:sp>
      <p:sp>
        <p:nvSpPr>
          <p:cNvPr id="28" name="Номер слайда 2"/>
          <p:cNvSpPr>
            <a:spLocks noGrp="1"/>
          </p:cNvSpPr>
          <p:nvPr>
            <p:ph type="sldNum" sz="quarter" idx="12"/>
          </p:nvPr>
        </p:nvSpPr>
        <p:spPr>
          <a:xfrm>
            <a:off x="6173936" y="6401863"/>
            <a:ext cx="2844800" cy="365125"/>
          </a:xfrm>
        </p:spPr>
        <p:txBody>
          <a:bodyPr/>
          <a:lstStyle/>
          <a:p>
            <a:fld id="{68F13AC6-A09E-41B0-9234-A685F8879526}" type="slidenum">
              <a:rPr lang="ru-RU" smtClean="0"/>
              <a:pPr/>
              <a:t>5</a:t>
            </a:fld>
            <a:endParaRPr lang="ru-RU" dirty="0"/>
          </a:p>
        </p:txBody>
      </p:sp>
      <p:sp>
        <p:nvSpPr>
          <p:cNvPr id="2" name="Прямоугольник 1"/>
          <p:cNvSpPr/>
          <p:nvPr/>
        </p:nvSpPr>
        <p:spPr>
          <a:xfrm>
            <a:off x="323528" y="1268760"/>
            <a:ext cx="8496944" cy="4621778"/>
          </a:xfrm>
          <a:prstGeom prst="rect">
            <a:avLst/>
          </a:prstGeom>
        </p:spPr>
        <p:txBody>
          <a:bodyPr wrap="square">
            <a:spAutoFit/>
          </a:bodyPr>
          <a:lstStyle/>
          <a:p>
            <a:pPr algn="just"/>
            <a:r>
              <a:rPr lang="ru-RU" b="1" u="sng" dirty="0">
                <a:latin typeface="Times New Roman" panose="02020603050405020304" pitchFamily="18" charset="0"/>
                <a:ea typeface="Calibri" panose="020F0502020204030204" pitchFamily="34" charset="0"/>
                <a:cs typeface="Times New Roman" panose="02020603050405020304" pitchFamily="18" charset="0"/>
              </a:rPr>
              <a:t>Вопрос № 4.</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i="1" dirty="0">
                <a:latin typeface="Times New Roman" panose="02020603050405020304" pitchFamily="18" charset="0"/>
                <a:ea typeface="Calibri" panose="020F0502020204030204" pitchFamily="34" charset="0"/>
                <a:cs typeface="Times New Roman" panose="02020603050405020304" pitchFamily="18" charset="0"/>
              </a:rPr>
              <a:t>«Какой объем необходимой медицинской помощи требуется для их устранения</a:t>
            </a:r>
            <a:r>
              <a:rPr lang="ru-RU" i="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ru-RU" i="1"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Wingdings" panose="05000000000000000000" pitchFamily="2" charset="2"/>
              <a:buChar char="ü"/>
              <a:tabLst>
                <a:tab pos="339090" algn="l"/>
                <a:tab pos="3849370" algn="l"/>
                <a:tab pos="5019675" algn="l"/>
              </a:tabLst>
            </a:pPr>
            <a:r>
              <a:rPr lang="ru-RU" b="1" dirty="0">
                <a:latin typeface="Times New Roman" panose="02020603050405020304" pitchFamily="18" charset="0"/>
                <a:ea typeface="Calibri" panose="020F0502020204030204" pitchFamily="34" charset="0"/>
                <a:cs typeface="Times New Roman" panose="02020603050405020304" pitchFamily="18" charset="0"/>
              </a:rPr>
              <a:t>Результат</a:t>
            </a:r>
            <a:r>
              <a:rPr lang="ru-RU" dirty="0">
                <a:latin typeface="Times New Roman" panose="02020603050405020304" pitchFamily="18" charset="0"/>
                <a:ea typeface="Calibri" panose="020F0502020204030204" pitchFamily="34" charset="0"/>
                <a:cs typeface="Times New Roman" panose="02020603050405020304" pitchFamily="18" charset="0"/>
              </a:rPr>
              <a:t> полученного </a:t>
            </a:r>
            <a:r>
              <a:rPr lang="ru-RU" dirty="0" err="1">
                <a:latin typeface="Times New Roman" panose="02020603050405020304" pitchFamily="18" charset="0"/>
                <a:ea typeface="Calibri" panose="020F0502020204030204" pitchFamily="34" charset="0"/>
                <a:cs typeface="Times New Roman" panose="02020603050405020304" pitchFamily="18" charset="0"/>
              </a:rPr>
              <a:t>ортодонтического</a:t>
            </a:r>
            <a:r>
              <a:rPr lang="ru-RU" dirty="0">
                <a:latin typeface="Times New Roman" panose="02020603050405020304" pitchFamily="18" charset="0"/>
                <a:ea typeface="Calibri" panose="020F0502020204030204" pitchFamily="34" charset="0"/>
                <a:cs typeface="Times New Roman" panose="02020603050405020304" pitchFamily="18" charset="0"/>
              </a:rPr>
              <a:t> лечения </a:t>
            </a:r>
            <a:r>
              <a:rPr lang="ru-RU" b="1" dirty="0">
                <a:latin typeface="Times New Roman" panose="02020603050405020304" pitchFamily="18" charset="0"/>
                <a:ea typeface="Calibri" panose="020F0502020204030204" pitchFamily="34" charset="0"/>
                <a:cs typeface="Times New Roman" panose="02020603050405020304" pitchFamily="18" charset="0"/>
              </a:rPr>
              <a:t>можно считать приемлемым за исключением отсутствия плотных межзубных контактов в области боковых зубов на верхней челюсти</a:t>
            </a:r>
            <a:r>
              <a:rPr lang="ru-RU"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5000"/>
              </a:lnSpc>
              <a:spcAft>
                <a:spcPts val="800"/>
              </a:spcAft>
              <a:tabLst>
                <a:tab pos="339090" algn="l"/>
                <a:tab pos="3849370" algn="l"/>
                <a:tab pos="501967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Для восстановления здоровья пациента необходимо:</a:t>
            </a:r>
          </a:p>
          <a:p>
            <a:pPr algn="just">
              <a:lnSpc>
                <a:spcPct val="105000"/>
              </a:lnSpc>
              <a:spcAft>
                <a:spcPts val="800"/>
              </a:spcAft>
              <a:buFontTx/>
              <a:buChar char="-"/>
              <a:tabLst>
                <a:tab pos="339090" algn="l"/>
                <a:tab pos="3849370" algn="l"/>
                <a:tab pos="501967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провести комплексное стоматологическое обследование пациента с обязательной оценкой состояния височно-нижнечелюстных суставов и жевательных мышц;</a:t>
            </a:r>
          </a:p>
          <a:p>
            <a:pPr algn="just">
              <a:lnSpc>
                <a:spcPct val="105000"/>
              </a:lnSpc>
              <a:spcAft>
                <a:spcPts val="800"/>
              </a:spcAft>
              <a:buFontTx/>
              <a:buChar char="-"/>
              <a:tabLst>
                <a:tab pos="339090" algn="l"/>
                <a:tab pos="3849370" algn="l"/>
                <a:tab pos="501967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провести реабилитацию суставов и нормализацию тонуса жевательных мышц для определения индивидуального для пациента стабильного мышечно-суставного положения нижней челюсти.</a:t>
            </a:r>
          </a:p>
          <a:p>
            <a:pPr algn="just">
              <a:lnSpc>
                <a:spcPct val="105000"/>
              </a:lnSpc>
              <a:spcAft>
                <a:spcPts val="800"/>
              </a:spcAft>
              <a:buFontTx/>
              <a:buChar char="-"/>
              <a:tabLst>
                <a:tab pos="339090" algn="l"/>
                <a:tab pos="3849370" algn="l"/>
                <a:tab pos="501967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коррекцией положения отдельных зубов и полноценное протезирование.</a:t>
            </a:r>
            <a:endParaRPr lang="ru-RU" dirty="0">
              <a:latin typeface="Times New Roman" panose="02020603050405020304" pitchFamily="18" charset="0"/>
              <a:ea typeface="Times New Roman" panose="02020603050405020304" pitchFamily="18" charset="0"/>
            </a:endParaRPr>
          </a:p>
          <a:p>
            <a:pPr algn="just"/>
            <a:endParaRPr lang="ru-RU" dirty="0" smtClean="0">
              <a:latin typeface="Times New Roman" panose="02020603050405020304" pitchFamily="18" charset="0"/>
            </a:endParaRPr>
          </a:p>
        </p:txBody>
      </p:sp>
    </p:spTree>
    <p:extLst>
      <p:ext uri="{BB962C8B-B14F-4D97-AF65-F5344CB8AC3E}">
        <p14:creationId xmlns:p14="http://schemas.microsoft.com/office/powerpoint/2010/main" val="2984387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23528" y="441477"/>
            <a:ext cx="7200800" cy="430887"/>
          </a:xfrm>
          <a:prstGeom prst="rect">
            <a:avLst/>
          </a:prstGeom>
          <a:noFill/>
        </p:spPr>
        <p:txBody>
          <a:bodyPr wrap="square" rtlCol="0">
            <a:spAutoFit/>
          </a:bodyPr>
          <a:lstStyle/>
          <a:p>
            <a:r>
              <a:rPr lang="ru-RU" sz="2200" dirty="0">
                <a:solidFill>
                  <a:srgbClr val="0070C0"/>
                </a:solidFill>
              </a:rPr>
              <a:t>Вопросы и краткие выводы экспертной комиссии:</a:t>
            </a:r>
          </a:p>
        </p:txBody>
      </p:sp>
      <p:sp>
        <p:nvSpPr>
          <p:cNvPr id="28" name="Номер слайда 2"/>
          <p:cNvSpPr>
            <a:spLocks noGrp="1"/>
          </p:cNvSpPr>
          <p:nvPr>
            <p:ph type="sldNum" sz="quarter" idx="12"/>
          </p:nvPr>
        </p:nvSpPr>
        <p:spPr>
          <a:xfrm>
            <a:off x="6173936" y="6401863"/>
            <a:ext cx="2844800" cy="365125"/>
          </a:xfrm>
        </p:spPr>
        <p:txBody>
          <a:bodyPr/>
          <a:lstStyle/>
          <a:p>
            <a:fld id="{68F13AC6-A09E-41B0-9234-A685F8879526}" type="slidenum">
              <a:rPr lang="ru-RU" smtClean="0"/>
              <a:pPr/>
              <a:t>6</a:t>
            </a:fld>
            <a:endParaRPr lang="ru-RU" dirty="0"/>
          </a:p>
        </p:txBody>
      </p:sp>
      <p:sp>
        <p:nvSpPr>
          <p:cNvPr id="2" name="Прямоугольник 1"/>
          <p:cNvSpPr/>
          <p:nvPr/>
        </p:nvSpPr>
        <p:spPr>
          <a:xfrm>
            <a:off x="323528" y="1268760"/>
            <a:ext cx="8496944" cy="5078313"/>
          </a:xfrm>
          <a:prstGeom prst="rect">
            <a:avLst/>
          </a:prstGeom>
        </p:spPr>
        <p:txBody>
          <a:bodyPr wrap="square">
            <a:spAutoFit/>
          </a:bodyPr>
          <a:lstStyle/>
          <a:p>
            <a:pPr algn="just"/>
            <a:r>
              <a:rPr lang="ru-RU" b="1" u="sng" dirty="0">
                <a:solidFill>
                  <a:srgbClr val="000000"/>
                </a:solidFill>
                <a:latin typeface="Times New Roman" panose="02020603050405020304" pitchFamily="18" charset="0"/>
                <a:ea typeface="Times New Roman" panose="02020603050405020304" pitchFamily="18" charset="0"/>
              </a:rPr>
              <a:t>Вопрос № 5.</a:t>
            </a:r>
            <a:r>
              <a:rPr lang="ru-RU" dirty="0">
                <a:solidFill>
                  <a:srgbClr val="000000"/>
                </a:solidFill>
                <a:latin typeface="Times New Roman" panose="02020603050405020304" pitchFamily="18" charset="0"/>
                <a:ea typeface="Times New Roman" panose="02020603050405020304" pitchFamily="18" charset="0"/>
              </a:rPr>
              <a:t> </a:t>
            </a:r>
            <a:r>
              <a:rPr lang="ru-RU" i="1" dirty="0">
                <a:solidFill>
                  <a:srgbClr val="000000"/>
                </a:solidFill>
                <a:latin typeface="Times New Roman" panose="02020603050405020304" pitchFamily="18" charset="0"/>
                <a:ea typeface="Times New Roman" panose="02020603050405020304" pitchFamily="18" charset="0"/>
              </a:rPr>
              <a:t>«Причинен ли вред здоровью истца? Какова степень тяжести</a:t>
            </a:r>
            <a:r>
              <a:rPr lang="ru-RU" i="1" dirty="0" smtClean="0">
                <a:solidFill>
                  <a:srgbClr val="000000"/>
                </a:solidFill>
                <a:latin typeface="Times New Roman" panose="02020603050405020304" pitchFamily="18" charset="0"/>
                <a:ea typeface="Times New Roman" panose="02020603050405020304" pitchFamily="18" charset="0"/>
              </a:rPr>
              <a:t>?»</a:t>
            </a:r>
          </a:p>
          <a:p>
            <a:pPr algn="just"/>
            <a:endParaRPr lang="ru-RU" i="1" dirty="0" smtClean="0">
              <a:solidFill>
                <a:srgbClr val="000000"/>
              </a:solidFill>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ru-RU" dirty="0">
                <a:latin typeface="Times New Roman" panose="02020603050405020304" pitchFamily="18" charset="0"/>
                <a:ea typeface="Times New Roman" panose="02020603050405020304" pitchFamily="18" charset="0"/>
              </a:rPr>
              <a:t>В представленных медицинских документах данные о нанесении вреда здоровью Истца отсутствуют.</a:t>
            </a:r>
            <a:r>
              <a:rPr lang="ru-RU" i="1" dirty="0">
                <a:latin typeface="Times New Roman" panose="02020603050405020304" pitchFamily="18" charset="0"/>
                <a:ea typeface="Times New Roman" panose="02020603050405020304" pitchFamily="18" charset="0"/>
              </a:rPr>
              <a:t>    </a:t>
            </a:r>
            <a:endParaRPr lang="ru-RU" i="1" dirty="0" smtClean="0">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endParaRPr lang="ru-RU" i="1" dirty="0" smtClean="0">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ru-RU" b="1" dirty="0" smtClean="0"/>
              <a:t>Таким образом:</a:t>
            </a:r>
          </a:p>
          <a:p>
            <a:r>
              <a:rPr lang="ru-RU" dirty="0" smtClean="0"/>
              <a:t>1. Диагноз поставлен верно;</a:t>
            </a:r>
          </a:p>
          <a:p>
            <a:r>
              <a:rPr lang="ru-RU" dirty="0" smtClean="0"/>
              <a:t>2. Лечение избрано и проведено верно;</a:t>
            </a:r>
          </a:p>
          <a:p>
            <a:r>
              <a:rPr lang="ru-RU" dirty="0" smtClean="0"/>
              <a:t>3. Вред здоровью отсутствует;</a:t>
            </a:r>
          </a:p>
          <a:p>
            <a:r>
              <a:rPr lang="ru-RU" dirty="0" smtClean="0"/>
              <a:t>4. Боли и дисфункция ВНЧС не состоит в прямой причинно-следственной связи с проведенным лечением;</a:t>
            </a:r>
          </a:p>
          <a:p>
            <a:r>
              <a:rPr lang="ru-RU" dirty="0" smtClean="0"/>
              <a:t>5. Есть недостатки ведения мед. документации;</a:t>
            </a:r>
          </a:p>
          <a:p>
            <a:r>
              <a:rPr lang="ru-RU" dirty="0" smtClean="0"/>
              <a:t>6. Не выполнено ТРГ.</a:t>
            </a:r>
          </a:p>
          <a:p>
            <a:endParaRPr lang="ru-RU" dirty="0" smtClean="0"/>
          </a:p>
          <a:p>
            <a:endParaRPr lang="ru-RU" dirty="0" smtClean="0"/>
          </a:p>
          <a:p>
            <a:endParaRPr lang="ru-RU" dirty="0" smtClean="0"/>
          </a:p>
          <a:p>
            <a:pPr marL="285750" indent="-285750" algn="just">
              <a:buFont typeface="Wingdings" panose="05000000000000000000" pitchFamily="2" charset="2"/>
              <a:buChar char="ü"/>
            </a:pPr>
            <a:endParaRPr lang="ru-RU" dirty="0">
              <a:latin typeface="Times New Roman" panose="02020603050405020304" pitchFamily="18" charset="0"/>
              <a:ea typeface="Times New Roman" panose="02020603050405020304" pitchFamily="18" charset="0"/>
            </a:endParaRPr>
          </a:p>
          <a:p>
            <a:pPr algn="just"/>
            <a:endParaRPr lang="ru-RU" dirty="0" smtClean="0">
              <a:latin typeface="Times New Roman" panose="02020603050405020304" pitchFamily="18" charset="0"/>
            </a:endParaRPr>
          </a:p>
        </p:txBody>
      </p:sp>
    </p:spTree>
    <p:extLst>
      <p:ext uri="{BB962C8B-B14F-4D97-AF65-F5344CB8AC3E}">
        <p14:creationId xmlns:p14="http://schemas.microsoft.com/office/powerpoint/2010/main" val="3506274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Номер слайда 2"/>
          <p:cNvSpPr>
            <a:spLocks noGrp="1"/>
          </p:cNvSpPr>
          <p:nvPr>
            <p:ph type="sldNum" sz="quarter" idx="12"/>
          </p:nvPr>
        </p:nvSpPr>
        <p:spPr>
          <a:xfrm>
            <a:off x="6173936" y="6401863"/>
            <a:ext cx="2844800" cy="365125"/>
          </a:xfrm>
        </p:spPr>
        <p:txBody>
          <a:bodyPr/>
          <a:lstStyle/>
          <a:p>
            <a:fld id="{68F13AC6-A09E-41B0-9234-A685F8879526}" type="slidenum">
              <a:rPr lang="ru-RU" smtClean="0"/>
              <a:pPr/>
              <a:t>7</a:t>
            </a:fld>
            <a:endParaRPr lang="ru-RU" dirty="0"/>
          </a:p>
        </p:txBody>
      </p:sp>
      <p:sp>
        <p:nvSpPr>
          <p:cNvPr id="2" name="Прямоугольник 1"/>
          <p:cNvSpPr/>
          <p:nvPr/>
        </p:nvSpPr>
        <p:spPr>
          <a:xfrm>
            <a:off x="323528" y="1268760"/>
            <a:ext cx="8496944" cy="1477328"/>
          </a:xfrm>
          <a:prstGeom prst="rect">
            <a:avLst/>
          </a:prstGeom>
        </p:spPr>
        <p:txBody>
          <a:bodyPr wrap="square">
            <a:spAutoFit/>
          </a:bodyPr>
          <a:lstStyle/>
          <a:p>
            <a:endParaRPr lang="ru-RU" dirty="0" smtClean="0"/>
          </a:p>
          <a:p>
            <a:endParaRPr lang="ru-RU" dirty="0" smtClean="0"/>
          </a:p>
          <a:p>
            <a:endParaRPr lang="ru-RU" dirty="0" smtClean="0"/>
          </a:p>
          <a:p>
            <a:pPr marL="285750" indent="-285750" algn="just">
              <a:buFont typeface="Wingdings" panose="05000000000000000000" pitchFamily="2" charset="2"/>
              <a:buChar char="ü"/>
            </a:pPr>
            <a:endParaRPr lang="ru-RU" dirty="0">
              <a:latin typeface="Times New Roman" panose="02020603050405020304" pitchFamily="18" charset="0"/>
              <a:ea typeface="Times New Roman" panose="02020603050405020304" pitchFamily="18" charset="0"/>
            </a:endParaRPr>
          </a:p>
          <a:p>
            <a:pPr algn="just"/>
            <a:endParaRPr lang="ru-RU" dirty="0" smtClean="0">
              <a:latin typeface="Times New Roman" panose="02020603050405020304" pitchFamily="18" charset="0"/>
            </a:endParaRPr>
          </a:p>
        </p:txBody>
      </p:sp>
      <p:sp>
        <p:nvSpPr>
          <p:cNvPr id="5" name="Прямоугольник 4"/>
          <p:cNvSpPr/>
          <p:nvPr/>
        </p:nvSpPr>
        <p:spPr>
          <a:xfrm>
            <a:off x="428596" y="500042"/>
            <a:ext cx="6469335" cy="523220"/>
          </a:xfrm>
          <a:prstGeom prst="rect">
            <a:avLst/>
          </a:prstGeom>
        </p:spPr>
        <p:txBody>
          <a:bodyPr wrap="none">
            <a:spAutoFit/>
          </a:bodyPr>
          <a:lstStyle/>
          <a:p>
            <a:r>
              <a:rPr lang="ru-RU" sz="2800" dirty="0" smtClean="0">
                <a:solidFill>
                  <a:srgbClr val="FF0000"/>
                </a:solidFill>
              </a:rPr>
              <a:t>Какое решение принял бы суд год назад:</a:t>
            </a:r>
            <a:endParaRPr lang="ru-RU" sz="2800" dirty="0">
              <a:solidFill>
                <a:srgbClr val="FF0000"/>
              </a:solidFill>
            </a:endParaRPr>
          </a:p>
        </p:txBody>
      </p:sp>
      <p:sp>
        <p:nvSpPr>
          <p:cNvPr id="6" name="Прямоугольник 5"/>
          <p:cNvSpPr/>
          <p:nvPr/>
        </p:nvSpPr>
        <p:spPr>
          <a:xfrm>
            <a:off x="428596" y="1214422"/>
            <a:ext cx="7929618" cy="1569660"/>
          </a:xfrm>
          <a:prstGeom prst="rect">
            <a:avLst/>
          </a:prstGeom>
        </p:spPr>
        <p:txBody>
          <a:bodyPr wrap="square">
            <a:spAutoFit/>
          </a:bodyPr>
          <a:lstStyle/>
          <a:p>
            <a:r>
              <a:rPr lang="ru-RU" sz="2400" dirty="0" smtClean="0">
                <a:latin typeface="Times New Roman" pitchFamily="18" charset="0"/>
                <a:cs typeface="Times New Roman" pitchFamily="18" charset="0"/>
              </a:rPr>
              <a:t>Взыскать моральный вред в пределах 10000-15000 рублей</a:t>
            </a:r>
          </a:p>
          <a:p>
            <a:r>
              <a:rPr lang="ru-RU" sz="2400" dirty="0" smtClean="0">
                <a:latin typeface="Times New Roman" pitchFamily="18" charset="0"/>
                <a:cs typeface="Times New Roman" pitchFamily="18" charset="0"/>
              </a:rPr>
              <a:t>Взыскать штраф 50 % по закону о ЗПП.</a:t>
            </a: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Итого максимально: 22 500 р.</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06274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Равнобедренный треугольник 22"/>
          <p:cNvSpPr/>
          <p:nvPr/>
        </p:nvSpPr>
        <p:spPr>
          <a:xfrm rot="5400000">
            <a:off x="-989228" y="2725532"/>
            <a:ext cx="6885384" cy="1379552"/>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0" y="0"/>
            <a:ext cx="1763688" cy="6861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0" y="2780928"/>
            <a:ext cx="3071802" cy="1200329"/>
          </a:xfrm>
          <a:prstGeom prst="rect">
            <a:avLst/>
          </a:prstGeom>
          <a:noFill/>
        </p:spPr>
        <p:txBody>
          <a:bodyPr wrap="square" rtlCol="0">
            <a:spAutoFit/>
          </a:bodyPr>
          <a:lstStyle/>
          <a:p>
            <a:r>
              <a:rPr lang="ru-RU" sz="3600" dirty="0" smtClean="0">
                <a:solidFill>
                  <a:schemeClr val="bg1"/>
                </a:solidFill>
              </a:rPr>
              <a:t>Решение суда</a:t>
            </a:r>
          </a:p>
          <a:p>
            <a:r>
              <a:rPr lang="ru-RU" sz="3600" dirty="0" smtClean="0">
                <a:solidFill>
                  <a:schemeClr val="bg1"/>
                </a:solidFill>
              </a:rPr>
              <a:t> 2021 года</a:t>
            </a:r>
            <a:endParaRPr lang="ru-RU" sz="3600" dirty="0">
              <a:solidFill>
                <a:schemeClr val="bg1"/>
              </a:solidFill>
            </a:endParaRPr>
          </a:p>
        </p:txBody>
      </p:sp>
      <p:sp>
        <p:nvSpPr>
          <p:cNvPr id="25" name="Прямоугольник 24"/>
          <p:cNvSpPr/>
          <p:nvPr/>
        </p:nvSpPr>
        <p:spPr>
          <a:xfrm>
            <a:off x="3428991" y="1500174"/>
            <a:ext cx="5214975" cy="3477875"/>
          </a:xfrm>
          <a:prstGeom prst="rect">
            <a:avLst/>
          </a:prstGeom>
        </p:spPr>
        <p:txBody>
          <a:bodyPr wrap="square">
            <a:spAutoFit/>
          </a:bodyPr>
          <a:lstStyle/>
          <a:p>
            <a:pPr marL="514350" indent="-514350">
              <a:buAutoNum type="arabicPeriod"/>
            </a:pPr>
            <a:r>
              <a:rPr lang="ru-RU" sz="2000" dirty="0" smtClean="0">
                <a:latin typeface="Times New Roman" panose="02020603050405020304" pitchFamily="18" charset="0"/>
                <a:ea typeface="Calibri" panose="020F0502020204030204" pitchFamily="34" charset="0"/>
              </a:rPr>
              <a:t>Стоимость стоматологической услуги - </a:t>
            </a:r>
            <a:r>
              <a:rPr lang="ru-RU" sz="2000" dirty="0" smtClean="0">
                <a:solidFill>
                  <a:srgbClr val="FF0000"/>
                </a:solidFill>
                <a:latin typeface="Times New Roman" panose="02020603050405020304" pitchFamily="18" charset="0"/>
                <a:ea typeface="Calibri" panose="020F0502020204030204" pitchFamily="34" charset="0"/>
              </a:rPr>
              <a:t>123 150 рублей 00 коп., </a:t>
            </a:r>
          </a:p>
          <a:p>
            <a:pPr marL="514350" indent="-514350">
              <a:buAutoNum type="arabicPeriod"/>
            </a:pPr>
            <a:r>
              <a:rPr lang="ru-RU" sz="2000" dirty="0" smtClean="0">
                <a:latin typeface="Times New Roman" panose="02020603050405020304" pitchFamily="18" charset="0"/>
                <a:ea typeface="Calibri" panose="020F0502020204030204" pitchFamily="34" charset="0"/>
              </a:rPr>
              <a:t>Неустойка- </a:t>
            </a:r>
            <a:r>
              <a:rPr lang="ru-RU" sz="2000" dirty="0" smtClean="0">
                <a:highlight>
                  <a:srgbClr val="FFFF00"/>
                </a:highlight>
                <a:latin typeface="Times New Roman" panose="02020603050405020304" pitchFamily="18" charset="0"/>
                <a:ea typeface="Calibri" panose="020F0502020204030204" pitchFamily="34" charset="0"/>
              </a:rPr>
              <a:t>44 334 </a:t>
            </a:r>
            <a:r>
              <a:rPr lang="ru-RU" sz="2000" dirty="0" smtClean="0">
                <a:latin typeface="Times New Roman" panose="02020603050405020304" pitchFamily="18" charset="0"/>
                <a:ea typeface="Calibri" panose="020F0502020204030204" pitchFamily="34" charset="0"/>
              </a:rPr>
              <a:t>рублей 00 коп.</a:t>
            </a:r>
          </a:p>
          <a:p>
            <a:pPr marL="514350" indent="-514350">
              <a:buAutoNum type="arabicPeriod"/>
            </a:pPr>
            <a:r>
              <a:rPr lang="ru-RU" sz="2000" dirty="0" smtClean="0">
                <a:latin typeface="Times New Roman" panose="02020603050405020304" pitchFamily="18" charset="0"/>
                <a:ea typeface="Calibri" panose="020F0502020204030204" pitchFamily="34" charset="0"/>
              </a:rPr>
              <a:t>Судебные расходы в размере 15 000 рублей 00 коп.</a:t>
            </a:r>
          </a:p>
          <a:p>
            <a:pPr marL="514350" indent="-514350">
              <a:buAutoNum type="arabicPeriod"/>
            </a:pPr>
            <a:r>
              <a:rPr lang="ru-RU" sz="2000" dirty="0" smtClean="0">
                <a:latin typeface="Times New Roman" panose="02020603050405020304" pitchFamily="18" charset="0"/>
                <a:ea typeface="Calibri" panose="020F0502020204030204" pitchFamily="34" charset="0"/>
              </a:rPr>
              <a:t> Моральный ущерб – </a:t>
            </a:r>
            <a:r>
              <a:rPr lang="ru-RU" sz="2000" dirty="0" smtClean="0">
                <a:highlight>
                  <a:srgbClr val="FFFF00"/>
                </a:highlight>
                <a:latin typeface="Times New Roman" panose="02020603050405020304" pitchFamily="18" charset="0"/>
                <a:ea typeface="Calibri" panose="020F0502020204030204" pitchFamily="34" charset="0"/>
              </a:rPr>
              <a:t>50 000 </a:t>
            </a:r>
            <a:r>
              <a:rPr lang="ru-RU" sz="2000" dirty="0" smtClean="0">
                <a:latin typeface="Times New Roman" panose="02020603050405020304" pitchFamily="18" charset="0"/>
                <a:ea typeface="Calibri" panose="020F0502020204030204" pitchFamily="34" charset="0"/>
              </a:rPr>
              <a:t>рублей 00 коп. </a:t>
            </a:r>
          </a:p>
          <a:p>
            <a:pPr marL="514350" indent="-514350">
              <a:buAutoNum type="arabicPeriod"/>
            </a:pPr>
            <a:r>
              <a:rPr lang="ru-RU" sz="2000" dirty="0" smtClean="0">
                <a:latin typeface="Times New Roman" panose="02020603050405020304" pitchFamily="18" charset="0"/>
                <a:ea typeface="Calibri" panose="020F0502020204030204" pitchFamily="34" charset="0"/>
              </a:rPr>
              <a:t> Штраф в размере </a:t>
            </a:r>
            <a:r>
              <a:rPr lang="ru-RU" sz="2000" dirty="0" smtClean="0">
                <a:highlight>
                  <a:srgbClr val="FFFF00"/>
                </a:highlight>
                <a:latin typeface="Times New Roman" panose="02020603050405020304" pitchFamily="18" charset="0"/>
                <a:ea typeface="Calibri" panose="020F0502020204030204" pitchFamily="34" charset="0"/>
              </a:rPr>
              <a:t>30-ти </a:t>
            </a:r>
            <a:r>
              <a:rPr lang="ru-RU" sz="2000" dirty="0" smtClean="0">
                <a:latin typeface="Times New Roman" panose="02020603050405020304" pitchFamily="18" charset="0"/>
                <a:ea typeface="Calibri" panose="020F0502020204030204" pitchFamily="34" charset="0"/>
              </a:rPr>
              <a:t>(тридцати) процентов.</a:t>
            </a:r>
          </a:p>
          <a:p>
            <a:endParaRPr lang="ru-RU" sz="2000" dirty="0" smtClean="0">
              <a:latin typeface="Times New Roman" panose="02020603050405020304" pitchFamily="18" charset="0"/>
            </a:endParaRPr>
          </a:p>
          <a:p>
            <a:r>
              <a:rPr lang="ru-RU" sz="2000" dirty="0" smtClean="0">
                <a:solidFill>
                  <a:srgbClr val="FF0000"/>
                </a:solidFill>
                <a:latin typeface="Times New Roman" panose="02020603050405020304" pitchFamily="18" charset="0"/>
              </a:rPr>
              <a:t>Итого: 302 229 </a:t>
            </a:r>
            <a:r>
              <a:rPr lang="ru-RU" sz="2000" dirty="0" err="1" smtClean="0">
                <a:solidFill>
                  <a:srgbClr val="FF0000"/>
                </a:solidFill>
                <a:latin typeface="Times New Roman" panose="02020603050405020304" pitchFamily="18" charset="0"/>
              </a:rPr>
              <a:t>р</a:t>
            </a:r>
            <a:endParaRPr lang="ru-RU" sz="2000" dirty="0">
              <a:solidFill>
                <a:srgbClr val="002060"/>
              </a:solidFill>
              <a:latin typeface="Times New Roman" panose="02020603050405020304" pitchFamily="18" charset="0"/>
              <a:cs typeface="Times New Roman" panose="02020603050405020304" pitchFamily="18" charset="0"/>
            </a:endParaRPr>
          </a:p>
        </p:txBody>
      </p:sp>
      <p:cxnSp>
        <p:nvCxnSpPr>
          <p:cNvPr id="26" name="Прямая соединительная линия 25"/>
          <p:cNvCxnSpPr/>
          <p:nvPr/>
        </p:nvCxnSpPr>
        <p:spPr>
          <a:xfrm>
            <a:off x="3500430" y="4929198"/>
            <a:ext cx="468052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3500430" y="1500174"/>
            <a:ext cx="4680520"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Номер слайда 2"/>
          <p:cNvSpPr>
            <a:spLocks noGrp="1"/>
          </p:cNvSpPr>
          <p:nvPr>
            <p:ph type="sldNum" sz="quarter" idx="12"/>
          </p:nvPr>
        </p:nvSpPr>
        <p:spPr>
          <a:xfrm>
            <a:off x="6012160" y="6309320"/>
            <a:ext cx="2844800" cy="365125"/>
          </a:xfrm>
        </p:spPr>
        <p:txBody>
          <a:bodyPr/>
          <a:lstStyle/>
          <a:p>
            <a:fld id="{68F13AC6-A09E-41B0-9234-A685F8879526}" type="slidenum">
              <a:rPr lang="ru-RU" smtClean="0"/>
              <a:pPr/>
              <a:t>8</a:t>
            </a:fld>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FF0000"/>
                </a:solidFill>
              </a:rPr>
              <a:t>Рекомендации:</a:t>
            </a:r>
            <a:endParaRPr lang="ru-RU" sz="3200" b="1" dirty="0">
              <a:solidFill>
                <a:srgbClr val="FF0000"/>
              </a:solidFill>
            </a:endParaRPr>
          </a:p>
        </p:txBody>
      </p:sp>
      <p:grpSp>
        <p:nvGrpSpPr>
          <p:cNvPr id="3" name="Группа 2"/>
          <p:cNvGrpSpPr/>
          <p:nvPr/>
        </p:nvGrpSpPr>
        <p:grpSpPr>
          <a:xfrm>
            <a:off x="1110695" y="1714488"/>
            <a:ext cx="7502318" cy="428628"/>
            <a:chOff x="4067966" y="-1227378"/>
            <a:chExt cx="2059099" cy="2102157"/>
          </a:xfrm>
        </p:grpSpPr>
        <p:sp>
          <p:nvSpPr>
            <p:cNvPr id="4" name="Прямоугольник 3"/>
            <p:cNvSpPr/>
            <p:nvPr/>
          </p:nvSpPr>
          <p:spPr>
            <a:xfrm>
              <a:off x="4067966" y="0"/>
              <a:ext cx="2050239" cy="874779"/>
            </a:xfrm>
            <a:prstGeom prst="rect">
              <a:avLst/>
            </a:prstGeom>
            <a:ln>
              <a:no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5" name="Прямоугольник 4"/>
            <p:cNvSpPr/>
            <p:nvPr/>
          </p:nvSpPr>
          <p:spPr>
            <a:xfrm>
              <a:off x="4076826" y="-1227378"/>
              <a:ext cx="2050239" cy="461458"/>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pPr lvl="0"/>
              <a:r>
                <a:rPr lang="ru-RU" sz="2000" dirty="0" smtClean="0"/>
                <a:t>Самым подробным образом фиксируем ход лечения в карте;</a:t>
              </a:r>
              <a:endParaRPr lang="ru-RU" sz="2000" dirty="0">
                <a:solidFill>
                  <a:srgbClr val="002060"/>
                </a:solidFill>
                <a:latin typeface="Times New Roman" panose="02020603050405020304" pitchFamily="18" charset="0"/>
                <a:cs typeface="Times New Roman" panose="02020603050405020304" pitchFamily="18" charset="0"/>
              </a:endParaRPr>
            </a:p>
          </p:txBody>
        </p:sp>
      </p:grpSp>
      <p:sp>
        <p:nvSpPr>
          <p:cNvPr id="26" name="Прямоугольник 25"/>
          <p:cNvSpPr/>
          <p:nvPr/>
        </p:nvSpPr>
        <p:spPr>
          <a:xfrm>
            <a:off x="1142976" y="2143116"/>
            <a:ext cx="7492349" cy="785818"/>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pPr lvl="0" defTabSz="311150">
              <a:lnSpc>
                <a:spcPct val="90000"/>
              </a:lnSpc>
              <a:spcBef>
                <a:spcPct val="0"/>
              </a:spcBef>
              <a:spcAft>
                <a:spcPct val="35000"/>
              </a:spcAft>
            </a:pPr>
            <a:r>
              <a:rPr lang="ru-RU" sz="2000" dirty="0" smtClean="0"/>
              <a:t>Не забываем: для </a:t>
            </a:r>
            <a:r>
              <a:rPr lang="ru-RU" sz="2000" dirty="0" err="1" smtClean="0"/>
              <a:t>ортодонтических</a:t>
            </a:r>
            <a:r>
              <a:rPr lang="ru-RU" sz="2000" dirty="0" smtClean="0"/>
              <a:t> пациентов утверждена форма - N 043-1/у "Медицинская карта </a:t>
            </a:r>
            <a:r>
              <a:rPr lang="ru-RU" sz="2000" dirty="0" err="1" smtClean="0"/>
              <a:t>ортодонтического</a:t>
            </a:r>
            <a:r>
              <a:rPr lang="ru-RU" sz="2000" dirty="0" smtClean="0"/>
              <a:t> пациента" и порядок ее заполнения;</a:t>
            </a:r>
            <a:endParaRPr lang="ru-RU" sz="2000" kern="1200" dirty="0">
              <a:solidFill>
                <a:srgbClr val="002060"/>
              </a:solidFill>
              <a:latin typeface="Times New Roman" panose="02020603050405020304" pitchFamily="18" charset="0"/>
              <a:cs typeface="Times New Roman" panose="02020603050405020304" pitchFamily="18" charset="0"/>
            </a:endParaRPr>
          </a:p>
        </p:txBody>
      </p:sp>
      <p:grpSp>
        <p:nvGrpSpPr>
          <p:cNvPr id="27" name="Группа 26"/>
          <p:cNvGrpSpPr/>
          <p:nvPr/>
        </p:nvGrpSpPr>
        <p:grpSpPr>
          <a:xfrm>
            <a:off x="990447" y="1071547"/>
            <a:ext cx="7609096" cy="500065"/>
            <a:chOff x="955376" y="3875737"/>
            <a:chExt cx="10131721" cy="1093949"/>
          </a:xfrm>
        </p:grpSpPr>
        <p:sp>
          <p:nvSpPr>
            <p:cNvPr id="28" name="Прямоугольник 27"/>
            <p:cNvSpPr/>
            <p:nvPr/>
          </p:nvSpPr>
          <p:spPr>
            <a:xfrm>
              <a:off x="1063351" y="3875737"/>
              <a:ext cx="10023746" cy="275923"/>
            </a:xfrm>
            <a:prstGeom prst="rect">
              <a:avLst/>
            </a:prstGeom>
            <a:ln>
              <a:no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r>
                <a:rPr lang="ru-RU" sz="2000" dirty="0" smtClean="0"/>
                <a:t>Проводим полную, всестороннюю диагностику Пациента;</a:t>
              </a:r>
              <a:endParaRPr lang="ru-RU" sz="2000" dirty="0">
                <a:solidFill>
                  <a:srgbClr val="002060"/>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955376" y="3944823"/>
              <a:ext cx="4416312" cy="1024863"/>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ru-RU" kern="1200" dirty="0">
                <a:solidFill>
                  <a:schemeClr val="tx2"/>
                </a:solidFill>
              </a:endParaRPr>
            </a:p>
          </p:txBody>
        </p:sp>
      </p:grpSp>
      <p:sp>
        <p:nvSpPr>
          <p:cNvPr id="31" name="Номер слайда 2"/>
          <p:cNvSpPr>
            <a:spLocks noGrp="1"/>
          </p:cNvSpPr>
          <p:nvPr>
            <p:ph type="sldNum" sz="quarter" idx="12"/>
          </p:nvPr>
        </p:nvSpPr>
        <p:spPr>
          <a:xfrm>
            <a:off x="6012160" y="6309320"/>
            <a:ext cx="2844800" cy="365125"/>
          </a:xfrm>
        </p:spPr>
        <p:txBody>
          <a:bodyPr/>
          <a:lstStyle/>
          <a:p>
            <a:r>
              <a:rPr lang="ru-RU" dirty="0"/>
              <a:t>6</a:t>
            </a:r>
          </a:p>
        </p:txBody>
      </p:sp>
      <p:sp>
        <p:nvSpPr>
          <p:cNvPr id="22" name="Прямоугольник 21"/>
          <p:cNvSpPr/>
          <p:nvPr/>
        </p:nvSpPr>
        <p:spPr>
          <a:xfrm>
            <a:off x="428596" y="1142985"/>
            <a:ext cx="576064" cy="428628"/>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1</a:t>
            </a:r>
          </a:p>
        </p:txBody>
      </p:sp>
      <p:sp>
        <p:nvSpPr>
          <p:cNvPr id="23" name="Прямоугольник 22"/>
          <p:cNvSpPr/>
          <p:nvPr/>
        </p:nvSpPr>
        <p:spPr>
          <a:xfrm>
            <a:off x="428596" y="1643050"/>
            <a:ext cx="576064" cy="435145"/>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2</a:t>
            </a:r>
          </a:p>
        </p:txBody>
      </p:sp>
      <p:sp>
        <p:nvSpPr>
          <p:cNvPr id="30" name="Прямоугольник 29"/>
          <p:cNvSpPr/>
          <p:nvPr/>
        </p:nvSpPr>
        <p:spPr>
          <a:xfrm>
            <a:off x="428596" y="2214554"/>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3</a:t>
            </a:r>
          </a:p>
        </p:txBody>
      </p:sp>
      <p:sp>
        <p:nvSpPr>
          <p:cNvPr id="16" name="Прямоугольник 15"/>
          <p:cNvSpPr/>
          <p:nvPr/>
        </p:nvSpPr>
        <p:spPr>
          <a:xfrm>
            <a:off x="428596" y="2928934"/>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rgbClr val="C00000"/>
                </a:solidFill>
              </a:rPr>
              <a:t>4</a:t>
            </a:r>
          </a:p>
        </p:txBody>
      </p:sp>
      <p:sp>
        <p:nvSpPr>
          <p:cNvPr id="17" name="Прямоугольник 16"/>
          <p:cNvSpPr/>
          <p:nvPr/>
        </p:nvSpPr>
        <p:spPr>
          <a:xfrm>
            <a:off x="1142976" y="2928934"/>
            <a:ext cx="7492349" cy="642942"/>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26670" rIns="26670" bIns="26670" numCol="1" spcCol="1270" anchor="ctr" anchorCtr="0">
            <a:noAutofit/>
          </a:bodyPr>
          <a:lstStyle/>
          <a:p>
            <a:pPr lvl="0" defTabSz="311150">
              <a:lnSpc>
                <a:spcPct val="90000"/>
              </a:lnSpc>
              <a:spcBef>
                <a:spcPct val="0"/>
              </a:spcBef>
              <a:spcAft>
                <a:spcPct val="35000"/>
              </a:spcAft>
            </a:pPr>
            <a:r>
              <a:rPr lang="ru-RU" sz="2000" dirty="0" smtClean="0">
                <a:hlinkClick r:id="rId2">
                  <a:extLst>
                    <a:ext uri="{A12FA001-AC4F-418D-AE19-62706E023703}">
                      <ahyp:hlinkClr xmlns:ahyp="http://schemas.microsoft.com/office/drawing/2018/hyperlinkcolor" xmlns="" xmlns:lc="http://schemas.openxmlformats.org/drawingml/2006/lockedCanvas" val="tx"/>
                    </a:ext>
                  </a:extLst>
                </a:hlinkClick>
              </a:rPr>
              <a:t>Кодируем диагнозы по МКБ -10;</a:t>
            </a:r>
            <a:endParaRPr lang="ru-RU" sz="2000" kern="1200" dirty="0">
              <a:solidFill>
                <a:srgbClr val="002060"/>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1142976" y="3571876"/>
            <a:ext cx="7954742" cy="923330"/>
          </a:xfrm>
          <a:prstGeom prst="rect">
            <a:avLst/>
          </a:prstGeom>
        </p:spPr>
        <p:txBody>
          <a:bodyPr wrap="none">
            <a:spAutoFit/>
          </a:bodyPr>
          <a:lstStyle/>
          <a:p>
            <a:r>
              <a:rPr lang="ru-RU" dirty="0" smtClean="0"/>
              <a:t>Перечитываем Приказ Министерства здравоохранения РФ от 10 мая 2017 г. </a:t>
            </a:r>
          </a:p>
          <a:p>
            <a:r>
              <a:rPr lang="ru-RU" dirty="0" smtClean="0"/>
              <a:t>№ 203н «Об утверждении критериев оценки качества медицинской помощи» </a:t>
            </a:r>
          </a:p>
          <a:p>
            <a:r>
              <a:rPr lang="ru-RU" dirty="0" smtClean="0"/>
              <a:t>и КЛИНИЧЕСКИЕ РЕКОМЕНДАЦИИ;</a:t>
            </a:r>
            <a:endParaRPr lang="ru-RU" dirty="0"/>
          </a:p>
        </p:txBody>
      </p:sp>
      <p:sp>
        <p:nvSpPr>
          <p:cNvPr id="19" name="Прямоугольник 18"/>
          <p:cNvSpPr/>
          <p:nvPr/>
        </p:nvSpPr>
        <p:spPr>
          <a:xfrm>
            <a:off x="428596" y="3714752"/>
            <a:ext cx="576064" cy="47575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rgbClr val="C00000"/>
                </a:solidFill>
              </a:rPr>
              <a:t>5</a:t>
            </a:r>
            <a:endParaRPr lang="ru-RU" sz="3200" dirty="0">
              <a:solidFill>
                <a:srgbClr val="C00000"/>
              </a:solidFill>
            </a:endParaRPr>
          </a:p>
        </p:txBody>
      </p:sp>
      <p:sp>
        <p:nvSpPr>
          <p:cNvPr id="21" name="Прямоугольник 20"/>
          <p:cNvSpPr/>
          <p:nvPr/>
        </p:nvSpPr>
        <p:spPr>
          <a:xfrm>
            <a:off x="428597" y="4572008"/>
            <a:ext cx="8501122" cy="646331"/>
          </a:xfrm>
          <a:prstGeom prst="rect">
            <a:avLst/>
          </a:prstGeom>
        </p:spPr>
        <p:txBody>
          <a:bodyPr wrap="square">
            <a:spAutoFit/>
          </a:bodyPr>
          <a:lstStyle/>
          <a:p>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В обязательном порядке назначаем </a:t>
            </a:r>
            <a:r>
              <a:rPr lang="ru-RU"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ТРГ</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если планируется коррекция прикуса </a:t>
            </a:r>
          </a:p>
          <a:p>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 помощью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брекетов</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318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4520</TotalTime>
  <Words>2631</Words>
  <Application>Microsoft Office PowerPoint</Application>
  <PresentationFormat>Экран (4:3)</PresentationFormat>
  <Paragraphs>225</Paragraphs>
  <Slides>23</Slides>
  <Notes>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Рекомендации:</vt:lpstr>
      <vt:lpstr>Пример № 2 Нестандартная ситуация.</vt:lpstr>
      <vt:lpstr>Вопросы поставленные эксперту:</vt:lpstr>
      <vt:lpstr>Презентация PowerPoint</vt:lpstr>
      <vt:lpstr>Презентация PowerPoint</vt:lpstr>
      <vt:lpstr>Презентация PowerPoint</vt:lpstr>
      <vt:lpstr>РЕШЕНИЕ СУДА:</vt:lpstr>
      <vt:lpstr>Рекомендации:</vt:lpstr>
      <vt:lpstr>Пример № 3</vt:lpstr>
      <vt:lpstr>Вопросы поставленные эксперту:</vt:lpstr>
      <vt:lpstr>Презентация PowerPoint</vt:lpstr>
      <vt:lpstr>Презентация PowerPoint</vt:lpstr>
      <vt:lpstr>Презентация PowerPoint</vt:lpstr>
      <vt:lpstr>Рекомендации:</vt:lpstr>
      <vt:lpstr>Юрисконсульт Боричевская Наталья Александровна</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Anik</dc:creator>
  <cp:lastModifiedBy>Евгения Ткалич</cp:lastModifiedBy>
  <cp:revision>181</cp:revision>
  <cp:lastPrinted>2021-07-08T14:02:18Z</cp:lastPrinted>
  <dcterms:created xsi:type="dcterms:W3CDTF">2019-02-20T19:40:02Z</dcterms:created>
  <dcterms:modified xsi:type="dcterms:W3CDTF">2021-07-08T14:03:25Z</dcterms:modified>
</cp:coreProperties>
</file>