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58" r:id="rId4"/>
    <p:sldId id="263" r:id="rId5"/>
    <p:sldId id="262" r:id="rId6"/>
    <p:sldId id="264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CC904-3B67-4A68-BED9-E7D83BAE8752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6D25B-0DAB-4504-914A-459A4A37F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E9E65-EC1F-49BE-BB6F-0AE11B52AAC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764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43292" cy="634082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76-66B4-4E2B-AE2F-91BEAA22A84B}" type="datetime1">
              <a:rPr lang="ru-RU" smtClean="0"/>
              <a:pPr/>
              <a:t>26.04.2019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13AC6-A09E-41B0-9234-A685F887952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3" descr="C:\Users\1\Desktop\image0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2420" y="490230"/>
            <a:ext cx="440255" cy="355909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 userDrawn="1"/>
        </p:nvSpPr>
        <p:spPr>
          <a:xfrm>
            <a:off x="273610" y="980728"/>
            <a:ext cx="854686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45152" tIns="72576" rIns="145152" bIns="72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xmlns="" val="47381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3B4EB-3658-4E67-A86C-84338A0A300A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71D0-25B1-4DAB-965C-7B7948144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Презентация НП,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32" y="2492896"/>
            <a:ext cx="8964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tx2"/>
                </a:solidFill>
              </a:rPr>
              <a:t>Комитет </a:t>
            </a:r>
          </a:p>
          <a:p>
            <a:pPr algn="ctr"/>
            <a:r>
              <a:rPr lang="ru-RU" sz="3600" dirty="0" smtClean="0">
                <a:solidFill>
                  <a:schemeClr val="tx2"/>
                </a:solidFill>
              </a:rPr>
              <a:t>по развитию предпринимательства </a:t>
            </a:r>
          </a:p>
          <a:p>
            <a:pPr algn="ctr"/>
            <a:r>
              <a:rPr lang="ru-RU" sz="3600" dirty="0" smtClean="0">
                <a:solidFill>
                  <a:schemeClr val="tx2"/>
                </a:solidFill>
              </a:rPr>
              <a:t>в муниципальных образованиях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6000768"/>
            <a:ext cx="2771800" cy="33855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Москва  2019</a:t>
            </a:r>
            <a:endParaRPr lang="ru-RU" sz="1600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Презентация НП,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857232"/>
            <a:ext cx="4176464" cy="4333270"/>
          </a:xfrm>
        </p:spPr>
        <p:txBody>
          <a:bodyPr/>
          <a:lstStyle/>
          <a:p>
            <a:pPr algn="ctr"/>
            <a:r>
              <a:rPr lang="ru-RU" sz="2400" dirty="0" smtClean="0"/>
              <a:t>ПРОФЕССИОНАЛЬНАЯ </a:t>
            </a:r>
            <a:r>
              <a:rPr lang="ru-RU" sz="2400" dirty="0"/>
              <a:t>ДЕЯТЕЛЬНОСТЬ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 </a:t>
            </a:r>
            <a:r>
              <a:rPr lang="ru-RU" sz="2000" dirty="0"/>
              <a:t>Трудовую деятельность начал </a:t>
            </a:r>
            <a:r>
              <a:rPr lang="ru-RU" sz="2000" dirty="0" smtClean="0"/>
              <a:t>                   в </a:t>
            </a:r>
            <a:r>
              <a:rPr lang="ru-RU" sz="2000" dirty="0"/>
              <a:t>2003 </a:t>
            </a:r>
            <a:r>
              <a:rPr lang="ru-RU" sz="2000" dirty="0" smtClean="0"/>
              <a:t>году.</a:t>
            </a:r>
            <a:br>
              <a:rPr lang="ru-RU" sz="2000" dirty="0" smtClean="0"/>
            </a:br>
            <a:r>
              <a:rPr lang="ru-RU" sz="2000" dirty="0" smtClean="0"/>
              <a:t>Руководил </a:t>
            </a:r>
            <a:r>
              <a:rPr lang="ru-RU" sz="2000" dirty="0"/>
              <a:t>крымскими предприятиями в отраслях строительства, автотранспорта и рекреации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Депутат Симферопольского городского совета 3-х созывов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808212"/>
            <a:ext cx="4464496" cy="619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+mj-lt"/>
              </a:rPr>
              <a:t>ДЕЯТЕЛЬНОСТЬ </a:t>
            </a:r>
            <a:endParaRPr lang="ru-RU" sz="2400" dirty="0" smtClean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ru-RU" sz="2400" dirty="0" smtClean="0">
                <a:solidFill>
                  <a:schemeClr val="tx2"/>
                </a:solidFill>
                <a:latin typeface="+mj-lt"/>
              </a:rPr>
              <a:t>В </a:t>
            </a:r>
            <a:r>
              <a:rPr lang="ru-RU" sz="2400" dirty="0">
                <a:solidFill>
                  <a:schemeClr val="tx2"/>
                </a:solidFill>
                <a:latin typeface="+mj-lt"/>
              </a:rPr>
              <a:t>«ОПОРЕ РОССИИ</a:t>
            </a:r>
            <a:r>
              <a:rPr lang="ru-RU" sz="2400" dirty="0" smtClean="0">
                <a:solidFill>
                  <a:schemeClr val="tx2"/>
                </a:solidFill>
                <a:latin typeface="+mj-lt"/>
              </a:rPr>
              <a:t>»:</a:t>
            </a:r>
          </a:p>
          <a:p>
            <a:pPr algn="ctr"/>
            <a:endParaRPr lang="ru-RU" dirty="0">
              <a:solidFill>
                <a:schemeClr val="tx2"/>
              </a:solidFill>
              <a:latin typeface="+mj-lt"/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2"/>
                </a:solidFill>
                <a:latin typeface="+mj-lt"/>
              </a:rPr>
              <a:t>С 2015 года – член Правления Общероссийской общественной организации малого и среднего 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предпринимательства</a:t>
            </a:r>
          </a:p>
          <a:p>
            <a:pPr algn="ctr"/>
            <a:r>
              <a:rPr lang="ru-RU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dirty="0">
                <a:solidFill>
                  <a:schemeClr val="tx2"/>
                </a:solidFill>
                <a:latin typeface="+mj-lt"/>
              </a:rPr>
              <a:t>«ОПОРА 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РОССИИ»;</a:t>
            </a:r>
            <a:endParaRPr lang="ru-RU" dirty="0">
              <a:solidFill>
                <a:schemeClr val="tx2"/>
              </a:solidFill>
              <a:latin typeface="+mj-lt"/>
            </a:endParaRPr>
          </a:p>
          <a:p>
            <a:pPr algn="ctr"/>
            <a:endParaRPr lang="ru-RU" dirty="0">
              <a:solidFill>
                <a:schemeClr val="tx2"/>
              </a:solidFill>
              <a:latin typeface="+mj-lt"/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2"/>
                </a:solidFill>
                <a:latin typeface="+mj-lt"/>
              </a:rPr>
              <a:t>С 2016 года – председатель Крымского республиканского отделения Общероссийской общественной организации малого и среднего предпринимательства «ОПОРА 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РОССИИ»;</a:t>
            </a:r>
            <a:endParaRPr lang="ru-RU" dirty="0">
              <a:solidFill>
                <a:schemeClr val="tx2"/>
              </a:solidFill>
              <a:latin typeface="+mj-lt"/>
            </a:endParaRPr>
          </a:p>
          <a:p>
            <a:pPr algn="ctr"/>
            <a:endParaRPr lang="ru-RU" dirty="0">
              <a:solidFill>
                <a:schemeClr val="tx2"/>
              </a:solidFill>
              <a:latin typeface="+mj-lt"/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2"/>
                </a:solidFill>
                <a:latin typeface="+mj-lt"/>
              </a:rPr>
              <a:t>С 2018 года — член Президиума Правления Общероссийской общественной организации малого и среднего предпринимательства «ОПОРА 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РОССИИ».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937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Презентация НП,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79612" y="1643050"/>
            <a:ext cx="7164796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000" dirty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Создание максимально благоприятных условий для развития МСП в муниципальных образованиях во всех субъектах РФ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4286256"/>
            <a:ext cx="7886680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Защита и продвижение интересов бизнеса на муниципальном уровне в федеральных органах власти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3068960"/>
            <a:ext cx="838674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Установление и укрепление устойчивых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межрегиональных связей предпринимателями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различных муниципальных образований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28572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ЦЕЛИ СОЗДАНИЯ:</a:t>
            </a:r>
            <a:endParaRPr lang="ru-RU" sz="2800" dirty="0">
              <a:solidFill>
                <a:schemeClr val="bg1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43608" y="4143380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043608" y="5357826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079612" y="2924944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173936" y="6401863"/>
            <a:ext cx="2844800" cy="365125"/>
          </a:xfrm>
        </p:spPr>
        <p:txBody>
          <a:bodyPr/>
          <a:lstStyle/>
          <a:p>
            <a:fld id="{68F13AC6-A09E-41B0-9234-A685F8879526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95536" y="3063260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95536" y="4277706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95536" y="1844824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89867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Презентация НП,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79612" y="1214422"/>
            <a:ext cx="7635792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000" dirty="0">
              <a:solidFill>
                <a:schemeClr val="tx1"/>
              </a:solidFill>
            </a:endParaRP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Осуществление комплекса мер по формированию, развитию и успешному функционированию субъектов МСП в муниципальных образованиях в соответствии с национальным проектом «МСП и поддержка индивидуальной предпринимательской инициативы»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4000504"/>
            <a:ext cx="7886680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Развитие инфраструктуры поддержки малого и среднего предпринимательства путем создания региональных и центров поддержки предпринимательства, </a:t>
            </a:r>
            <a:r>
              <a:rPr lang="ru-RU" sz="2000" dirty="0" err="1" smtClean="0">
                <a:solidFill>
                  <a:schemeClr val="tx1"/>
                </a:solidFill>
              </a:rPr>
              <a:t>бизнес-инкубаторов</a:t>
            </a:r>
            <a:r>
              <a:rPr lang="ru-RU" sz="2000" dirty="0" smtClean="0">
                <a:solidFill>
                  <a:schemeClr val="tx1"/>
                </a:solidFill>
              </a:rPr>
              <a:t>, технопарков</a:t>
            </a:r>
            <a:r>
              <a:rPr lang="ru-RU" sz="2000" dirty="0" smtClean="0"/>
              <a:t>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2786058"/>
            <a:ext cx="788668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Участие в разработке и реализации государственных, региональных и муниципальных программ по развитию и поддержке малого и среднего предпринимательства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28572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ЗАДАЧИ СОЗДАНИЯ:</a:t>
            </a:r>
            <a:endParaRPr lang="ru-RU" sz="2800" dirty="0">
              <a:solidFill>
                <a:schemeClr val="bg1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91106" y="3857628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091106" y="5143512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079612" y="2571744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173936" y="6401863"/>
            <a:ext cx="2844800" cy="365125"/>
          </a:xfrm>
        </p:spPr>
        <p:txBody>
          <a:bodyPr/>
          <a:lstStyle/>
          <a:p>
            <a:fld id="{68F13AC6-A09E-41B0-9234-A685F887952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95536" y="2786058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95536" y="4063392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95536" y="1500174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4036" y="5357826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4</a:t>
            </a:r>
            <a:endParaRPr lang="ru-RU" sz="4800" dirty="0">
              <a:solidFill>
                <a:srgbClr val="C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142976" y="6429396"/>
            <a:ext cx="6552728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71538" y="5578634"/>
            <a:ext cx="7786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Участие в развитии межрегионального сотрудничества в интересах развития малого и среднего предпринимательства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867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Презентация НП,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 rot="10800000">
            <a:off x="5031431" y="785793"/>
            <a:ext cx="4112569" cy="6103245"/>
            <a:chOff x="0" y="-27383"/>
            <a:chExt cx="4112569" cy="6103245"/>
          </a:xfrm>
        </p:grpSpPr>
        <p:sp>
          <p:nvSpPr>
            <p:cNvPr id="23" name="Равнобедренный треугольник 22"/>
            <p:cNvSpPr/>
            <p:nvPr/>
          </p:nvSpPr>
          <p:spPr>
            <a:xfrm rot="5400000">
              <a:off x="-138098" y="1825195"/>
              <a:ext cx="6103245" cy="239808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0" y="2"/>
              <a:ext cx="1763688" cy="607586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51676" y="2780928"/>
            <a:ext cx="3678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ПРИОРИТЕТНЫЕ НАПРАВЛЕНИЯ РАБОТЫ: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012160" y="6309320"/>
            <a:ext cx="2844800" cy="365125"/>
          </a:xfrm>
        </p:spPr>
        <p:txBody>
          <a:bodyPr/>
          <a:lstStyle/>
          <a:p>
            <a:fld id="{68F13AC6-A09E-41B0-9234-A685F8879526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71600" y="1033991"/>
            <a:ext cx="57435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Поиск и активное взаимодействие с предпринимателями, имеющими успешный опыт реализации проектов в своих муниципальных образованиях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600" y="2440726"/>
            <a:ext cx="5029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Использование действующих и формирование новых практик развития бизнеса в муниципалитетах, с последующим масштабированием наиболее успешных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4270725"/>
            <a:ext cx="5029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Формирование предложений и проектов поддержки предпринимательских инициатив в муниципалитетах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7604" y="5495054"/>
            <a:ext cx="5564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Экспертная поддержка в разрешении проблемных вопросов ведения бизнеса в муниципальных образованиях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95536" y="1277310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395536" y="2706070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95536" y="4134830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95536" y="5492152"/>
            <a:ext cx="576064" cy="108012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Презентация НП,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2" cy="5143512"/>
          </a:xfrm>
          <a:prstGeom prst="rect">
            <a:avLst/>
          </a:prstGeom>
        </p:spPr>
      </p:pic>
      <p:grpSp>
        <p:nvGrpSpPr>
          <p:cNvPr id="2" name="Группа 8"/>
          <p:cNvGrpSpPr/>
          <p:nvPr/>
        </p:nvGrpSpPr>
        <p:grpSpPr>
          <a:xfrm rot="10800000">
            <a:off x="5031432" y="785794"/>
            <a:ext cx="4112568" cy="6103244"/>
            <a:chOff x="0" y="-27384"/>
            <a:chExt cx="4112568" cy="6889039"/>
          </a:xfrm>
        </p:grpSpPr>
        <p:sp>
          <p:nvSpPr>
            <p:cNvPr id="23" name="Равнобедренный треугольник 22"/>
            <p:cNvSpPr/>
            <p:nvPr/>
          </p:nvSpPr>
          <p:spPr>
            <a:xfrm rot="5400000">
              <a:off x="-504564" y="2240868"/>
              <a:ext cx="6885384" cy="2348880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0" y="0"/>
              <a:ext cx="1763688" cy="6861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51676" y="2780928"/>
            <a:ext cx="3678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ОЖИДАЕМЫЕ РЕЗУЛЬТАТЫ РАБОТЫ: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012160" y="6309320"/>
            <a:ext cx="2844800" cy="365125"/>
          </a:xfrm>
        </p:spPr>
        <p:txBody>
          <a:bodyPr/>
          <a:lstStyle/>
          <a:p>
            <a:fld id="{68F13AC6-A09E-41B0-9234-A685F887952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1538" y="1240681"/>
            <a:ext cx="6072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Повышение статуса и значимости МСП в муниципальных образованиях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38" y="2192246"/>
            <a:ext cx="4643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Повышение качества и интенсивности межмуниципального взаимодействия предпринимательского сообщества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4500570"/>
            <a:ext cx="53863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Устранение ограничений, в том </a:t>
            </a:r>
          </a:p>
          <a:p>
            <a:r>
              <a:rPr lang="ru-RU" sz="2400" dirty="0" smtClean="0"/>
              <a:t>числе  в действующем законодательстве, которые сдерживают или негативно влияют на деловой и инвестиционный климат в муниципалитетах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24036" y="762994"/>
            <a:ext cx="576064" cy="1237246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28596" y="2285992"/>
            <a:ext cx="576064" cy="2071702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95536" y="4572008"/>
            <a:ext cx="576064" cy="2071702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310</Words>
  <Application>Microsoft Office PowerPoint</Application>
  <PresentationFormat>Экран (4:3)</PresentationFormat>
  <Paragraphs>58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ПРОФЕССИОНАЛЬНАЯ ДЕЯТЕЛЬНОСТЬ:   Трудовую деятельность начал                    в 2003 году. Руководил крымскими предприятиями в отраслях строительства, автотранспорта и рекреации.  Депутат Симферопольского городского совета 3-х созывов. 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Anik</dc:creator>
  <cp:lastModifiedBy>RePack by Diakov</cp:lastModifiedBy>
  <cp:revision>13</cp:revision>
  <cp:lastPrinted>2019-02-21T08:19:52Z</cp:lastPrinted>
  <dcterms:created xsi:type="dcterms:W3CDTF">2019-02-20T19:40:02Z</dcterms:created>
  <dcterms:modified xsi:type="dcterms:W3CDTF">2019-04-26T09:05:39Z</dcterms:modified>
</cp:coreProperties>
</file>