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6" r:id="rId4"/>
    <p:sldId id="260" r:id="rId5"/>
    <p:sldId id="262" r:id="rId6"/>
    <p:sldId id="269" r:id="rId7"/>
    <p:sldId id="287" r:id="rId8"/>
    <p:sldId id="278" r:id="rId9"/>
    <p:sldId id="291" r:id="rId10"/>
    <p:sldId id="288" r:id="rId11"/>
    <p:sldId id="289" r:id="rId12"/>
    <p:sldId id="290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>
        <p:guide orient="horz" pos="1139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7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3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0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DA25-0B2C-413E-B628-D7710A246A98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C20B-2F5E-4708-A887-A61E08003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4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0280" y="3436667"/>
            <a:ext cx="4603720" cy="121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accent6"/>
                </a:solidFill>
              </a:rPr>
              <a:t>ПРЕДЛОЖЕНИЕ КОМПАНИИ </a:t>
            </a:r>
            <a:r>
              <a:rPr lang="ru-RU" sz="2000" b="1" dirty="0" smtClean="0">
                <a:solidFill>
                  <a:schemeClr val="accent6"/>
                </a:solidFill>
              </a:rPr>
              <a:t>«ОПТИКОМ» </a:t>
            </a:r>
            <a:r>
              <a:rPr lang="ru-RU" sz="2000" dirty="0" smtClean="0">
                <a:solidFill>
                  <a:schemeClr val="accent6"/>
                </a:solidFill>
              </a:rPr>
              <a:t>ПО ЭКОЛОГИЗАЦИИ КЛИНИНГОВОЙ ДЕЯТЕЛЬНОСТИ</a:t>
            </a:r>
            <a:endParaRPr lang="ru-RU" sz="2800" dirty="0" smtClean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0279" y="1858747"/>
            <a:ext cx="43034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Анна Сычева 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Э</a:t>
            </a:r>
            <a:r>
              <a:rPr lang="ru-RU" dirty="0" smtClean="0">
                <a:solidFill>
                  <a:schemeClr val="tx2"/>
                </a:solidFill>
              </a:rPr>
              <a:t>ксперт </a:t>
            </a:r>
            <a:r>
              <a:rPr lang="ru-RU" dirty="0">
                <a:solidFill>
                  <a:schemeClr val="tx2"/>
                </a:solidFill>
              </a:rPr>
              <a:t>по экологическому менеджменту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 err="1" smtClean="0">
                <a:solidFill>
                  <a:schemeClr val="tx2"/>
                </a:solidFill>
              </a:rPr>
              <a:t>ОптиКом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РАЗДЕЛЬНЫЙ СБОР ОТХОДОВ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26546" y="1748351"/>
            <a:ext cx="3915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Компания </a:t>
            </a: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 err="1" smtClean="0">
                <a:solidFill>
                  <a:schemeClr val="tx2"/>
                </a:solidFill>
              </a:rPr>
              <a:t>ОптиКом</a:t>
            </a:r>
            <a:r>
              <a:rPr lang="ru-RU" sz="2000" dirty="0" smtClean="0">
                <a:solidFill>
                  <a:schemeClr val="tx2"/>
                </a:solidFill>
              </a:rPr>
              <a:t>» </a:t>
            </a:r>
            <a:r>
              <a:rPr lang="ru-RU" sz="2000" dirty="0">
                <a:solidFill>
                  <a:schemeClr val="tx2"/>
                </a:solidFill>
              </a:rPr>
              <a:t>предлагает торговым и бизнес-центрам реализовать совместную программу раздельного сбора отходов.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Данная </a:t>
            </a:r>
            <a:r>
              <a:rPr lang="ru-RU" sz="2000" dirty="0">
                <a:solidFill>
                  <a:schemeClr val="tx2"/>
                </a:solidFill>
              </a:rPr>
              <a:t>услуга поможет снизить расходы </a:t>
            </a:r>
            <a:r>
              <a:rPr lang="ru-RU" sz="2000" dirty="0" smtClean="0">
                <a:solidFill>
                  <a:schemeClr val="tx2"/>
                </a:solidFill>
              </a:rPr>
              <a:t>объекта на </a:t>
            </a:r>
            <a:r>
              <a:rPr lang="ru-RU" sz="2000" dirty="0">
                <a:solidFill>
                  <a:schemeClr val="tx2"/>
                </a:solidFill>
              </a:rPr>
              <a:t>вывоз мусора за счет уменьшения объема смешанных отходов.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3" y="1825625"/>
            <a:ext cx="400346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>
                <a:solidFill>
                  <a:schemeClr val="tx2"/>
                </a:solidFill>
              </a:rPr>
              <a:t>УСЛОВИЯ СОТРУДНИЧЕСТВА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1529" y="147789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2200" dirty="0">
                <a:solidFill>
                  <a:schemeClr val="tx2"/>
                </a:solidFill>
              </a:rPr>
              <a:t>В зависимости от конкретных условий сотрудничества мы готовы инвестировать в</a:t>
            </a:r>
            <a:r>
              <a:rPr lang="ru-RU" sz="2200" dirty="0" smtClean="0">
                <a:solidFill>
                  <a:schemeClr val="tx2"/>
                </a:solidFill>
              </a:rPr>
              <a:t>:</a:t>
            </a:r>
            <a:endParaRPr lang="ru-RU" sz="2200" dirty="0">
              <a:solidFill>
                <a:schemeClr val="tx2"/>
              </a:solidFill>
            </a:endParaRP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предоставление </a:t>
            </a:r>
            <a:r>
              <a:rPr lang="ru-RU" sz="1900" dirty="0">
                <a:solidFill>
                  <a:schemeClr val="tx2"/>
                </a:solidFill>
              </a:rPr>
              <a:t>и обслуживание пресса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поиск </a:t>
            </a:r>
            <a:r>
              <a:rPr lang="ru-RU" sz="1900" dirty="0">
                <a:solidFill>
                  <a:schemeClr val="tx2"/>
                </a:solidFill>
              </a:rPr>
              <a:t>и обучение оператора пункта сбора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предоставление </a:t>
            </a:r>
            <a:r>
              <a:rPr lang="ru-RU" sz="1900" dirty="0">
                <a:solidFill>
                  <a:schemeClr val="tx2"/>
                </a:solidFill>
              </a:rPr>
              <a:t>навигационных и обучающих наглядных материалов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вывоз </a:t>
            </a:r>
            <a:r>
              <a:rPr lang="ru-RU" sz="1900" dirty="0">
                <a:solidFill>
                  <a:schemeClr val="tx2"/>
                </a:solidFill>
              </a:rPr>
              <a:t>раздельно собранных фракций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проведение </a:t>
            </a:r>
            <a:r>
              <a:rPr lang="ru-RU" sz="1900" dirty="0">
                <a:solidFill>
                  <a:schemeClr val="tx2"/>
                </a:solidFill>
              </a:rPr>
              <a:t>образовательных мероприятий для сотрудников и арендаторов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chemeClr val="tx2"/>
                </a:solidFill>
              </a:rPr>
              <a:t>Необходимое участие со стороны партнеры:</a:t>
            </a:r>
          </a:p>
          <a:p>
            <a:pPr lvl="1">
              <a:spcBef>
                <a:spcPts val="1800"/>
              </a:spcBef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предоставление </a:t>
            </a:r>
            <a:r>
              <a:rPr lang="ru-RU" sz="1900" dirty="0">
                <a:solidFill>
                  <a:schemeClr val="tx2"/>
                </a:solidFill>
              </a:rPr>
              <a:t>помещения для пункта сбора (от 30 м</a:t>
            </a:r>
            <a:r>
              <a:rPr lang="ru-RU" sz="1900" baseline="30000" dirty="0">
                <a:solidFill>
                  <a:schemeClr val="tx2"/>
                </a:solidFill>
              </a:rPr>
              <a:t>2</a:t>
            </a:r>
            <a:r>
              <a:rPr lang="ru-RU" sz="19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установка </a:t>
            </a:r>
            <a:r>
              <a:rPr lang="ru-RU" sz="1900" dirty="0">
                <a:solidFill>
                  <a:schemeClr val="tx2"/>
                </a:solidFill>
              </a:rPr>
              <a:t>контейнеров для раздельно собранных фракций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1900" dirty="0" smtClean="0">
                <a:solidFill>
                  <a:schemeClr val="tx2"/>
                </a:solidFill>
              </a:rPr>
              <a:t>оплата </a:t>
            </a:r>
            <a:r>
              <a:rPr lang="ru-RU" sz="1900" dirty="0">
                <a:solidFill>
                  <a:schemeClr val="tx2"/>
                </a:solidFill>
              </a:rPr>
              <a:t>труда оператора пункта</a:t>
            </a:r>
          </a:p>
        </p:txBody>
      </p:sp>
    </p:spTree>
    <p:extLst>
      <p:ext uri="{BB962C8B-B14F-4D97-AF65-F5344CB8AC3E}">
        <p14:creationId xmlns:p14="http://schemas.microsoft.com/office/powerpoint/2010/main" val="17764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УСЛОВИЯ СОТРУДНИЧЕСТВА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1529" y="1477895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ru-RU" sz="1900" dirty="0">
                <a:solidFill>
                  <a:schemeClr val="tx2"/>
                </a:solidFill>
              </a:rPr>
              <a:t>Компания «</a:t>
            </a:r>
            <a:r>
              <a:rPr lang="ru-RU" sz="1900" dirty="0" err="1">
                <a:solidFill>
                  <a:schemeClr val="tx2"/>
                </a:solidFill>
              </a:rPr>
              <a:t>ОптиКом</a:t>
            </a:r>
            <a:r>
              <a:rPr lang="ru-RU" sz="1900" dirty="0">
                <a:solidFill>
                  <a:schemeClr val="tx2"/>
                </a:solidFill>
              </a:rPr>
              <a:t>» готова реализовать предложенный проект по раздельному сбору отходов при условии закупки </a:t>
            </a:r>
            <a:r>
              <a:rPr lang="ru-RU" sz="1900" dirty="0" smtClean="0">
                <a:solidFill>
                  <a:schemeClr val="tx2"/>
                </a:solidFill>
              </a:rPr>
              <a:t>партнером расходных </a:t>
            </a:r>
            <a:r>
              <a:rPr lang="ru-RU" sz="1900" dirty="0">
                <a:solidFill>
                  <a:schemeClr val="tx2"/>
                </a:solidFill>
              </a:rPr>
              <a:t>материалов на сумму не менее </a:t>
            </a:r>
            <a:r>
              <a:rPr lang="ru-RU" sz="1900" dirty="0" smtClean="0">
                <a:solidFill>
                  <a:schemeClr val="tx2"/>
                </a:solidFill>
              </a:rPr>
              <a:t>200 </a:t>
            </a:r>
            <a:r>
              <a:rPr lang="ru-RU" sz="1900" dirty="0">
                <a:solidFill>
                  <a:schemeClr val="tx2"/>
                </a:solidFill>
              </a:rPr>
              <a:t>000 руб. ежемесячно.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900" dirty="0">
                <a:solidFill>
                  <a:schemeClr val="tx2"/>
                </a:solidFill>
              </a:rPr>
              <a:t>Ассортимент компании «</a:t>
            </a:r>
            <a:r>
              <a:rPr lang="ru-RU" sz="1900" dirty="0" err="1">
                <a:solidFill>
                  <a:schemeClr val="tx2"/>
                </a:solidFill>
              </a:rPr>
              <a:t>ОптиКом</a:t>
            </a:r>
            <a:r>
              <a:rPr lang="ru-RU" sz="1900" dirty="0">
                <a:solidFill>
                  <a:schemeClr val="tx2"/>
                </a:solidFill>
              </a:rPr>
              <a:t>» насчитывает более 16 000 позиций и включает следующие товарные группы: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2"/>
                </a:solidFill>
              </a:rPr>
              <a:t>Моющие </a:t>
            </a:r>
            <a:r>
              <a:rPr lang="ru-RU" sz="1700" dirty="0">
                <a:solidFill>
                  <a:schemeClr val="tx2"/>
                </a:solidFill>
              </a:rPr>
              <a:t>и чистящие средства для профессиональной </a:t>
            </a:r>
            <a:r>
              <a:rPr lang="ru-RU" sz="1700" dirty="0" smtClean="0">
                <a:solidFill>
                  <a:schemeClr val="tx2"/>
                </a:solidFill>
              </a:rPr>
              <a:t>уборки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2"/>
                </a:solidFill>
              </a:rPr>
              <a:t>Бумажно-гигиеническая </a:t>
            </a:r>
            <a:r>
              <a:rPr lang="ru-RU" sz="1700" dirty="0" smtClean="0">
                <a:solidFill>
                  <a:schemeClr val="tx2"/>
                </a:solidFill>
              </a:rPr>
              <a:t>продукция</a:t>
            </a:r>
            <a:endParaRPr lang="ru-RU" sz="1700" dirty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2"/>
                </a:solidFill>
              </a:rPr>
              <a:t>Уборочный </a:t>
            </a:r>
            <a:r>
              <a:rPr lang="ru-RU" sz="1700" dirty="0">
                <a:solidFill>
                  <a:schemeClr val="tx2"/>
                </a:solidFill>
              </a:rPr>
              <a:t>инвентарь и средства индивидуальной </a:t>
            </a:r>
            <a:r>
              <a:rPr lang="ru-RU" sz="1700" dirty="0" smtClean="0">
                <a:solidFill>
                  <a:schemeClr val="tx2"/>
                </a:solidFill>
              </a:rPr>
              <a:t>защиты</a:t>
            </a:r>
            <a:endParaRPr lang="ru-RU" sz="1700" dirty="0">
              <a:solidFill>
                <a:schemeClr val="tx2"/>
              </a:solidFill>
            </a:endParaRP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2"/>
                </a:solidFill>
              </a:rPr>
              <a:t>Канцелярские товары</a:t>
            </a:r>
            <a:endParaRPr lang="ru-RU" sz="1700" dirty="0">
              <a:solidFill>
                <a:schemeClr val="tx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ru-RU" sz="1900" dirty="0">
                <a:solidFill>
                  <a:schemeClr val="tx2"/>
                </a:solidFill>
              </a:rPr>
              <a:t>В том числе, мы готовы предложить </a:t>
            </a:r>
            <a:r>
              <a:rPr lang="ru-RU" sz="1900" dirty="0" err="1" smtClean="0">
                <a:solidFill>
                  <a:schemeClr val="tx2"/>
                </a:solidFill>
              </a:rPr>
              <a:t>экологичные</a:t>
            </a:r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>
                <a:solidFill>
                  <a:schemeClr val="tx2"/>
                </a:solidFill>
              </a:rPr>
              <a:t>расходные материалы и средства для профессиональной уборки</a:t>
            </a:r>
            <a:r>
              <a:rPr lang="ru-RU" sz="1900" dirty="0" smtClean="0">
                <a:solidFill>
                  <a:schemeClr val="tx2"/>
                </a:solidFill>
              </a:rPr>
              <a:t>.</a:t>
            </a:r>
            <a:endParaRPr lang="ru-RU" sz="1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54372" y="1941249"/>
            <a:ext cx="460603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Анна </a:t>
            </a:r>
            <a:r>
              <a:rPr lang="ru-RU" sz="2400" dirty="0" smtClean="0">
                <a:solidFill>
                  <a:schemeClr val="tx2"/>
                </a:solidFill>
              </a:rPr>
              <a:t>Сычева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ru-RU" sz="14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Э</a:t>
            </a:r>
            <a:r>
              <a:rPr lang="ru-RU" sz="1600" dirty="0" smtClean="0">
                <a:solidFill>
                  <a:schemeClr val="tx2"/>
                </a:solidFill>
              </a:rPr>
              <a:t>ксперт </a:t>
            </a:r>
            <a:r>
              <a:rPr lang="ru-RU" sz="1600" dirty="0">
                <a:solidFill>
                  <a:schemeClr val="tx2"/>
                </a:solidFill>
              </a:rPr>
              <a:t>по экологическому </a:t>
            </a:r>
            <a:r>
              <a:rPr lang="ru-RU" sz="1600" dirty="0" smtClean="0">
                <a:solidFill>
                  <a:schemeClr val="tx2"/>
                </a:solidFill>
              </a:rPr>
              <a:t>менеджменту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Тел</a:t>
            </a:r>
            <a:r>
              <a:rPr lang="en-US" sz="1600" dirty="0">
                <a:solidFill>
                  <a:schemeClr val="tx2"/>
                </a:solidFill>
              </a:rPr>
              <a:t>.: </a:t>
            </a:r>
            <a:r>
              <a:rPr lang="en-US" sz="1600" b="1" dirty="0">
                <a:solidFill>
                  <a:schemeClr val="tx2"/>
                </a:solidFill>
              </a:rPr>
              <a:t>+7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(</a:t>
            </a:r>
            <a:r>
              <a:rPr lang="ru-RU" sz="1600" b="1" dirty="0">
                <a:solidFill>
                  <a:schemeClr val="tx2"/>
                </a:solidFill>
              </a:rPr>
              <a:t>495</a:t>
            </a:r>
            <a:r>
              <a:rPr lang="en-US" sz="1600" b="1" dirty="0">
                <a:solidFill>
                  <a:schemeClr val="tx2"/>
                </a:solidFill>
              </a:rPr>
              <a:t>)</a:t>
            </a:r>
            <a:r>
              <a:rPr lang="ru-RU" sz="1600" b="1" dirty="0">
                <a:solidFill>
                  <a:schemeClr val="tx2"/>
                </a:solidFill>
              </a:rPr>
              <a:t> 980-06-48</a:t>
            </a:r>
            <a:r>
              <a:rPr lang="ru-RU" sz="1600" dirty="0">
                <a:solidFill>
                  <a:schemeClr val="tx2"/>
                </a:solidFill>
              </a:rPr>
              <a:t>, доб. 4073</a:t>
            </a:r>
          </a:p>
          <a:p>
            <a:r>
              <a:rPr lang="en-US" sz="1600" dirty="0">
                <a:solidFill>
                  <a:schemeClr val="tx2"/>
                </a:solidFill>
              </a:rPr>
              <a:t>e-mail: </a:t>
            </a:r>
            <a:r>
              <a:rPr lang="en-US" sz="1600" b="1" dirty="0">
                <a:solidFill>
                  <a:schemeClr val="tx2"/>
                </a:solidFill>
              </a:rPr>
              <a:t>a.sycheva@opti-com.ru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4372" y="3717970"/>
            <a:ext cx="4507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</a:rPr>
              <a:t>Я всегда </a:t>
            </a:r>
            <a:r>
              <a:rPr lang="ru-RU" dirty="0" smtClean="0">
                <a:solidFill>
                  <a:schemeClr val="accent6"/>
                </a:solidFill>
              </a:rPr>
              <a:t>рада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предоставить вам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дополнительную 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r>
              <a:rPr lang="ru-RU" dirty="0">
                <a:solidFill>
                  <a:schemeClr val="accent6"/>
                </a:solidFill>
              </a:rPr>
              <a:t>информацию и ответить </a:t>
            </a:r>
            <a:r>
              <a:rPr lang="ru-RU" dirty="0" smtClean="0">
                <a:solidFill>
                  <a:schemeClr val="accent6"/>
                </a:solidFill>
              </a:rPr>
              <a:t>на </a:t>
            </a:r>
            <a:r>
              <a:rPr lang="ru-RU" dirty="0">
                <a:solidFill>
                  <a:schemeClr val="accent6"/>
                </a:solidFill>
              </a:rPr>
              <a:t>ваши </a:t>
            </a:r>
            <a:r>
              <a:rPr lang="ru-RU" dirty="0" smtClean="0">
                <a:solidFill>
                  <a:schemeClr val="accent6"/>
                </a:solidFill>
              </a:rPr>
              <a:t>вопросы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О КОМПАНИИ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28650" y="1429555"/>
            <a:ext cx="7886700" cy="474740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900" b="1" dirty="0">
                <a:solidFill>
                  <a:schemeClr val="accent6"/>
                </a:solidFill>
              </a:rPr>
              <a:t>«</a:t>
            </a:r>
            <a:r>
              <a:rPr lang="ru-RU" sz="1900" b="1" dirty="0" err="1">
                <a:solidFill>
                  <a:schemeClr val="accent6"/>
                </a:solidFill>
              </a:rPr>
              <a:t>ОптиКом</a:t>
            </a:r>
            <a:r>
              <a:rPr lang="ru-RU" sz="1900" b="1" dirty="0">
                <a:solidFill>
                  <a:schemeClr val="accent6"/>
                </a:solidFill>
              </a:rPr>
              <a:t>»</a:t>
            </a:r>
            <a:r>
              <a:rPr lang="ru-RU" sz="1900" dirty="0">
                <a:solidFill>
                  <a:schemeClr val="accent6"/>
                </a:solidFill>
              </a:rPr>
              <a:t> </a:t>
            </a:r>
            <a:r>
              <a:rPr lang="ru-RU" sz="1900" dirty="0">
                <a:solidFill>
                  <a:schemeClr val="tx2"/>
                </a:solidFill>
              </a:rPr>
              <a:t>– многопрофильная компания, ведущая бизнес в </a:t>
            </a:r>
            <a:r>
              <a:rPr lang="ru-RU" sz="1900" dirty="0" smtClean="0">
                <a:solidFill>
                  <a:schemeClr val="tx2"/>
                </a:solidFill>
              </a:rPr>
              <a:t>таких направлениях</a:t>
            </a:r>
            <a:r>
              <a:rPr lang="ru-RU" sz="1900" dirty="0">
                <a:solidFill>
                  <a:schemeClr val="tx2"/>
                </a:solidFill>
              </a:rPr>
              <a:t>, как оптовая торговля, логистика и производство.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900" dirty="0">
                <a:solidFill>
                  <a:schemeClr val="tx2"/>
                </a:solidFill>
              </a:rPr>
              <a:t>Наша специализация – товары для бизнеса: расходные </a:t>
            </a:r>
            <a:r>
              <a:rPr lang="ru-RU" sz="1900" dirty="0" smtClean="0">
                <a:solidFill>
                  <a:schemeClr val="tx2"/>
                </a:solidFill>
              </a:rPr>
              <a:t>материалы, </a:t>
            </a:r>
            <a:r>
              <a:rPr lang="ru-RU" sz="1900" dirty="0" err="1" smtClean="0">
                <a:solidFill>
                  <a:schemeClr val="tx2"/>
                </a:solidFill>
              </a:rPr>
              <a:t>хозтовары</a:t>
            </a:r>
            <a:r>
              <a:rPr lang="ru-RU" sz="1900" dirty="0">
                <a:solidFill>
                  <a:schemeClr val="tx2"/>
                </a:solidFill>
              </a:rPr>
              <a:t>, упаковка, инвентарь. </a:t>
            </a:r>
            <a:endParaRPr lang="ru-RU" sz="19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900" dirty="0" smtClean="0">
                <a:solidFill>
                  <a:schemeClr val="tx2"/>
                </a:solidFill>
              </a:rPr>
              <a:t>Ассортимент </a:t>
            </a:r>
            <a:r>
              <a:rPr lang="ru-RU" sz="1900" dirty="0">
                <a:solidFill>
                  <a:schemeClr val="tx2"/>
                </a:solidFill>
              </a:rPr>
              <a:t>насчитывает </a:t>
            </a:r>
            <a:r>
              <a:rPr lang="ru-RU" sz="1900" dirty="0" smtClean="0">
                <a:solidFill>
                  <a:schemeClr val="tx2"/>
                </a:solidFill>
              </a:rPr>
              <a:t>свыше </a:t>
            </a:r>
            <a:r>
              <a:rPr lang="ru-RU" sz="1900" b="1" dirty="0" smtClean="0">
                <a:solidFill>
                  <a:schemeClr val="accent6"/>
                </a:solidFill>
              </a:rPr>
              <a:t>16 </a:t>
            </a:r>
            <a:r>
              <a:rPr lang="ru-RU" sz="1900" b="1" dirty="0">
                <a:solidFill>
                  <a:schemeClr val="accent6"/>
                </a:solidFill>
              </a:rPr>
              <a:t>000</a:t>
            </a:r>
            <a:r>
              <a:rPr lang="ru-RU" sz="1900" dirty="0">
                <a:solidFill>
                  <a:schemeClr val="tx2"/>
                </a:solidFill>
              </a:rPr>
              <a:t> наименований в 20 товарных категориях.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solidFill>
                  <a:schemeClr val="tx2"/>
                </a:solidFill>
              </a:rPr>
              <a:t>Собственное производство </a:t>
            </a:r>
            <a:r>
              <a:rPr lang="ru-RU" sz="1900" dirty="0" smtClean="0">
                <a:solidFill>
                  <a:schemeClr val="tx2"/>
                </a:solidFill>
              </a:rPr>
              <a:t>полиэтиленовой продукции, </a:t>
            </a:r>
            <a:r>
              <a:rPr lang="ru-RU" sz="1900" dirty="0">
                <a:solidFill>
                  <a:schemeClr val="tx2"/>
                </a:solidFill>
              </a:rPr>
              <a:t>одноразовой одежды и </a:t>
            </a:r>
            <a:r>
              <a:rPr lang="ru-RU" sz="1900" dirty="0" smtClean="0">
                <a:solidFill>
                  <a:schemeClr val="tx2"/>
                </a:solidFill>
              </a:rPr>
              <a:t>средств индивидуальной </a:t>
            </a:r>
            <a:r>
              <a:rPr lang="ru-RU" sz="1900" dirty="0">
                <a:solidFill>
                  <a:schemeClr val="tx2"/>
                </a:solidFill>
              </a:rPr>
              <a:t>защиты, профессиональной и бытовой химии.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solidFill>
                  <a:schemeClr val="tx2"/>
                </a:solidFill>
              </a:rPr>
              <a:t>Эксклюзивные поставки продукции ведущих отечественных </a:t>
            </a:r>
            <a:r>
              <a:rPr lang="ru-RU" sz="1900" dirty="0" smtClean="0">
                <a:solidFill>
                  <a:schemeClr val="tx2"/>
                </a:solidFill>
              </a:rPr>
              <a:t>и зарубежных </a:t>
            </a:r>
            <a:r>
              <a:rPr lang="ru-RU" sz="1900" dirty="0">
                <a:solidFill>
                  <a:schemeClr val="tx2"/>
                </a:solidFill>
              </a:rPr>
              <a:t>производителей.</a:t>
            </a:r>
          </a:p>
          <a:p>
            <a:pPr>
              <a:spcAft>
                <a:spcPts val="600"/>
              </a:spcAft>
            </a:pPr>
            <a:r>
              <a:rPr lang="ru-RU" sz="1900" dirty="0">
                <a:solidFill>
                  <a:schemeClr val="tx2"/>
                </a:solidFill>
              </a:rPr>
              <a:t>Линейка </a:t>
            </a:r>
            <a:r>
              <a:rPr lang="ru-RU" sz="1900" dirty="0" err="1">
                <a:solidFill>
                  <a:schemeClr val="tx2"/>
                </a:solidFill>
              </a:rPr>
              <a:t>экологичных</a:t>
            </a:r>
            <a:r>
              <a:rPr lang="ru-RU" sz="1900" dirty="0">
                <a:solidFill>
                  <a:schemeClr val="tx2"/>
                </a:solidFill>
              </a:rPr>
              <a:t> товаров, сертифицированных </a:t>
            </a:r>
            <a:r>
              <a:rPr lang="ru-RU" sz="1900" dirty="0" smtClean="0">
                <a:solidFill>
                  <a:schemeClr val="tx2"/>
                </a:solidFill>
              </a:rPr>
              <a:t>по международным </a:t>
            </a:r>
            <a:r>
              <a:rPr lang="ru-RU" sz="1900" dirty="0">
                <a:solidFill>
                  <a:schemeClr val="tx2"/>
                </a:solidFill>
              </a:rPr>
              <a:t>стандартам качества и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5517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О КОМПАНИИ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28650" y="1133341"/>
            <a:ext cx="7886700" cy="5043622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</a:pPr>
            <a:r>
              <a:rPr lang="ru-RU" sz="1900" dirty="0">
                <a:solidFill>
                  <a:schemeClr val="tx2"/>
                </a:solidFill>
              </a:rPr>
              <a:t>Площадь складских помещений составляет свыше </a:t>
            </a:r>
            <a:r>
              <a:rPr lang="ru-RU" sz="1900" b="1" dirty="0">
                <a:solidFill>
                  <a:schemeClr val="accent6"/>
                </a:solidFill>
              </a:rPr>
              <a:t>23 000 м</a:t>
            </a:r>
            <a:r>
              <a:rPr lang="ru-RU" sz="1900" b="1" baseline="30000" dirty="0">
                <a:solidFill>
                  <a:schemeClr val="accent6"/>
                </a:solidFill>
              </a:rPr>
              <a:t>2</a:t>
            </a:r>
            <a:r>
              <a:rPr lang="ru-RU" sz="1900" dirty="0" smtClean="0">
                <a:solidFill>
                  <a:schemeClr val="tx2"/>
                </a:solidFill>
              </a:rPr>
              <a:t>, расположенных </a:t>
            </a:r>
            <a:r>
              <a:rPr lang="ru-RU" sz="1900" dirty="0">
                <a:solidFill>
                  <a:schemeClr val="tx2"/>
                </a:solidFill>
              </a:rPr>
              <a:t>в Москве, Санкт-Петербурге и Нижнем Новгороде.</a:t>
            </a:r>
          </a:p>
          <a:p>
            <a:pPr>
              <a:buClr>
                <a:schemeClr val="tx2"/>
              </a:buClr>
            </a:pPr>
            <a:r>
              <a:rPr lang="ru-RU" sz="1900" dirty="0">
                <a:solidFill>
                  <a:schemeClr val="tx2"/>
                </a:solidFill>
              </a:rPr>
              <a:t>Собственный автопарк: </a:t>
            </a:r>
            <a:r>
              <a:rPr lang="ru-RU" sz="1900" b="1" dirty="0">
                <a:solidFill>
                  <a:schemeClr val="accent6"/>
                </a:solidFill>
              </a:rPr>
              <a:t>110</a:t>
            </a:r>
            <a:r>
              <a:rPr lang="ru-RU" sz="1900" dirty="0">
                <a:solidFill>
                  <a:schemeClr val="tx2"/>
                </a:solidFill>
              </a:rPr>
              <a:t> единиц транспорта различной </a:t>
            </a:r>
            <a:r>
              <a:rPr lang="ru-RU" sz="1900" dirty="0" err="1">
                <a:solidFill>
                  <a:schemeClr val="tx2"/>
                </a:solidFill>
              </a:rPr>
              <a:t>тоннажности</a:t>
            </a:r>
            <a:r>
              <a:rPr lang="ru-RU" sz="1900" dirty="0">
                <a:solidFill>
                  <a:schemeClr val="tx2"/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r>
              <a:rPr lang="ru-RU" sz="1900" dirty="0">
                <a:solidFill>
                  <a:schemeClr val="tx2"/>
                </a:solidFill>
              </a:rPr>
              <a:t>Ежедневно мы доставляем более </a:t>
            </a:r>
            <a:r>
              <a:rPr lang="ru-RU" sz="1900" b="1" dirty="0">
                <a:solidFill>
                  <a:schemeClr val="accent6"/>
                </a:solidFill>
              </a:rPr>
              <a:t>1200</a:t>
            </a:r>
            <a:r>
              <a:rPr lang="ru-RU" sz="1900" dirty="0">
                <a:solidFill>
                  <a:schemeClr val="tx2"/>
                </a:solidFill>
              </a:rPr>
              <a:t> заказов.</a:t>
            </a:r>
          </a:p>
          <a:p>
            <a:pPr>
              <a:buClr>
                <a:schemeClr val="tx2"/>
              </a:buClr>
            </a:pPr>
            <a:r>
              <a:rPr lang="ru-RU" sz="1900" dirty="0">
                <a:solidFill>
                  <a:schemeClr val="tx2"/>
                </a:solidFill>
              </a:rPr>
              <a:t>Дистрибьюторская сеть охватывает </a:t>
            </a:r>
            <a:r>
              <a:rPr lang="ru-RU" sz="1900" b="1" dirty="0">
                <a:solidFill>
                  <a:schemeClr val="accent6"/>
                </a:solidFill>
              </a:rPr>
              <a:t>83</a:t>
            </a:r>
            <a:r>
              <a:rPr lang="ru-RU" sz="1900" dirty="0">
                <a:solidFill>
                  <a:schemeClr val="tx2"/>
                </a:solidFill>
              </a:rPr>
              <a:t> региона РФ.</a:t>
            </a:r>
          </a:p>
          <a:p>
            <a:pPr>
              <a:buClr>
                <a:schemeClr val="tx2"/>
              </a:buClr>
            </a:pPr>
            <a:r>
              <a:rPr lang="ru-RU" sz="1900" b="1" dirty="0">
                <a:solidFill>
                  <a:schemeClr val="accent6"/>
                </a:solidFill>
              </a:rPr>
              <a:t>6500</a:t>
            </a:r>
            <a:r>
              <a:rPr lang="ru-RU" sz="1900" dirty="0">
                <a:solidFill>
                  <a:schemeClr val="tx2"/>
                </a:solidFill>
              </a:rPr>
              <a:t> компаний работают с нами на постоянной основе</a:t>
            </a:r>
            <a:r>
              <a:rPr lang="ru-RU" sz="1900" dirty="0" smtClean="0">
                <a:solidFill>
                  <a:schemeClr val="tx2"/>
                </a:solidFill>
              </a:rPr>
              <a:t>, среди которых:</a:t>
            </a:r>
          </a:p>
          <a:p>
            <a:pPr marL="457200" lvl="1" indent="0">
              <a:spcBef>
                <a:spcPts val="1800"/>
              </a:spcBef>
              <a:spcAft>
                <a:spcPts val="1000"/>
              </a:spcAft>
              <a:buNone/>
            </a:pPr>
            <a:r>
              <a:rPr lang="ru-RU" sz="1800" b="1" dirty="0" err="1" smtClean="0">
                <a:solidFill>
                  <a:schemeClr val="accent6"/>
                </a:solidFill>
              </a:rPr>
              <a:t>Клининговые</a:t>
            </a:r>
            <a:r>
              <a:rPr lang="ru-RU" sz="1800" b="1" dirty="0" smtClean="0">
                <a:solidFill>
                  <a:schemeClr val="accent6"/>
                </a:solidFill>
              </a:rPr>
              <a:t> компании:</a:t>
            </a: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ОМС</a:t>
            </a:r>
            <a:r>
              <a:rPr lang="ru-RU" sz="1800" dirty="0" smtClean="0">
                <a:solidFill>
                  <a:schemeClr val="tx2"/>
                </a:solidFill>
              </a:rPr>
              <a:t>, Чистый свет, Диана-</a:t>
            </a:r>
            <a:r>
              <a:rPr lang="ru-RU" sz="1800" dirty="0" err="1" smtClean="0">
                <a:solidFill>
                  <a:schemeClr val="tx2"/>
                </a:solidFill>
              </a:rPr>
              <a:t>Клининг</a:t>
            </a:r>
            <a:r>
              <a:rPr lang="ru-RU" sz="1800" dirty="0">
                <a:solidFill>
                  <a:schemeClr val="tx2"/>
                </a:solidFill>
              </a:rPr>
              <a:t>, РБЕ </a:t>
            </a:r>
            <a:r>
              <a:rPr lang="ru-RU" sz="1800" dirty="0" err="1" smtClean="0">
                <a:solidFill>
                  <a:schemeClr val="tx2"/>
                </a:solidFill>
              </a:rPr>
              <a:t>клининг</a:t>
            </a:r>
            <a:r>
              <a:rPr lang="ru-RU" sz="1800" dirty="0" smtClean="0">
                <a:solidFill>
                  <a:schemeClr val="tx2"/>
                </a:solidFill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</a:rPr>
              <a:t>Энергодомсервис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endParaRPr lang="ru-RU" sz="1800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accent6"/>
                </a:solidFill>
              </a:rPr>
              <a:t>Рестораны</a:t>
            </a:r>
            <a:r>
              <a:rPr lang="ru-RU" sz="1800" b="1" dirty="0">
                <a:solidFill>
                  <a:schemeClr val="accent6"/>
                </a:solidFill>
              </a:rPr>
              <a:t>:</a:t>
            </a:r>
            <a:r>
              <a:rPr lang="ru-RU" sz="1800" dirty="0">
                <a:solidFill>
                  <a:schemeClr val="tx2"/>
                </a:solidFill>
              </a:rPr>
              <a:t> KFC, семейные кафе Андерсон, </a:t>
            </a:r>
            <a:r>
              <a:rPr lang="ru-RU" sz="1800" dirty="0" err="1">
                <a:solidFill>
                  <a:schemeClr val="tx2"/>
                </a:solidFill>
              </a:rPr>
              <a:t>Кофемания</a:t>
            </a:r>
            <a:r>
              <a:rPr lang="ru-RU" sz="1800" dirty="0">
                <a:solidFill>
                  <a:schemeClr val="tx2"/>
                </a:solidFill>
              </a:rPr>
              <a:t>, Му-Му</a:t>
            </a:r>
            <a:r>
              <a:rPr lang="ru-RU" sz="1800" dirty="0" smtClean="0">
                <a:solidFill>
                  <a:schemeClr val="tx2"/>
                </a:solidFill>
              </a:rPr>
              <a:t>, Новиков </a:t>
            </a:r>
            <a:r>
              <a:rPr lang="ru-RU" sz="1800" dirty="0" err="1">
                <a:solidFill>
                  <a:schemeClr val="tx2"/>
                </a:solidFill>
              </a:rPr>
              <a:t>Груп</a:t>
            </a:r>
            <a:r>
              <a:rPr lang="ru-RU" sz="1800" dirty="0">
                <a:solidFill>
                  <a:schemeClr val="tx2"/>
                </a:solidFill>
              </a:rPr>
              <a:t>, Рестораны IKEA, </a:t>
            </a:r>
            <a:r>
              <a:rPr lang="ru-RU" sz="1800" dirty="0" err="1">
                <a:solidFill>
                  <a:schemeClr val="tx2"/>
                </a:solidFill>
              </a:rPr>
              <a:t>Тануки</a:t>
            </a:r>
            <a:r>
              <a:rPr lang="ru-RU" sz="1800" dirty="0">
                <a:solidFill>
                  <a:schemeClr val="tx2"/>
                </a:solidFill>
              </a:rPr>
              <a:t>, Урюк, </a:t>
            </a:r>
            <a:r>
              <a:rPr lang="ru-RU" sz="1800" dirty="0" err="1">
                <a:solidFill>
                  <a:schemeClr val="tx2"/>
                </a:solidFill>
              </a:rPr>
              <a:t>Чайхона</a:t>
            </a:r>
            <a:r>
              <a:rPr lang="ru-RU" sz="1800" dirty="0">
                <a:solidFill>
                  <a:schemeClr val="tx2"/>
                </a:solidFill>
              </a:rPr>
              <a:t> №1</a:t>
            </a:r>
            <a:r>
              <a:rPr lang="ru-RU" sz="1800" dirty="0" smtClean="0">
                <a:solidFill>
                  <a:schemeClr val="tx2"/>
                </a:solidFill>
              </a:rPr>
              <a:t>, </a:t>
            </a:r>
            <a:r>
              <a:rPr lang="ru-RU" sz="1800" dirty="0" err="1" smtClean="0">
                <a:solidFill>
                  <a:schemeClr val="tx2"/>
                </a:solidFill>
              </a:rPr>
              <a:t>Якитория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pPr marL="457200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accent6"/>
                </a:solidFill>
              </a:rPr>
              <a:t>Гостиницы</a:t>
            </a:r>
            <a:r>
              <a:rPr lang="ru-RU" sz="1800" b="1" dirty="0">
                <a:solidFill>
                  <a:schemeClr val="accent6"/>
                </a:solidFill>
              </a:rPr>
              <a:t>: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Дабл</a:t>
            </a:r>
            <a:r>
              <a:rPr lang="ru-RU" sz="1800" dirty="0">
                <a:solidFill>
                  <a:schemeClr val="tx2"/>
                </a:solidFill>
              </a:rPr>
              <a:t> Три Хилтон, </a:t>
            </a:r>
            <a:r>
              <a:rPr lang="ru-RU" sz="1800" dirty="0" err="1">
                <a:solidFill>
                  <a:schemeClr val="tx2"/>
                </a:solidFill>
              </a:rPr>
              <a:t>Завидово</a:t>
            </a:r>
            <a:r>
              <a:rPr lang="ru-RU" sz="1800" dirty="0">
                <a:solidFill>
                  <a:schemeClr val="tx2"/>
                </a:solidFill>
              </a:rPr>
              <a:t> Плаза, </a:t>
            </a:r>
            <a:r>
              <a:rPr lang="ru-RU" sz="1800" dirty="0" err="1" smtClean="0">
                <a:solidFill>
                  <a:schemeClr val="tx2"/>
                </a:solidFill>
              </a:rPr>
              <a:t>Интерконтиненталь</a:t>
            </a:r>
            <a:r>
              <a:rPr lang="ru-RU" sz="1800" dirty="0" smtClean="0">
                <a:solidFill>
                  <a:schemeClr val="tx2"/>
                </a:solidFill>
              </a:rPr>
              <a:t>, Марриотт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pPr marL="457200" lvl="1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chemeClr val="accent6"/>
                </a:solidFill>
              </a:rPr>
              <a:t>Торговые </a:t>
            </a:r>
            <a:r>
              <a:rPr lang="ru-RU" sz="1800" b="1" dirty="0">
                <a:solidFill>
                  <a:schemeClr val="accent6"/>
                </a:solidFill>
              </a:rPr>
              <a:t>сети:</a:t>
            </a:r>
            <a:r>
              <a:rPr lang="ru-RU" sz="1800" b="1" dirty="0">
                <a:solidFill>
                  <a:schemeClr val="tx2"/>
                </a:solidFill>
              </a:rPr>
              <a:t> </a:t>
            </a:r>
            <a:r>
              <a:rPr lang="ru-RU" sz="1800" dirty="0">
                <a:solidFill>
                  <a:schemeClr val="tx2"/>
                </a:solidFill>
              </a:rPr>
              <a:t>X5 </a:t>
            </a:r>
            <a:r>
              <a:rPr lang="ru-RU" sz="1800" dirty="0" err="1">
                <a:solidFill>
                  <a:schemeClr val="tx2"/>
                </a:solidFill>
              </a:rPr>
              <a:t>Retail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Group</a:t>
            </a:r>
            <a:r>
              <a:rPr lang="ru-RU" sz="1800" dirty="0">
                <a:solidFill>
                  <a:schemeClr val="tx2"/>
                </a:solidFill>
              </a:rPr>
              <a:t> (Карусель, Перекрёсток</a:t>
            </a:r>
            <a:r>
              <a:rPr lang="ru-RU" sz="1800" dirty="0" smtClean="0">
                <a:solidFill>
                  <a:schemeClr val="tx2"/>
                </a:solidFill>
              </a:rPr>
              <a:t>, Пятёрочка</a:t>
            </a:r>
            <a:r>
              <a:rPr lang="ru-RU" sz="1800" dirty="0">
                <a:solidFill>
                  <a:schemeClr val="tx2"/>
                </a:solidFill>
              </a:rPr>
              <a:t>), Азбука Вкуса, Ашан, Билла, Глобус, </a:t>
            </a:r>
            <a:r>
              <a:rPr lang="ru-RU" sz="1800" dirty="0" err="1">
                <a:solidFill>
                  <a:schemeClr val="tx2"/>
                </a:solidFill>
              </a:rPr>
              <a:t>Дикси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Зельгросс</a:t>
            </a:r>
            <a:r>
              <a:rPr lang="ru-RU" sz="1800" dirty="0" smtClean="0">
                <a:solidFill>
                  <a:schemeClr val="tx2"/>
                </a:solidFill>
              </a:rPr>
              <a:t>, Лента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Леруа</a:t>
            </a:r>
            <a:r>
              <a:rPr lang="ru-RU" sz="1800" dirty="0">
                <a:solidFill>
                  <a:schemeClr val="tx2"/>
                </a:solidFill>
              </a:rPr>
              <a:t> </a:t>
            </a:r>
            <a:r>
              <a:rPr lang="ru-RU" sz="1800" dirty="0" err="1">
                <a:solidFill>
                  <a:schemeClr val="tx2"/>
                </a:solidFill>
              </a:rPr>
              <a:t>Мерлен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smtClean="0">
                <a:solidFill>
                  <a:schemeClr val="tx2"/>
                </a:solidFill>
              </a:rPr>
              <a:t>Магнит, </a:t>
            </a:r>
            <a:r>
              <a:rPr lang="ru-RU" sz="1800" dirty="0">
                <a:solidFill>
                  <a:schemeClr val="tx2"/>
                </a:solidFill>
              </a:rPr>
              <a:t>Метро, </a:t>
            </a:r>
            <a:r>
              <a:rPr lang="ru-RU" sz="1800" dirty="0" err="1">
                <a:solidFill>
                  <a:schemeClr val="tx2"/>
                </a:solidFill>
              </a:rPr>
              <a:t>ОКей</a:t>
            </a:r>
            <a:r>
              <a:rPr lang="ru-RU" sz="1800" dirty="0">
                <a:solidFill>
                  <a:schemeClr val="tx2"/>
                </a:solidFill>
              </a:rPr>
              <a:t>, </a:t>
            </a:r>
            <a:r>
              <a:rPr lang="ru-RU" sz="1800" dirty="0" err="1">
                <a:solidFill>
                  <a:schemeClr val="tx2"/>
                </a:solidFill>
              </a:rPr>
              <a:t>Спар</a:t>
            </a:r>
            <a:r>
              <a:rPr lang="ru-RU" sz="1800" dirty="0">
                <a:solidFill>
                  <a:schemeClr val="tx2"/>
                </a:solidFill>
              </a:rPr>
              <a:t>, Спортмастер.</a:t>
            </a:r>
          </a:p>
        </p:txBody>
      </p:sp>
    </p:spTree>
    <p:extLst>
      <p:ext uri="{BB962C8B-B14F-4D97-AF65-F5344CB8AC3E}">
        <p14:creationId xmlns:p14="http://schemas.microsoft.com/office/powerpoint/2010/main" val="14167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2088107"/>
            <a:ext cx="7410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000" dirty="0" err="1" smtClean="0">
                <a:solidFill>
                  <a:schemeClr val="tx2"/>
                </a:solidFill>
              </a:rPr>
              <a:t>экологичных</a:t>
            </a:r>
            <a:r>
              <a:rPr lang="ru-RU" sz="2000" dirty="0" smtClean="0">
                <a:solidFill>
                  <a:schemeClr val="tx2"/>
                </a:solidFill>
              </a:rPr>
              <a:t> моющих средств и расходных материалов. 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Раздельный сбор и переработка отходов.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ЭКОЛОГИЧНЫЙ КЛИНИНГ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ЭКОЛОГИЧНЫЕ МОЮЩИЕ СРЕДСТВА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8650" y="114304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/>
                </a:solidFill>
              </a:rPr>
              <a:t>«</a:t>
            </a:r>
            <a:r>
              <a:rPr lang="ru-RU" sz="1800" b="1" dirty="0" err="1" smtClean="0">
                <a:solidFill>
                  <a:schemeClr val="accent6"/>
                </a:solidFill>
              </a:rPr>
              <a:t>ОптиКом</a:t>
            </a:r>
            <a:r>
              <a:rPr lang="ru-RU" sz="1800" b="1" dirty="0" smtClean="0">
                <a:solidFill>
                  <a:schemeClr val="accent6"/>
                </a:solidFill>
              </a:rPr>
              <a:t>»</a:t>
            </a:r>
            <a:r>
              <a:rPr lang="ru-RU" sz="1800" b="1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— </a:t>
            </a:r>
            <a:r>
              <a:rPr lang="ru-RU" sz="1800" dirty="0">
                <a:solidFill>
                  <a:schemeClr val="tx2"/>
                </a:solidFill>
              </a:rPr>
              <a:t>стратегический партнер </a:t>
            </a:r>
            <a:r>
              <a:rPr lang="ru-RU" sz="1800" dirty="0" smtClean="0">
                <a:solidFill>
                  <a:schemeClr val="tx2"/>
                </a:solidFill>
              </a:rPr>
              <a:t>австрийского концерна </a:t>
            </a:r>
            <a:r>
              <a:rPr lang="ru-RU" sz="1800" b="1" dirty="0" err="1" smtClean="0">
                <a:solidFill>
                  <a:schemeClr val="accent6"/>
                </a:solidFill>
              </a:rPr>
              <a:t>Werner</a:t>
            </a:r>
            <a:r>
              <a:rPr lang="ru-RU" sz="1800" b="1" dirty="0" smtClean="0">
                <a:solidFill>
                  <a:schemeClr val="accent6"/>
                </a:solidFill>
              </a:rPr>
              <a:t> &amp; </a:t>
            </a:r>
            <a:r>
              <a:rPr lang="ru-RU" sz="1800" b="1" dirty="0" err="1" smtClean="0">
                <a:solidFill>
                  <a:schemeClr val="accent6"/>
                </a:solidFill>
              </a:rPr>
              <a:t>Mertz</a:t>
            </a:r>
            <a:r>
              <a:rPr lang="ru-RU" sz="1800" dirty="0" smtClean="0">
                <a:solidFill>
                  <a:schemeClr val="tx2"/>
                </a:solidFill>
              </a:rPr>
              <a:t>, производителя </a:t>
            </a:r>
            <a:r>
              <a:rPr lang="ru-RU" sz="1800" dirty="0">
                <a:solidFill>
                  <a:schemeClr val="tx2"/>
                </a:solidFill>
              </a:rPr>
              <a:t>моющих средств под торговой маркой</a:t>
            </a:r>
            <a:r>
              <a:rPr lang="ru-RU" sz="1800" dirty="0">
                <a:solidFill>
                  <a:srgbClr val="6C788A"/>
                </a:solidFill>
              </a:rPr>
              <a:t> </a:t>
            </a:r>
            <a:r>
              <a:rPr lang="ru-RU" sz="1800" b="1" dirty="0" err="1">
                <a:solidFill>
                  <a:schemeClr val="accent6"/>
                </a:solidFill>
              </a:rPr>
              <a:t>tana</a:t>
            </a:r>
            <a:r>
              <a:rPr lang="ru-RU" sz="1800" b="1" dirty="0">
                <a:solidFill>
                  <a:schemeClr val="accent6"/>
                </a:solidFill>
              </a:rPr>
              <a:t> PROFESSIONAL </a:t>
            </a:r>
            <a:r>
              <a:rPr lang="ru-RU" sz="1800" dirty="0" smtClean="0">
                <a:solidFill>
                  <a:schemeClr val="tx2"/>
                </a:solidFill>
              </a:rPr>
              <a:t>и</a:t>
            </a:r>
            <a:r>
              <a:rPr lang="ru-RU" sz="1800" dirty="0" smtClean="0">
                <a:solidFill>
                  <a:schemeClr val="accent6"/>
                </a:solidFill>
              </a:rPr>
              <a:t> </a:t>
            </a:r>
            <a:r>
              <a:rPr lang="ru-RU" sz="1800" b="1" dirty="0" err="1">
                <a:solidFill>
                  <a:schemeClr val="accent6"/>
                </a:solidFill>
              </a:rPr>
              <a:t>green</a:t>
            </a:r>
            <a:r>
              <a:rPr lang="ru-RU" sz="1800" b="1" dirty="0">
                <a:solidFill>
                  <a:schemeClr val="accent6"/>
                </a:solidFill>
              </a:rPr>
              <a:t> </a:t>
            </a:r>
            <a:r>
              <a:rPr lang="ru-RU" sz="1800" b="1" dirty="0" err="1">
                <a:solidFill>
                  <a:schemeClr val="accent6"/>
                </a:solidFill>
              </a:rPr>
              <a:t>care</a:t>
            </a:r>
            <a:r>
              <a:rPr lang="ru-RU" sz="1800" b="1" dirty="0">
                <a:solidFill>
                  <a:schemeClr val="accent6"/>
                </a:solidFill>
              </a:rPr>
              <a:t> PROFESSIONAL</a:t>
            </a:r>
            <a:r>
              <a:rPr lang="ru-RU" sz="1800" b="1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ru-RU" sz="1800" dirty="0" err="1" smtClean="0">
                <a:solidFill>
                  <a:schemeClr val="tx2"/>
                </a:solidFill>
              </a:rPr>
              <a:t>Экологичные</a:t>
            </a:r>
            <a:r>
              <a:rPr lang="ru-RU" sz="1800" dirty="0" smtClean="0">
                <a:solidFill>
                  <a:schemeClr val="tx2"/>
                </a:solidFill>
              </a:rPr>
              <a:t> средства</a:t>
            </a:r>
            <a:r>
              <a:rPr lang="ru-RU" sz="1800" dirty="0" smtClean="0">
                <a:solidFill>
                  <a:srgbClr val="6C788A"/>
                </a:solidFill>
              </a:rPr>
              <a:t> </a:t>
            </a:r>
            <a:r>
              <a:rPr lang="ru-RU" sz="1800" b="1" dirty="0" err="1">
                <a:solidFill>
                  <a:schemeClr val="accent6"/>
                </a:solidFill>
              </a:rPr>
              <a:t>green</a:t>
            </a:r>
            <a:r>
              <a:rPr lang="ru-RU" sz="1800" b="1" dirty="0">
                <a:solidFill>
                  <a:schemeClr val="accent6"/>
                </a:solidFill>
              </a:rPr>
              <a:t> </a:t>
            </a:r>
            <a:r>
              <a:rPr lang="ru-RU" sz="1800" b="1" dirty="0" err="1">
                <a:solidFill>
                  <a:schemeClr val="accent6"/>
                </a:solidFill>
              </a:rPr>
              <a:t>care</a:t>
            </a:r>
            <a:r>
              <a:rPr lang="ru-RU" sz="1800" b="1" dirty="0">
                <a:solidFill>
                  <a:schemeClr val="accent6"/>
                </a:solidFill>
              </a:rPr>
              <a:t> </a:t>
            </a:r>
            <a:r>
              <a:rPr lang="ru-RU" sz="1800" b="1" dirty="0" smtClean="0">
                <a:solidFill>
                  <a:schemeClr val="accent6"/>
                </a:solidFill>
              </a:rPr>
              <a:t>PROFESSIONAL </a:t>
            </a:r>
            <a:r>
              <a:rPr lang="ru-RU" sz="1800" dirty="0" smtClean="0">
                <a:solidFill>
                  <a:schemeClr val="tx2"/>
                </a:solidFill>
              </a:rPr>
              <a:t>отмечены авторитетными </a:t>
            </a:r>
            <a:r>
              <a:rPr lang="ru-RU" sz="1800" dirty="0" err="1" smtClean="0">
                <a:solidFill>
                  <a:schemeClr val="tx2"/>
                </a:solidFill>
              </a:rPr>
              <a:t>экомаркировками</a:t>
            </a:r>
            <a:r>
              <a:rPr lang="ru-RU" sz="1800" dirty="0" smtClean="0">
                <a:solidFill>
                  <a:schemeClr val="tx2"/>
                </a:solidFill>
              </a:rPr>
              <a:t> «Европейский цветок» и </a:t>
            </a:r>
            <a:r>
              <a:rPr lang="en-US" sz="1800" dirty="0" smtClean="0">
                <a:solidFill>
                  <a:schemeClr val="tx2"/>
                </a:solidFill>
              </a:rPr>
              <a:t>Cradle-to-cradle.</a:t>
            </a:r>
            <a:endParaRPr lang="ru-RU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6C788A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74" y="3329444"/>
            <a:ext cx="5860742" cy="2892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5" y="5463385"/>
            <a:ext cx="1001885" cy="1001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48" y="5463385"/>
            <a:ext cx="1034055" cy="10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6282" y="115399"/>
            <a:ext cx="5691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АССОРТИМЕНТ СРЕДСТВ ДЛЯ ЭКОЛОГИЧНОЙ УБОРКИ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47203"/>
              </p:ext>
            </p:extLst>
          </p:nvPr>
        </p:nvGraphicFramePr>
        <p:xfrm>
          <a:off x="696035" y="1451591"/>
          <a:ext cx="7847464" cy="4655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0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Полы и другие поверхности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Универсальное моющее средство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Туалетная комната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для удаления известкового налета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для чистки унитазов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Средство для очистки зеркал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0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Кухня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Средства для ручной и машинной мойки посуды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Средство для очистки поверхностей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Средство для удаления жира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66" y="3902301"/>
            <a:ext cx="2133624" cy="87795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84" y="5052851"/>
            <a:ext cx="2155306" cy="8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ДОПОЛНИТЕЛЬНЫЕ УСЛУГИ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742" y="2038915"/>
            <a:ext cx="7886700" cy="1898085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</a:rPr>
              <a:t>Предоставление и наладка дозирующего оборудования </a:t>
            </a:r>
            <a:r>
              <a:rPr lang="ru-RU" sz="2000" dirty="0" smtClean="0">
                <a:solidFill>
                  <a:schemeClr val="tx2"/>
                </a:solidFill>
              </a:rPr>
              <a:t>для моющих </a:t>
            </a:r>
            <a:r>
              <a:rPr lang="ru-RU" sz="2000" dirty="0">
                <a:solidFill>
                  <a:schemeClr val="tx2"/>
                </a:solidFill>
              </a:rPr>
              <a:t>средств.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2"/>
                </a:solidFill>
              </a:rPr>
              <a:t>Выездные тестирования моющих средств.</a:t>
            </a:r>
          </a:p>
          <a:p>
            <a:pPr lvl="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Тренинги </a:t>
            </a:r>
            <a:r>
              <a:rPr lang="ru-RU" sz="2000" dirty="0">
                <a:solidFill>
                  <a:schemeClr val="tx2"/>
                </a:solidFill>
              </a:rPr>
              <a:t>по использованию моющих средств на объектах клиента </a:t>
            </a:r>
            <a:r>
              <a:rPr lang="ru-RU" sz="2000" dirty="0" smtClean="0">
                <a:solidFill>
                  <a:schemeClr val="tx2"/>
                </a:solidFill>
              </a:rPr>
              <a:t>и в </a:t>
            </a:r>
            <a:r>
              <a:rPr lang="ru-RU" sz="2000" dirty="0">
                <a:solidFill>
                  <a:schemeClr val="tx2"/>
                </a:solidFill>
              </a:rPr>
              <a:t>собственном тренинг-центре «Академия зеленого </a:t>
            </a:r>
            <a:r>
              <a:rPr lang="ru-RU" sz="2000" dirty="0" err="1">
                <a:solidFill>
                  <a:schemeClr val="tx2"/>
                </a:solidFill>
              </a:rPr>
              <a:t>клининга</a:t>
            </a:r>
            <a:r>
              <a:rPr lang="ru-RU" sz="2000" dirty="0" smtClean="0">
                <a:solidFill>
                  <a:schemeClr val="tx2"/>
                </a:solidFill>
              </a:rPr>
              <a:t>».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503" y="1322719"/>
            <a:ext cx="2119133" cy="1089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>
                <a:solidFill>
                  <a:schemeClr val="tx2"/>
                </a:solidFill>
              </a:rPr>
              <a:t>РАСХОДНЫЕ МАТЕРИАЛЫ</a:t>
            </a:r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1182669" y="1431903"/>
            <a:ext cx="6251914" cy="29944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4" y="1225689"/>
            <a:ext cx="5513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err="1">
                <a:solidFill>
                  <a:schemeClr val="tx2"/>
                </a:solidFill>
              </a:rPr>
              <a:t>Экологичные</a:t>
            </a:r>
            <a:r>
              <a:rPr lang="ru-RU" sz="2000" b="1" dirty="0">
                <a:solidFill>
                  <a:schemeClr val="tx2"/>
                </a:solidFill>
              </a:rPr>
              <a:t> расходные материалы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Туалетная бумага и полотенца из макулатуры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Мешки для мусора из вторичного </a:t>
            </a:r>
            <a:r>
              <a:rPr lang="ru-RU" dirty="0" smtClean="0">
                <a:solidFill>
                  <a:schemeClr val="tx2"/>
                </a:solidFill>
              </a:rPr>
              <a:t>полиэтилена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Решения </a:t>
            </a:r>
            <a:r>
              <a:rPr lang="ru-RU" sz="2000" b="1" dirty="0">
                <a:solidFill>
                  <a:schemeClr val="tx2"/>
                </a:solidFill>
              </a:rPr>
              <a:t>для экономии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Сенсорные диспенсеры для полотенец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Диспенсеры для туалетной бумаги с </a:t>
            </a:r>
            <a:r>
              <a:rPr lang="ru-RU" dirty="0" err="1">
                <a:solidFill>
                  <a:schemeClr val="tx2"/>
                </a:solidFill>
              </a:rPr>
              <a:t>полистовой</a:t>
            </a:r>
            <a:r>
              <a:rPr lang="ru-RU" dirty="0">
                <a:solidFill>
                  <a:schemeClr val="tx2"/>
                </a:solidFill>
              </a:rPr>
              <a:t> подачей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Мыло-пена (2500 порций в 1 л)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49" y="3146160"/>
            <a:ext cx="1486986" cy="1561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r="20095"/>
          <a:stretch/>
        </p:blipFill>
        <p:spPr>
          <a:xfrm>
            <a:off x="7513233" y="3064272"/>
            <a:ext cx="996288" cy="17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0598" y="115399"/>
            <a:ext cx="5276799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ЗЕЛЕНЫЙ КЛИНИНГ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4408" y="1107582"/>
            <a:ext cx="7886700" cy="5177307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Мы уже помогли организовать зеленую уборку следующим компаниям:</a:t>
            </a: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Диана </a:t>
            </a:r>
            <a:r>
              <a:rPr lang="ru-RU" sz="1800" dirty="0" err="1">
                <a:solidFill>
                  <a:schemeClr val="tx2"/>
                </a:solidFill>
              </a:rPr>
              <a:t>Клининг</a:t>
            </a:r>
            <a:endParaRPr lang="ru-RU" sz="1800" dirty="0">
              <a:solidFill>
                <a:schemeClr val="tx2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ru-RU" sz="1800" dirty="0">
                <a:solidFill>
                  <a:schemeClr val="tx2"/>
                </a:solidFill>
              </a:rPr>
              <a:t>РБЕ </a:t>
            </a:r>
            <a:r>
              <a:rPr lang="ru-RU" sz="1800" dirty="0" err="1">
                <a:solidFill>
                  <a:schemeClr val="tx2"/>
                </a:solidFill>
              </a:rPr>
              <a:t>клининг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</a:pPr>
            <a:endParaRPr lang="ru-RU" sz="1800" dirty="0">
              <a:solidFill>
                <a:schemeClr val="tx2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Газпром</a:t>
            </a:r>
          </a:p>
          <a:p>
            <a:pPr lvl="1">
              <a:buClr>
                <a:schemeClr val="accent6"/>
              </a:buClr>
            </a:pPr>
            <a:r>
              <a:rPr lang="ru-RU" sz="1800" dirty="0">
                <a:solidFill>
                  <a:schemeClr val="tx2"/>
                </a:solidFill>
              </a:rPr>
              <a:t>Выставочный центр Крокус </a:t>
            </a:r>
          </a:p>
          <a:p>
            <a:pPr lvl="1">
              <a:buClr>
                <a:schemeClr val="accent6"/>
              </a:buClr>
            </a:pPr>
            <a:r>
              <a:rPr lang="ru-RU" sz="1800" dirty="0" err="1" smtClean="0">
                <a:solidFill>
                  <a:schemeClr val="tx2"/>
                </a:solidFill>
              </a:rPr>
              <a:t>Сандуновские</a:t>
            </a:r>
            <a:r>
              <a:rPr lang="ru-RU" sz="1800" dirty="0" smtClean="0">
                <a:solidFill>
                  <a:schemeClr val="tx2"/>
                </a:solidFill>
              </a:rPr>
              <a:t> бани</a:t>
            </a:r>
          </a:p>
          <a:p>
            <a:pPr lvl="1">
              <a:buClr>
                <a:schemeClr val="accent6"/>
              </a:buClr>
            </a:pPr>
            <a:r>
              <a:rPr lang="ru-RU" sz="1800" dirty="0">
                <a:solidFill>
                  <a:schemeClr val="tx2"/>
                </a:solidFill>
              </a:rPr>
              <a:t>Сеть ресторанов «</a:t>
            </a:r>
            <a:r>
              <a:rPr lang="ru-RU" sz="1800" dirty="0" err="1">
                <a:solidFill>
                  <a:schemeClr val="tx2"/>
                </a:solidFill>
              </a:rPr>
              <a:t>Гудман</a:t>
            </a:r>
            <a:r>
              <a:rPr lang="ru-RU" sz="1800" dirty="0">
                <a:solidFill>
                  <a:schemeClr val="tx2"/>
                </a:solidFill>
              </a:rPr>
              <a:t>» </a:t>
            </a: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Сеть </a:t>
            </a:r>
            <a:r>
              <a:rPr lang="ru-RU" sz="1800" dirty="0">
                <a:solidFill>
                  <a:schemeClr val="tx2"/>
                </a:solidFill>
              </a:rPr>
              <a:t>ресторанов «Брынза» </a:t>
            </a: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Сеть </a:t>
            </a:r>
            <a:r>
              <a:rPr lang="ru-RU" sz="1800" dirty="0">
                <a:solidFill>
                  <a:schemeClr val="tx2"/>
                </a:solidFill>
              </a:rPr>
              <a:t>ресторанов «Брусника»</a:t>
            </a: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Сеть </a:t>
            </a:r>
            <a:r>
              <a:rPr lang="ru-RU" sz="1800" dirty="0">
                <a:solidFill>
                  <a:schemeClr val="tx2"/>
                </a:solidFill>
              </a:rPr>
              <a:t>ресторанов </a:t>
            </a:r>
            <a:r>
              <a:rPr lang="ru-RU" sz="1800" dirty="0" smtClean="0">
                <a:solidFill>
                  <a:schemeClr val="tx2"/>
                </a:solidFill>
              </a:rPr>
              <a:t>«</a:t>
            </a:r>
            <a:r>
              <a:rPr lang="ru-RU" sz="1800" dirty="0" err="1" smtClean="0">
                <a:solidFill>
                  <a:schemeClr val="tx2"/>
                </a:solidFill>
              </a:rPr>
              <a:t>Колбасофф</a:t>
            </a:r>
            <a:r>
              <a:rPr lang="ru-RU" sz="1800" dirty="0" smtClean="0">
                <a:solidFill>
                  <a:schemeClr val="tx2"/>
                </a:solidFill>
              </a:rPr>
              <a:t>»</a:t>
            </a:r>
            <a:endParaRPr lang="ru-RU" sz="1800" dirty="0">
              <a:solidFill>
                <a:schemeClr val="tx2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Сеть </a:t>
            </a:r>
            <a:r>
              <a:rPr lang="ru-RU" sz="1800" dirty="0">
                <a:solidFill>
                  <a:schemeClr val="tx2"/>
                </a:solidFill>
              </a:rPr>
              <a:t>гипермаркетов </a:t>
            </a:r>
            <a:r>
              <a:rPr lang="ru-RU" sz="1800" dirty="0" smtClean="0">
                <a:solidFill>
                  <a:schemeClr val="tx2"/>
                </a:solidFill>
              </a:rPr>
              <a:t>«</a:t>
            </a:r>
            <a:r>
              <a:rPr lang="ru-RU" sz="1800" dirty="0" err="1" smtClean="0">
                <a:solidFill>
                  <a:schemeClr val="tx2"/>
                </a:solidFill>
              </a:rPr>
              <a:t>Зельгрос</a:t>
            </a:r>
            <a:r>
              <a:rPr lang="ru-RU" sz="1800" dirty="0" smtClean="0">
                <a:solidFill>
                  <a:schemeClr val="tx2"/>
                </a:solidFill>
              </a:rPr>
              <a:t>»</a:t>
            </a:r>
            <a:endParaRPr lang="ru-RU" sz="1800" dirty="0">
              <a:solidFill>
                <a:schemeClr val="tx2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Сеть магазинов «Рыбная мануфактура»</a:t>
            </a:r>
            <a:endParaRPr lang="ru-RU" sz="1800" dirty="0">
              <a:solidFill>
                <a:schemeClr val="tx2"/>
              </a:solidFill>
            </a:endParaRPr>
          </a:p>
          <a:p>
            <a:pPr lvl="1">
              <a:buClr>
                <a:schemeClr val="accent6"/>
              </a:buClr>
            </a:pPr>
            <a:r>
              <a:rPr lang="ru-RU" sz="1800" dirty="0" smtClean="0">
                <a:solidFill>
                  <a:schemeClr val="tx2"/>
                </a:solidFill>
              </a:rPr>
              <a:t>Кондитерское производство «Фили Бейкер»</a:t>
            </a:r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632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Серов Дмитрий Александрович</dc:creator>
  <cp:lastModifiedBy>Екатерина Дегтярева</cp:lastModifiedBy>
  <cp:revision>57</cp:revision>
  <dcterms:created xsi:type="dcterms:W3CDTF">2016-02-09T14:40:04Z</dcterms:created>
  <dcterms:modified xsi:type="dcterms:W3CDTF">2017-03-21T09:23:48Z</dcterms:modified>
</cp:coreProperties>
</file>