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68" r:id="rId5"/>
    <p:sldId id="267" r:id="rId6"/>
    <p:sldId id="270" r:id="rId7"/>
    <p:sldId id="263" r:id="rId8"/>
    <p:sldId id="264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723F-90E3-45F6-992D-FA7BEE1713E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2400E-BA95-45DF-96FA-A9F7B76F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11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65E57-4866-4884-A79D-6D31CD7F55A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8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65E57-4866-4884-A79D-6D31CD7F55A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84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99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01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442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09323"/>
            <a:ext cx="2844800" cy="241001"/>
          </a:xfrm>
          <a:prstGeom prst="rect">
            <a:avLst/>
          </a:prstGeom>
        </p:spPr>
        <p:txBody>
          <a:bodyPr/>
          <a:lstStyle>
            <a:lvl1pPr algn="r">
              <a:defRPr sz="812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927350" y="6309485"/>
            <a:ext cx="5568916" cy="28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12" baseline="0">
                <a:solidFill>
                  <a:schemeClr val="bg1">
                    <a:lumMod val="65000"/>
                  </a:schemeClr>
                </a:solidFill>
              </a:defRPr>
            </a:lvl1pPr>
            <a:lvl2pPr marL="530423" indent="0">
              <a:buNone/>
              <a:defRPr sz="812"/>
            </a:lvl2pPr>
            <a:lvl3pPr marL="1060845" indent="0">
              <a:buNone/>
              <a:defRPr sz="812"/>
            </a:lvl3pPr>
            <a:lvl4pPr marL="1591269" indent="0">
              <a:buNone/>
              <a:defRPr sz="812"/>
            </a:lvl4pPr>
            <a:lvl5pPr marL="2121693" indent="0">
              <a:buNone/>
              <a:defRPr sz="812"/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452895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09323"/>
            <a:ext cx="2844800" cy="241001"/>
          </a:xfrm>
          <a:prstGeom prst="rect">
            <a:avLst/>
          </a:prstGeom>
        </p:spPr>
        <p:txBody>
          <a:bodyPr/>
          <a:lstStyle>
            <a:lvl1pPr algn="r">
              <a:defRPr sz="812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927350" y="6309485"/>
            <a:ext cx="5568916" cy="28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12" baseline="0">
                <a:solidFill>
                  <a:schemeClr val="bg1">
                    <a:lumMod val="65000"/>
                  </a:schemeClr>
                </a:solidFill>
              </a:defRPr>
            </a:lvl1pPr>
            <a:lvl2pPr marL="530423" indent="0">
              <a:buNone/>
              <a:defRPr sz="812"/>
            </a:lvl2pPr>
            <a:lvl3pPr marL="1060845" indent="0">
              <a:buNone/>
              <a:defRPr sz="812"/>
            </a:lvl3pPr>
            <a:lvl4pPr marL="1591269" indent="0">
              <a:buNone/>
              <a:defRPr sz="812"/>
            </a:lvl4pPr>
            <a:lvl5pPr marL="2121693" indent="0">
              <a:buNone/>
              <a:defRPr sz="812"/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3614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72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85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68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65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20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39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07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5000" t="7000" r="2000" b="7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F474-82DD-46AE-9CED-B82BD1D546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B6D7F-1CDB-421B-9524-0EE532789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3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34572"/>
            <a:ext cx="9144000" cy="1801084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Программа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«Безопасный дом»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976734"/>
            <a:ext cx="9144000" cy="127416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Некоммерческое партнерство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обеспечения безопасности жилых домов «Безопасный дом»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2019 г.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94" y="396383"/>
            <a:ext cx="2699612" cy="233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2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4000" t="9000" r="2000" b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Цели программы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Повысить безопасность жителей и их имущества, улучшить среду обитания многоквартирных домов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Цифровизировать</a:t>
            </a:r>
            <a:r>
              <a:rPr lang="ru-RU" dirty="0" smtClean="0">
                <a:solidFill>
                  <a:srgbClr val="0070C0"/>
                </a:solidFill>
              </a:rPr>
              <a:t> услуги сферы ЖКХ и охраны в концепции «Умного города» в соответствии с целями программы «Цифровая экономика Российской Федерации»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Реформировать отрасль </a:t>
            </a:r>
            <a:r>
              <a:rPr lang="ru-RU" dirty="0" err="1" smtClean="0">
                <a:solidFill>
                  <a:srgbClr val="0070C0"/>
                </a:solidFill>
              </a:rPr>
              <a:t>домофонных</a:t>
            </a:r>
            <a:r>
              <a:rPr lang="ru-RU" dirty="0" smtClean="0">
                <a:solidFill>
                  <a:srgbClr val="0070C0"/>
                </a:solidFill>
              </a:rPr>
              <a:t> компаний в высокотехнологичные предприятия, использующие современные </a:t>
            </a:r>
            <a:r>
              <a:rPr lang="en-US" dirty="0" smtClean="0">
                <a:solidFill>
                  <a:srgbClr val="0070C0"/>
                </a:solidFill>
                <a:latin typeface="Fedra Sans Alt Pro Light" panose="02000503040000020004"/>
              </a:rPr>
              <a:t>IT-</a:t>
            </a:r>
            <a:r>
              <a:rPr lang="ru-RU" dirty="0" smtClean="0">
                <a:solidFill>
                  <a:srgbClr val="0070C0"/>
                </a:solidFill>
              </a:rPr>
              <a:t>технологии, создающее новые рабочие места, повышающие квалификацию работников, развивающие смежные отрасли 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257175" cy="4255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0025"/>
            <a:ext cx="257175" cy="4255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32986"/>
            <a:ext cx="257175" cy="42550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715" y="365125"/>
            <a:ext cx="1264170" cy="109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9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Идея программы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Заменить во всех многоквартирных домах устаревшие подъездные запорно-переговорные устройства (домофоны) на объединенные в единую сеть цифровые программно-аппаратные комплексы с аудио-</a:t>
            </a:r>
            <a:r>
              <a:rPr lang="ru-RU" dirty="0" err="1" smtClean="0">
                <a:solidFill>
                  <a:srgbClr val="0070C0"/>
                </a:solidFill>
              </a:rPr>
              <a:t>видеофиксацией</a:t>
            </a:r>
            <a:r>
              <a:rPr lang="ru-RU" dirty="0" smtClean="0">
                <a:solidFill>
                  <a:srgbClr val="0070C0"/>
                </a:solidFill>
              </a:rPr>
              <a:t>, обработкой и передачей данных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Предоставить востребованные цифровые сервисы широкому кругу заинтересованных сторон. В возможностях комплексов наравне с жителями многоквартирных домов заинтересованы МЧС, правоохранительные органы, управляющие компании и </a:t>
            </a:r>
            <a:r>
              <a:rPr lang="ru-RU" dirty="0" err="1" smtClean="0">
                <a:solidFill>
                  <a:srgbClr val="0070C0"/>
                </a:solidFill>
              </a:rPr>
              <a:t>домофонные</a:t>
            </a:r>
            <a:r>
              <a:rPr lang="ru-RU" dirty="0" smtClean="0">
                <a:solidFill>
                  <a:srgbClr val="0070C0"/>
                </a:solidFill>
              </a:rPr>
              <a:t> компании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715" y="365125"/>
            <a:ext cx="1264170" cy="10949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257175" cy="4255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69" y="3890227"/>
            <a:ext cx="257175" cy="42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2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Услуги для жителей МКД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97" y="1853742"/>
            <a:ext cx="547721" cy="5477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312" y="2429004"/>
            <a:ext cx="2011773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Привычный для </a:t>
            </a:r>
          </a:p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Абонента вид </a:t>
            </a:r>
            <a:r>
              <a:rPr lang="en-US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—</a:t>
            </a:r>
          </a:p>
          <a:p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Абоненту не придётся привыкать</a:t>
            </a:r>
          </a:p>
          <a:p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к новому продукту.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14957" y="2430066"/>
            <a:ext cx="2505816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Управление</a:t>
            </a:r>
          </a:p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с помощью смартфона </a:t>
            </a:r>
            <a:r>
              <a:rPr lang="ru-RU" sz="1050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Открытие </a:t>
            </a:r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дверей</a:t>
            </a:r>
            <a:r>
              <a:rPr lang="en-US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 </a:t>
            </a:r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из любой географической точки, где есть Интернет.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8" t="3534" r="20682" b="2935"/>
          <a:stretch/>
        </p:blipFill>
        <p:spPr>
          <a:xfrm>
            <a:off x="3381816" y="1853742"/>
            <a:ext cx="343198" cy="5464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7" b="16648"/>
          <a:stretch/>
        </p:blipFill>
        <p:spPr>
          <a:xfrm>
            <a:off x="6411786" y="1853743"/>
            <a:ext cx="808571" cy="54202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652" y="4180930"/>
            <a:ext cx="547721" cy="5477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369781" y="4659127"/>
            <a:ext cx="2552559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Архив видео за </a:t>
            </a:r>
            <a:endParaRPr lang="en-US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последние </a:t>
            </a:r>
            <a:r>
              <a:rPr lang="en-US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3</a:t>
            </a:r>
            <a:r>
              <a:rPr lang="ru-RU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 дн</a:t>
            </a:r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я</a:t>
            </a:r>
            <a:r>
              <a:rPr lang="ru-RU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— </a:t>
            </a:r>
            <a:endParaRPr lang="en-US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  <a:p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Предоставление материалов оперативным службам при происшествии.</a:t>
            </a:r>
            <a:endParaRPr lang="en-US" sz="1050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828" y="4175478"/>
            <a:ext cx="463150" cy="4631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49449" y="4659127"/>
            <a:ext cx="214236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Полный </a:t>
            </a:r>
          </a:p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контроль доступа </a:t>
            </a:r>
            <a:r>
              <a:rPr lang="ru-RU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 </a:t>
            </a:r>
            <a:endParaRPr lang="ru-RU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  <a:p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Услуга  также доступна на воротах, </a:t>
            </a:r>
          </a:p>
          <a:p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шлагбаумах и калитках.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4391" y="2418840"/>
            <a:ext cx="222742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Круглосуточный</a:t>
            </a:r>
            <a:r>
              <a:rPr lang="en-US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 </a:t>
            </a:r>
            <a:endParaRPr lang="ru-RU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  <a:p>
            <a:r>
              <a:rPr lang="ru-RU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видеоконтроль </a:t>
            </a:r>
            <a:r>
              <a:rPr lang="en-US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—</a:t>
            </a:r>
            <a:endParaRPr lang="ru-RU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  <a:p>
            <a:r>
              <a:rPr lang="ru-RU" sz="105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Абонент в реальном времени видит тех, кто стоит перед дверью.</a:t>
            </a:r>
          </a:p>
        </p:txBody>
      </p:sp>
      <p:pic>
        <p:nvPicPr>
          <p:cNvPr id="1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3" t="4363" r="9317" b="3742"/>
          <a:stretch/>
        </p:blipFill>
        <p:spPr bwMode="auto">
          <a:xfrm>
            <a:off x="8705247" y="2789360"/>
            <a:ext cx="2889533" cy="205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38200" y="4724338"/>
            <a:ext cx="210447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Ключи с высокой защитой от копирования</a:t>
            </a:r>
            <a:endParaRPr lang="en-US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  <a:p>
            <a:r>
              <a:rPr lang="ru-RU" sz="1050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Меньше посторонних в подъездах домов</a:t>
            </a:r>
            <a:endParaRPr lang="ru-RU" sz="1050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715" y="365125"/>
            <a:ext cx="1264170" cy="109492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97" y="4193315"/>
            <a:ext cx="531023" cy="53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098808" y="1589265"/>
            <a:ext cx="8818361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80" dirty="0">
                <a:solidFill>
                  <a:srgbClr val="0070C0"/>
                </a:solidFill>
                <a:latin typeface="Fedra Sans Alt Pro Light" panose="02000503040000020004" pitchFamily="50" charset="0"/>
                <a:ea typeface="Fedra Sans Alt Pro Light" panose="02000503040000020004" pitchFamily="50" charset="0"/>
              </a:rPr>
              <a:t>Обеспечение общественной безопасности – кнопки прямой связи с оперативными службами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98808" y="2609147"/>
            <a:ext cx="8818361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80" dirty="0">
                <a:solidFill>
                  <a:srgbClr val="0070C0"/>
                </a:solidFill>
                <a:latin typeface="Fedra Sans Alt Pro Light" panose="02000503040000020004" pitchFamily="50" charset="0"/>
                <a:ea typeface="Fedra Sans Alt Pro Light" panose="02000503040000020004" pitchFamily="50" charset="0"/>
              </a:rPr>
              <a:t>Электронные ключи для сотрудников городских служб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180" y="2585467"/>
            <a:ext cx="514323" cy="51432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928" y="3298135"/>
            <a:ext cx="720975" cy="72097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2119577" y="3392286"/>
            <a:ext cx="9193697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80" dirty="0">
                <a:solidFill>
                  <a:srgbClr val="0070C0"/>
                </a:solidFill>
                <a:latin typeface="Fedra Sans Alt Pro Light" panose="02000503040000020004" pitchFamily="50" charset="0"/>
                <a:ea typeface="Fedra Sans Alt Pro Light" panose="02000503040000020004" pitchFamily="50" charset="0"/>
              </a:rPr>
              <a:t>Беспрепятственный круглосуточный доступ экстренных служб </a:t>
            </a:r>
            <a:endParaRPr lang="en-US" sz="2080" dirty="0">
              <a:solidFill>
                <a:srgbClr val="0070C0"/>
              </a:solidFill>
              <a:latin typeface="Fedra Sans Alt Pro Light" panose="02000503040000020004" pitchFamily="50" charset="0"/>
              <a:ea typeface="Fedra Sans Alt Pro Light" panose="02000503040000020004" pitchFamily="50" charset="0"/>
            </a:endParaRPr>
          </a:p>
          <a:p>
            <a:r>
              <a:rPr lang="ru-RU" sz="2080" dirty="0">
                <a:solidFill>
                  <a:srgbClr val="0070C0"/>
                </a:solidFill>
                <a:latin typeface="Fedra Sans Alt Pro Light" panose="02000503040000020004" pitchFamily="50" charset="0"/>
                <a:ea typeface="Fedra Sans Alt Pro Light" panose="02000503040000020004" pitchFamily="50" charset="0"/>
              </a:rPr>
              <a:t>во дворы и подъезды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928" y="4220878"/>
            <a:ext cx="720975" cy="72097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2098809" y="4388700"/>
            <a:ext cx="9193697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80" dirty="0">
                <a:solidFill>
                  <a:srgbClr val="0070C0"/>
                </a:solidFill>
                <a:latin typeface="Fedra Sans Alt Pro Light" panose="02000503040000020004" pitchFamily="50" charset="0"/>
                <a:ea typeface="Fedra Sans Alt Pro Light" panose="02000503040000020004" pitchFamily="50" charset="0"/>
              </a:rPr>
              <a:t>Возможность удалённого открытия дверей, ворот, калиток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13962" y="858741"/>
            <a:ext cx="10278544" cy="704168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/>
          <a:p>
            <a:pPr defTabSz="795674">
              <a:lnSpc>
                <a:spcPts val="2253"/>
              </a:lnSpc>
              <a:spcBef>
                <a:spcPct val="0"/>
              </a:spcBef>
            </a:pPr>
            <a:r>
              <a:rPr lang="ru-RU" sz="3600" dirty="0" smtClean="0">
                <a:solidFill>
                  <a:schemeClr val="bg1"/>
                </a:solidFill>
                <a:ea typeface="Fedra Sans Alt Pro TF Light" charset="0"/>
                <a:cs typeface="Fedra Sans Alt Pro TF Light" charset="0"/>
              </a:rPr>
              <a:t>Услуги </a:t>
            </a:r>
            <a:r>
              <a:rPr lang="ru-RU" sz="3600" dirty="0">
                <a:solidFill>
                  <a:schemeClr val="bg1"/>
                </a:solidFill>
                <a:ea typeface="Fedra Sans Alt Pro TF Light" charset="0"/>
                <a:cs typeface="Fedra Sans Alt Pro TF Light" charset="0"/>
              </a:rPr>
              <a:t>для </a:t>
            </a:r>
            <a:r>
              <a:rPr lang="ru-RU" sz="3600" dirty="0" smtClean="0">
                <a:solidFill>
                  <a:schemeClr val="bg1"/>
                </a:solidFill>
                <a:ea typeface="Fedra Sans Alt Pro TF Light" charset="0"/>
                <a:cs typeface="Fedra Sans Alt Pro TF Light" charset="0"/>
              </a:rPr>
              <a:t>государственных служб</a:t>
            </a:r>
            <a:endParaRPr lang="ru-RU" sz="3600" dirty="0">
              <a:solidFill>
                <a:schemeClr val="bg1"/>
              </a:solidFill>
              <a:ea typeface="Fedra Sans Alt Pro TF Light" charset="0"/>
              <a:cs typeface="Fedra Sans Alt Pro TF Light" charset="0"/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180" y="1668685"/>
            <a:ext cx="525554" cy="52555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7" b="16648"/>
          <a:stretch/>
        </p:blipFill>
        <p:spPr>
          <a:xfrm>
            <a:off x="1206180" y="5262668"/>
            <a:ext cx="648723" cy="43487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19577" y="5171032"/>
            <a:ext cx="9193697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80" dirty="0">
                <a:solidFill>
                  <a:srgbClr val="0070C0"/>
                </a:solidFill>
                <a:latin typeface="Fedra Sans Alt Pro Light" panose="02000503040000020004" pitchFamily="50" charset="0"/>
                <a:ea typeface="Fedra Sans Alt Pro Light" panose="02000503040000020004" pitchFamily="50" charset="0"/>
              </a:rPr>
              <a:t>Видеоконтроль входящих людей и придомовой территории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9577" y="5809497"/>
            <a:ext cx="9193697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80" dirty="0">
                <a:solidFill>
                  <a:srgbClr val="0070C0"/>
                </a:solidFill>
                <a:latin typeface="Fedra Sans Alt Pro Light" panose="02000503040000020004" pitchFamily="50" charset="0"/>
                <a:ea typeface="Fedra Sans Alt Pro Light" panose="02000503040000020004" pitchFamily="50" charset="0"/>
              </a:rPr>
              <a:t>Экстренное оповещение жителей через домофонные панели и абонентские устройства 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1" t="16317" b="16648"/>
          <a:stretch/>
        </p:blipFill>
        <p:spPr>
          <a:xfrm rot="16200000">
            <a:off x="1277868" y="5894168"/>
            <a:ext cx="433093" cy="68147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715" y="365125"/>
            <a:ext cx="1264170" cy="109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59722" y="6244214"/>
            <a:ext cx="10379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Разграничение функциональных возможностей системы для использования в своей деятельности правоохранительными структурами и организациями, осуществляющими управление городом и жилищным фондом </a:t>
            </a:r>
            <a:endParaRPr lang="en-US" sz="1400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16121" y="2831172"/>
            <a:ext cx="2933528" cy="32008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биометрическая видеоаналитика (</a:t>
            </a:r>
            <a:r>
              <a:rPr lang="ru-RU" alt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детекция и распознавание лиц), аналитика передвижения людей и автотранспорта, распознавание  автономеров, доступ к архивным видеозаписям</a:t>
            </a: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; </a:t>
            </a:r>
          </a:p>
          <a:p>
            <a:pPr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кнопки экстренной связи с правоохранительными органами </a:t>
            </a:r>
          </a:p>
          <a:p>
            <a:pPr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оперативное получение информации от граждан через мобильное приложение.</a:t>
            </a:r>
          </a:p>
          <a:p>
            <a:pPr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система оповещения</a:t>
            </a:r>
            <a:endParaRPr lang="en-US" sz="1400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  <a:cs typeface="Calibri" panose="020F0502020204030204" pitchFamily="34" charset="0"/>
            </a:endParaRPr>
          </a:p>
          <a:p>
            <a:pPr marL="149182" indent="-149182" algn="just">
              <a:spcBef>
                <a:spcPts val="261"/>
              </a:spcBef>
              <a:spcAft>
                <a:spcPts val="261"/>
              </a:spcAft>
              <a:buFont typeface="Wingdings" panose="05000000000000000000" pitchFamily="2" charset="2"/>
              <a:buChar char="ü"/>
            </a:pPr>
            <a:endParaRPr lang="ru-RU" sz="1400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9348" y="1772639"/>
            <a:ext cx="23588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Сервисы для правоохранительных структур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902950" y="2758652"/>
            <a:ext cx="28010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ситуационная видеоаналитика (</a:t>
            </a:r>
            <a:r>
              <a:rPr lang="ru-RU" alt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аналитика передвижения людей и автотранспорта, подсчет проходящих граждан, детекция задымлений и пожаров, детекция оставленных предметов), доступ к архивным видеозаписям</a:t>
            </a: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; </a:t>
            </a:r>
          </a:p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получение информации от систем контроля доступа МКД: контроль доступа к чердачным и подвальным помещениям;</a:t>
            </a:r>
          </a:p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 обратная связь от граждан через мобильное приложение.</a:t>
            </a:r>
            <a:endParaRPr lang="en-US" sz="1400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48676" y="1755717"/>
            <a:ext cx="20961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Услуги  для управляющих организаций МКД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6121" y="647728"/>
            <a:ext cx="8759128" cy="633393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ea typeface="Fedra Sans Alt Pro TF Light" charset="0"/>
                <a:cs typeface="Fedra Sans Alt Pro TF Light" charset="0"/>
              </a:rPr>
              <a:t>Услуги для трех государственных сегментов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441502" y="1594215"/>
            <a:ext cx="25567" cy="450109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300510" y="1661588"/>
            <a:ext cx="19031" cy="443372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120107" y="1738921"/>
            <a:ext cx="20961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Сервисы для городских органов управления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593791" y="2678993"/>
            <a:ext cx="28010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Организация сервисов для людей с ограниченными возможностями</a:t>
            </a:r>
          </a:p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  <a:cs typeface="Calibri" panose="020F0502020204030204" pitchFamily="34" charset="0"/>
              </a:rPr>
              <a:t> ситуационная видеоаналитика (</a:t>
            </a:r>
            <a:r>
              <a:rPr lang="ru-RU" alt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аналитика передвижения групп людей, доступ к архивным видеозаписям</a:t>
            </a: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; </a:t>
            </a:r>
          </a:p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получение информации от систем контроля за работой городских служб;</a:t>
            </a:r>
          </a:p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информирование о событиях и объявления</a:t>
            </a:r>
          </a:p>
          <a:p>
            <a:pPr marL="16512" indent="-16512" algn="just">
              <a:spcBef>
                <a:spcPts val="261"/>
              </a:spcBef>
              <a:spcAft>
                <a:spcPts val="261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70C0"/>
                </a:solidFill>
                <a:latin typeface="Fedra Sans Alt Pro Light TF" panose="02000503040000020004" pitchFamily="50" charset="0"/>
                <a:ea typeface="Fedra Sans Alt Pro Light TF" panose="02000503040000020004" pitchFamily="50" charset="0"/>
              </a:rPr>
              <a:t> обратная связь от граждан через мобильное приложение.</a:t>
            </a:r>
            <a:endParaRPr lang="en-US" sz="1400" dirty="0">
              <a:solidFill>
                <a:srgbClr val="0070C0"/>
              </a:solidFill>
              <a:latin typeface="Fedra Sans Alt Pro Light TF" panose="02000503040000020004" pitchFamily="50" charset="0"/>
              <a:ea typeface="Fedra Sans Alt Pro Light TF" panose="02000503040000020004" pitchFamily="50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715" y="365125"/>
            <a:ext cx="1264170" cy="109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Компетенции НП ОБЖД «Безопасный дом»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111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Опыт </a:t>
            </a:r>
            <a:r>
              <a:rPr lang="ru-RU" dirty="0">
                <a:solidFill>
                  <a:schemeClr val="accent1"/>
                </a:solidFill>
              </a:rPr>
              <a:t>реализации масштабных проектов федерального </a:t>
            </a:r>
            <a:r>
              <a:rPr lang="ru-RU" dirty="0" smtClean="0">
                <a:solidFill>
                  <a:schemeClr val="accent1"/>
                </a:solidFill>
              </a:rPr>
              <a:t>уровня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Программа реализована в 40 городах РФ. В ней участвуют 116 частных компаний</a:t>
            </a:r>
            <a:endParaRPr lang="ru-RU" sz="2400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Наличие </a:t>
            </a:r>
            <a:r>
              <a:rPr lang="ru-RU" dirty="0" smtClean="0">
                <a:solidFill>
                  <a:schemeClr val="accent1"/>
                </a:solidFill>
              </a:rPr>
              <a:t>действующей инфраструктуры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За 5 лет отработаны операции. НП «Безопасный дом» имеет собственный мониторинговый центр, который обеспечивает требуемое качество изображения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smtClean="0">
                <a:solidFill>
                  <a:schemeClr val="accent1"/>
                </a:solidFill>
              </a:rPr>
              <a:t>от установленных частными инвесторами 20 тысяч телекамер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Эксперты в области безопасности в многоквартирных домах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Компании, входящие в НП, более 20 лет работают в области обслуживания систем безопасности многоквартирных домов, умеют работать с оборудованием, имеют достаточные ремонтные фонды. НП поддерживает собственный штат </a:t>
            </a:r>
            <a:r>
              <a:rPr lang="en-US" sz="2400" dirty="0" smtClean="0">
                <a:solidFill>
                  <a:schemeClr val="accent1"/>
                </a:solidFill>
              </a:rPr>
              <a:t>IT</a:t>
            </a:r>
            <a:r>
              <a:rPr lang="ru-RU" sz="2400" dirty="0" smtClean="0">
                <a:solidFill>
                  <a:schemeClr val="accent1"/>
                </a:solidFill>
              </a:rPr>
              <a:t>-специалистов, производящих инновационные российские цифровые продукты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Компании, входящие в некоммерческое партнерство, имеют действующие много лет договоры и выстроенные отношения с заказчиками 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Статус </a:t>
            </a:r>
            <a:r>
              <a:rPr lang="ru-RU" dirty="0">
                <a:solidFill>
                  <a:schemeClr val="accent1"/>
                </a:solidFill>
              </a:rPr>
              <a:t>некоммерческой организации позволяет </a:t>
            </a:r>
            <a:r>
              <a:rPr lang="ru-RU" dirty="0" smtClean="0">
                <a:solidFill>
                  <a:schemeClr val="accent1"/>
                </a:solidFill>
              </a:rPr>
              <a:t>на законных основаниях </a:t>
            </a:r>
            <a:r>
              <a:rPr lang="ru-RU" dirty="0">
                <a:solidFill>
                  <a:schemeClr val="accent1"/>
                </a:solidFill>
              </a:rPr>
              <a:t>взаимодействовать с </a:t>
            </a:r>
            <a:r>
              <a:rPr lang="ru-RU" dirty="0" smtClean="0">
                <a:solidFill>
                  <a:schemeClr val="accent1"/>
                </a:solidFill>
              </a:rPr>
              <a:t>государственными органами</a:t>
            </a:r>
          </a:p>
          <a:p>
            <a:pPr marL="457200" lvl="1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Подписаны соглашения с УМВД Кемеровской области, городов Архангельск, Иваново, Ижевск,  Киров, Н. Новгород, Пенза, Самара, Саранск, Саратов, Тольятти, Челябинск, Ярославль. Реализован государственный контракт в С-Петербурге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715" y="365125"/>
            <a:ext cx="1264170" cy="10949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49425"/>
            <a:ext cx="257175" cy="4255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28920"/>
            <a:ext cx="257175" cy="4255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294316"/>
            <a:ext cx="257175" cy="4255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8" y="4470849"/>
            <a:ext cx="257175" cy="42550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91" y="5050344"/>
            <a:ext cx="257175" cy="42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Планы на 2019 – 2022 </a:t>
            </a:r>
            <a:r>
              <a:rPr lang="ru-RU" sz="3600" dirty="0" err="1" smtClean="0">
                <a:solidFill>
                  <a:schemeClr val="bg1"/>
                </a:solidFill>
              </a:rPr>
              <a:t>гг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Реализовать программу в 50 городах Российской Федерации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Оснастить цифровыми комплексами 50 тысяч подъездов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Организовать передачу данных в региональные ситуационные центры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715" y="365125"/>
            <a:ext cx="1264170" cy="10949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257175" cy="4255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09" y="2351203"/>
            <a:ext cx="268061" cy="4255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09" y="2876781"/>
            <a:ext cx="257175" cy="42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0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475</Words>
  <Application>Microsoft Office PowerPoint</Application>
  <PresentationFormat>Широкоэкранный</PresentationFormat>
  <Paragraphs>67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Fedra Sans Alt Pro Light</vt:lpstr>
      <vt:lpstr>Fedra Sans Alt Pro Light TF</vt:lpstr>
      <vt:lpstr>Fedra Sans Alt Pro TF Light</vt:lpstr>
      <vt:lpstr>Wingdings</vt:lpstr>
      <vt:lpstr>Тема Office</vt:lpstr>
      <vt:lpstr>Программа  «Безопасный дом»</vt:lpstr>
      <vt:lpstr>Цели программы</vt:lpstr>
      <vt:lpstr>Идея программы</vt:lpstr>
      <vt:lpstr>Услуги для жителей МКД</vt:lpstr>
      <vt:lpstr>Презентация PowerPoint</vt:lpstr>
      <vt:lpstr>Презентация PowerPoint</vt:lpstr>
      <vt:lpstr>Компетенции НП ОБЖД «Безопасный дом»</vt:lpstr>
      <vt:lpstr>Планы на 2019 – 2022 гг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Тамарин Дмитрий Геннадьевич</dc:creator>
  <cp:lastModifiedBy>Аргатюк Роман Михайлович</cp:lastModifiedBy>
  <cp:revision>25</cp:revision>
  <cp:lastPrinted>2019-12-16T14:17:16Z</cp:lastPrinted>
  <dcterms:created xsi:type="dcterms:W3CDTF">2019-08-09T08:43:01Z</dcterms:created>
  <dcterms:modified xsi:type="dcterms:W3CDTF">2019-12-16T14:27:27Z</dcterms:modified>
</cp:coreProperties>
</file>