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4" r:id="rId2"/>
    <p:sldId id="399" r:id="rId3"/>
    <p:sldId id="401" r:id="rId4"/>
    <p:sldId id="406" r:id="rId5"/>
    <p:sldId id="404" r:id="rId6"/>
    <p:sldId id="392" r:id="rId7"/>
    <p:sldId id="403" r:id="rId8"/>
    <p:sldId id="405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99"/>
    <a:srgbClr val="FFD5AB"/>
    <a:srgbClr val="E3EBF5"/>
    <a:srgbClr val="CFDDED"/>
    <a:srgbClr val="BCCFE6"/>
    <a:srgbClr val="EDF2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5" autoAdjust="0"/>
    <p:restoredTop sz="97371" autoAdjust="0"/>
  </p:normalViewPr>
  <p:slideViewPr>
    <p:cSldViewPr>
      <p:cViewPr>
        <p:scale>
          <a:sx n="100" d="100"/>
          <a:sy n="100" d="100"/>
        </p:scale>
        <p:origin x="-158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50" y="-72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29F7616-9CCC-4B85-9F9B-C95468F9A1D9}" type="datetimeFigureOut">
              <a:rPr lang="ru-RU" smtClean="0"/>
              <a:pPr/>
              <a:t>16.12.2016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CA0B8C5-3F79-4F52-B9CD-0315D63E0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155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0D7B463-6EFB-41D8-99E5-1AD116197B3A}" type="datetimeFigureOut">
              <a:rPr lang="ru-RU" smtClean="0"/>
              <a:pPr/>
              <a:t>16.12.2016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1E5FF5C1-66F8-4EE6-B607-BADFA55719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16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177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42E3-7AF6-4B72-9D4C-926397D8F06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EC5F-1709-426F-8DF7-186B841E77A4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5FE5-6128-4986-9FD5-0828635F0AE5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9EFC-807E-45C7-8281-9121CE827B2E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32CA-6E9A-4802-B619-255AEFADA2D0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6DA4-474B-4F4A-B7C3-833F4EF56D86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164B0-6217-449E-9DE4-A39201CFE716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AECC-6A3C-47FB-903C-C182E94E0C22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F202-4666-4A78-9965-FE9EC69694E1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37E-92EE-468F-A8A1-9866A6D9C44A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4B08-8177-4FE3-B088-FC15C798C0C2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38E0-DD57-4F74-8FB5-43A6D93EA86B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0473-B9D6-4A15-A637-ACCA20EF6156}" type="datetime1">
              <a:rPr lang="ru-RU" smtClean="0"/>
              <a:pPr/>
              <a:t>16.12.2016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.gi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gif"/><Relationship Id="rId7" Type="http://schemas.openxmlformats.org/officeDocument/2006/relationships/image" Target="../media/image1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2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1.gif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8.png"/><Relationship Id="rId10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40.png"/><Relationship Id="rId3" Type="http://schemas.openxmlformats.org/officeDocument/2006/relationships/image" Target="../media/image1.gif"/><Relationship Id="rId7" Type="http://schemas.openxmlformats.org/officeDocument/2006/relationships/image" Target="../media/image35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11" Type="http://schemas.openxmlformats.org/officeDocument/2006/relationships/image" Target="../media/image38.png"/><Relationship Id="rId5" Type="http://schemas.openxmlformats.org/officeDocument/2006/relationships/image" Target="../media/image24.png"/><Relationship Id="rId10" Type="http://schemas.openxmlformats.org/officeDocument/2006/relationships/image" Target="../media/image37.png"/><Relationship Id="rId4" Type="http://schemas.openxmlformats.org/officeDocument/2006/relationships/image" Target="../media/image3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16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1.gif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40.pn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0"/>
            <a:ext cx="1447668" cy="15001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28795" y="428606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ФЕДЕРАЛЬНАЯ СЛУЖБА ПО ТРУДУ И ЗАНЯТОСТИ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000232" y="928670"/>
            <a:ext cx="6429420" cy="0"/>
          </a:xfrm>
          <a:prstGeom prst="line">
            <a:avLst/>
          </a:prstGeom>
          <a:ln w="38100" cmpd="dbl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84208" y="2830577"/>
            <a:ext cx="70362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z="2500" dirty="0" smtClean="0">
                <a:cs typeface="Arial" panose="020B0604020202020204" pitchFamily="34" charset="0"/>
              </a:rPr>
              <a:t>О ВНЕДРЕНИИ МЕХАНИЗМОВ ОФОРМЛЕНИЯ ТРУДОВЫХ ДОГОВОРОВ В ЭЛЕКТРОННОЙ ФОРМЕ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75656" y="2830576"/>
            <a:ext cx="144015" cy="861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426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4" descr="C:\Работа\Работа в России\Картинки\Карт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084" y="1052736"/>
            <a:ext cx="8852079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7508180"/>
              </p:ext>
            </p:extLst>
          </p:nvPr>
        </p:nvGraphicFramePr>
        <p:xfrm>
          <a:off x="539551" y="1196753"/>
          <a:ext cx="8368611" cy="4205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5"/>
                <a:gridCol w="2736304"/>
                <a:gridCol w="3616082"/>
              </a:tblGrid>
              <a:tr h="14018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Дистанционные работники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Дополнительные затраты на пересылку и оформление документов</a:t>
                      </a: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185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Сезонные работники</a:t>
                      </a: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Риски нарушения работодателем первоначальных условий по вакансии</a:t>
                      </a: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185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Работники, работающие у работодателей – </a:t>
                      </a:r>
                      <a:r>
                        <a:rPr lang="ru-RU" sz="1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физ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лиц</a:t>
                      </a: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Неуместная нагрузка по оформлению документов</a:t>
                      </a: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Потребность в упрощении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1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9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56791"/>
            <a:ext cx="698623" cy="69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Скругленный прямоугольник 73"/>
          <p:cNvSpPr/>
          <p:nvPr/>
        </p:nvSpPr>
        <p:spPr>
          <a:xfrm>
            <a:off x="3566856" y="1762086"/>
            <a:ext cx="2013256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3-5 млн</a:t>
            </a:r>
          </a:p>
          <a:p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работников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C:\Users\TARAKA~1\AppData\Local\Temp\icon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4031" y="2990273"/>
            <a:ext cx="698400" cy="69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Скругленный прямоугольник 74"/>
          <p:cNvSpPr/>
          <p:nvPr/>
        </p:nvSpPr>
        <p:spPr>
          <a:xfrm>
            <a:off x="3542431" y="3195457"/>
            <a:ext cx="2013256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2,3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 млн</a:t>
            </a:r>
          </a:p>
          <a:p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работников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3" descr="C:\Users\TARAKA~1\AppData\Local\Temp\cleaner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4031" y="4365104"/>
            <a:ext cx="698400" cy="69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Скругленный прямоугольник 76"/>
          <p:cNvSpPr/>
          <p:nvPr/>
        </p:nvSpPr>
        <p:spPr>
          <a:xfrm>
            <a:off x="3574871" y="4570288"/>
            <a:ext cx="2013256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Нет </a:t>
            </a:r>
          </a:p>
          <a:p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оценок</a:t>
            </a:r>
            <a:endParaRPr lang="en-US" sz="15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2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Оформление дистанционных работников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" name="Picture 3" descr="C:\Users\TARAKA~1\AppData\Local\Temp\businessman82-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113" y="907689"/>
            <a:ext cx="682925" cy="68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>
            <a:stCxn id="15" idx="3"/>
          </p:cNvCxnSpPr>
          <p:nvPr/>
        </p:nvCxnSpPr>
        <p:spPr>
          <a:xfrm flipV="1">
            <a:off x="1097038" y="1249151"/>
            <a:ext cx="954682" cy="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6" descr="C:\Users\TARAKA~1\AppData\Local\Temp\books30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8787" y="1044797"/>
            <a:ext cx="468000" cy="408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 flipV="1">
            <a:off x="2699792" y="1259149"/>
            <a:ext cx="954682" cy="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7952" y="906614"/>
            <a:ext cx="684000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Прямая соединительная линия 22"/>
          <p:cNvCxnSpPr/>
          <p:nvPr/>
        </p:nvCxnSpPr>
        <p:spPr>
          <a:xfrm>
            <a:off x="104491" y="4509120"/>
            <a:ext cx="89522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139952" y="1662622"/>
            <a:ext cx="0" cy="504056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TarakanovAA\AppData\Local\Microsoft\Windows\INetCache\IE\FF1XC1T0\folder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5952" y="2166678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 flipV="1">
            <a:off x="2699792" y="2400676"/>
            <a:ext cx="954682" cy="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 descr="C:\Users\TARAKA~1\AppData\Local\Temp\businessman82-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6867" y="2059213"/>
            <a:ext cx="682925" cy="68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Прямая соединительная линия 30"/>
          <p:cNvCxnSpPr/>
          <p:nvPr/>
        </p:nvCxnSpPr>
        <p:spPr>
          <a:xfrm flipV="1">
            <a:off x="1097038" y="2400674"/>
            <a:ext cx="954682" cy="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 descr="C:\Users\TarakanovAA\AppData\Local\Microsoft\Windows\INetCache\IE\7KDEIUDU\signatur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576" y="2166674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 flipV="1">
            <a:off x="753790" y="2742138"/>
            <a:ext cx="0" cy="504056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149152" y="3669997"/>
            <a:ext cx="90256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" descr="C:\Users\TARAKA~1\AppData\Local\Temp\businessman82-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563" y="3328533"/>
            <a:ext cx="682925" cy="68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Прямая соединительная линия 37"/>
          <p:cNvCxnSpPr/>
          <p:nvPr/>
        </p:nvCxnSpPr>
        <p:spPr>
          <a:xfrm flipV="1">
            <a:off x="2699792" y="3669997"/>
            <a:ext cx="954682" cy="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TarakanovAA\AppData\Local\Microsoft\Windows\INetCache\IE\AJ65GIDX\back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8787" y="3435995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arakanovAA\AppData\Local\Microsoft\Windows\INetCache\IE\FF1XC1T0\note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5952" y="3435994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Скругленный прямоугольник 40"/>
          <p:cNvSpPr/>
          <p:nvPr/>
        </p:nvSpPr>
        <p:spPr>
          <a:xfrm>
            <a:off x="1502620" y="620688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Направление работнику для ознакомления документов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284243" y="2814750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Направление работодателю документов для трудоустройства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-100134" y="1771181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Подписание трудового договора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497078" y="4011458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Направление работнику почтой оригинала договора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284243" y="4011458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Внесение записей в трудовую книжку работника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7" name="Picture 2" descr="C:\Users\TarakanovAA\AppData\Local\Microsoft\Windows\INetCache\IE\AJ65GIDX\networking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1369" y="2536217"/>
            <a:ext cx="494557" cy="49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arakanovAA\AppData\Local\Microsoft\Windows\INetCache\IE\AJ65GIDX\networking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229" y="870534"/>
            <a:ext cx="494557" cy="49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Скругленный прямоугольник 51"/>
          <p:cNvSpPr/>
          <p:nvPr/>
        </p:nvSpPr>
        <p:spPr>
          <a:xfrm>
            <a:off x="6015610" y="1590614"/>
            <a:ext cx="2942445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….. </a:t>
            </a: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НО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документы должны дублироваться на бумаге по почте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015609" y="2596018"/>
            <a:ext cx="2942445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НО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только с использованием усиленной квалифицированной электронной подписи (</a:t>
            </a:r>
            <a:r>
              <a:rPr lang="ru-RU" sz="1400" b="1" i="1" dirty="0" smtClean="0">
                <a:solidFill>
                  <a:schemeClr val="accent6">
                    <a:lumMod val="75000"/>
                  </a:schemeClr>
                </a:solidFill>
              </a:rPr>
              <a:t>стоимость ЭП составляет от 1500 до 3000 рублей в год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4" name="Picture 2" descr="C:\Users\TarakanovAA\AppData\Local\Microsoft\Windows\INetCache\IE\AJ65GIDX\networking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1369" y="3472321"/>
            <a:ext cx="494557" cy="49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Скругленный прямоугольник 54"/>
          <p:cNvSpPr/>
          <p:nvPr/>
        </p:nvSpPr>
        <p:spPr>
          <a:xfrm>
            <a:off x="6015611" y="3575583"/>
            <a:ext cx="2942445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Работник </a:t>
            </a:r>
            <a:r>
              <a:rPr lang="ru-RU" sz="1400" b="1" u="sng" dirty="0" smtClean="0">
                <a:solidFill>
                  <a:schemeClr val="accent6">
                    <a:lumMod val="75000"/>
                  </a:schemeClr>
                </a:solidFill>
              </a:rPr>
              <a:t>может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отказаться от занесения записей в трудовую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6" name="Picture 2" descr="C:\Users\TarakanovAA\AppData\Local\Microsoft\Windows\INetCache\IE\AJ65GIDX\networking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229" y="1557876"/>
            <a:ext cx="494557" cy="49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Скругленный прямоугольник 56"/>
          <p:cNvSpPr/>
          <p:nvPr/>
        </p:nvSpPr>
        <p:spPr>
          <a:xfrm>
            <a:off x="6015611" y="912989"/>
            <a:ext cx="2942445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Обмен документами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возможе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н в электронном виде ……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2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59" name="Picture 2" descr="https://st.fl.ru/images/reclama2/fl-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241" y="4653136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Скругленный прямоугольник 59"/>
          <p:cNvSpPr/>
          <p:nvPr/>
        </p:nvSpPr>
        <p:spPr>
          <a:xfrm>
            <a:off x="1265841" y="4794870"/>
            <a:ext cx="239970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Fl.ru</a:t>
            </a:r>
          </a:p>
        </p:txBody>
      </p:sp>
      <p:pic>
        <p:nvPicPr>
          <p:cNvPr id="61" name="Picture 5" descr="http://s.developers.org.ua/img/static/companies/social1_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729" y="5544641"/>
            <a:ext cx="946524" cy="40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Скругленный прямоугольник 61"/>
          <p:cNvSpPr/>
          <p:nvPr/>
        </p:nvSpPr>
        <p:spPr>
          <a:xfrm>
            <a:off x="1265841" y="5602944"/>
            <a:ext cx="239970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Workle.ru</a:t>
            </a:r>
          </a:p>
        </p:txBody>
      </p:sp>
      <p:pic>
        <p:nvPicPr>
          <p:cNvPr id="63" name="Picture 7" descr="https://lastpass.com/vault_icons/352x88/freelance.ru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683" y="6404767"/>
            <a:ext cx="964616" cy="24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Скругленный прямоугольник 63"/>
          <p:cNvSpPr/>
          <p:nvPr/>
        </p:nvSpPr>
        <p:spPr>
          <a:xfrm>
            <a:off x="1265841" y="6381328"/>
            <a:ext cx="239970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Freelance.ru</a:t>
            </a:r>
          </a:p>
        </p:txBody>
      </p:sp>
      <p:pic>
        <p:nvPicPr>
          <p:cNvPr id="77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0895" y="4658235"/>
            <a:ext cx="567158" cy="56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Скругленный прямоугольник 77"/>
          <p:cNvSpPr/>
          <p:nvPr/>
        </p:nvSpPr>
        <p:spPr>
          <a:xfrm>
            <a:off x="3938053" y="4794870"/>
            <a:ext cx="1354027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1 150 </a:t>
            </a:r>
            <a:r>
              <a:rPr lang="ru-RU" sz="1900" b="1" dirty="0" err="1" smtClean="0">
                <a:solidFill>
                  <a:schemeClr val="accent1">
                    <a:lumMod val="75000"/>
                  </a:schemeClr>
                </a:solidFill>
              </a:rPr>
              <a:t>тыс</a:t>
            </a:r>
            <a:endParaRPr lang="ru-RU" sz="1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работников</a:t>
            </a:r>
            <a:endParaRPr lang="en-US" sz="13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9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0895" y="5463381"/>
            <a:ext cx="567158" cy="56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Скругленный прямоугольник 79"/>
          <p:cNvSpPr/>
          <p:nvPr/>
        </p:nvSpPr>
        <p:spPr>
          <a:xfrm>
            <a:off x="3938053" y="5602944"/>
            <a:ext cx="1354027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</a:rPr>
              <a:t>41</a:t>
            </a:r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0 </a:t>
            </a:r>
            <a:r>
              <a:rPr lang="ru-RU" sz="1900" b="1" dirty="0" err="1" smtClean="0">
                <a:solidFill>
                  <a:schemeClr val="accent1">
                    <a:lumMod val="75000"/>
                  </a:schemeClr>
                </a:solidFill>
              </a:rPr>
              <a:t>тыс</a:t>
            </a:r>
            <a:endParaRPr lang="ru-RU" sz="1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работников</a:t>
            </a:r>
            <a:endParaRPr lang="en-US" sz="13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1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0895" y="6241765"/>
            <a:ext cx="567158" cy="56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Скругленный прямоугольник 81"/>
          <p:cNvSpPr/>
          <p:nvPr/>
        </p:nvSpPr>
        <p:spPr>
          <a:xfrm>
            <a:off x="3938053" y="6404767"/>
            <a:ext cx="1354027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</a:rPr>
              <a:t>95</a:t>
            </a:r>
            <a:r>
              <a:rPr lang="en-US" sz="1900" b="1" dirty="0" smtClean="0">
                <a:solidFill>
                  <a:schemeClr val="accent1">
                    <a:lumMod val="75000"/>
                  </a:schemeClr>
                </a:solidFill>
              </a:rPr>
              <a:t>0 </a:t>
            </a:r>
            <a:r>
              <a:rPr lang="ru-RU" sz="1900" b="1" dirty="0" err="1" smtClean="0">
                <a:solidFill>
                  <a:schemeClr val="accent1">
                    <a:lumMod val="75000"/>
                  </a:schemeClr>
                </a:solidFill>
              </a:rPr>
              <a:t>тыс</a:t>
            </a:r>
            <a:endParaRPr lang="ru-RU" sz="1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300" b="1" dirty="0" smtClean="0">
                <a:solidFill>
                  <a:schemeClr val="accent1">
                    <a:lumMod val="75000"/>
                  </a:schemeClr>
                </a:solidFill>
              </a:rPr>
              <a:t>работников</a:t>
            </a:r>
            <a:endParaRPr lang="en-US" sz="13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3" name="Picture 3" descr="C:\Users\TarakanovAA\AppData\Local\Microsoft\Windows\INetCache\IE\7KDEIUDU\signatur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1609" y="4707814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Скругленный прямоугольник 83"/>
          <p:cNvSpPr/>
          <p:nvPr/>
        </p:nvSpPr>
        <p:spPr>
          <a:xfrm>
            <a:off x="6253651" y="4795794"/>
            <a:ext cx="239970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Оформление гражданско-правового договора при посредничестве сайта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5" name="Picture 3" descr="C:\Users\TarakanovAA\AppData\Local\Microsoft\Windows\INetCache\IE\7KDEIUDU\signatur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1609" y="5512960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Скругленный прямоугольник 85"/>
          <p:cNvSpPr/>
          <p:nvPr/>
        </p:nvSpPr>
        <p:spPr>
          <a:xfrm>
            <a:off x="6286979" y="5602944"/>
            <a:ext cx="239970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Оформление гражданско-правового договора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7" name="Picture 3" descr="C:\Users\TarakanovAA\AppData\Local\Microsoft\Windows\INetCache\IE\7KDEIUDU\signatur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1609" y="6314783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Скругленный прямоугольник 87"/>
          <p:cNvSpPr/>
          <p:nvPr/>
        </p:nvSpPr>
        <p:spPr>
          <a:xfrm>
            <a:off x="6286979" y="6403901"/>
            <a:ext cx="239970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Оформление гражданско-правового договора при посредничестве сайта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33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Сезонные работники и работники у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физ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лиц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3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65" name="Picture 4" descr="C:\Работа\Работа в России\Картинки\Карт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36712"/>
            <a:ext cx="5452020" cy="319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C:\Users\TARAKA~1\AppData\Local\Temp\icon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8130" y="2790975"/>
            <a:ext cx="626391" cy="62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Скругленный прямоугольник 66"/>
          <p:cNvSpPr/>
          <p:nvPr/>
        </p:nvSpPr>
        <p:spPr>
          <a:xfrm>
            <a:off x="1115616" y="3439047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Сезонный (вахтовый) работник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8" name="Picture 5" descr="C:\Users\TARAKA~1\AppData\Local\Temp\television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4522" y="2098241"/>
            <a:ext cx="1783422" cy="141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2358927"/>
            <a:ext cx="1656184" cy="809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2339752" y="2289293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u="sng" dirty="0" smtClean="0">
                <a:solidFill>
                  <a:schemeClr val="accent1">
                    <a:lumMod val="75000"/>
                  </a:schemeClr>
                </a:solidFill>
              </a:rPr>
              <a:t>Вакансия в ДФО</a:t>
            </a:r>
            <a:endParaRPr lang="ru-RU" sz="11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TARAKA~1\AppData\Local\Temp\coins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3806" y="2646959"/>
            <a:ext cx="368076" cy="36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C:\Users\TARAKA~1\AppData\Local\Temp\coins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9262" y="2646959"/>
            <a:ext cx="368076" cy="36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C:\Users\TARAKA~1\AppData\Local\Temp\coins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9628" y="2646959"/>
            <a:ext cx="368076" cy="36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Скругленный прямоугольник 73"/>
          <p:cNvSpPr/>
          <p:nvPr/>
        </p:nvSpPr>
        <p:spPr>
          <a:xfrm>
            <a:off x="2284522" y="2686981"/>
            <a:ext cx="775310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</a:rPr>
              <a:t>Зарплата</a:t>
            </a:r>
            <a:endParaRPr lang="ru-RU" sz="1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3" descr="C:\Users\TARAKA~1\AppData\Local\Temp\plan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641" y="1340768"/>
            <a:ext cx="445393" cy="44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Скругленная соединительная линия 5"/>
          <p:cNvCxnSpPr>
            <a:stCxn id="66" idx="0"/>
            <a:endCxn id="3" idx="1"/>
          </p:cNvCxnSpPr>
          <p:nvPr/>
        </p:nvCxnSpPr>
        <p:spPr>
          <a:xfrm rot="5400000" flipH="1" flipV="1">
            <a:off x="1562728" y="1972063"/>
            <a:ext cx="1227510" cy="410315"/>
          </a:xfrm>
          <a:prstGeom prst="curvedConnector2">
            <a:avLst/>
          </a:prstGeom>
          <a:ln w="34925">
            <a:solidFill>
              <a:schemeClr val="accent6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3" descr="C:\Users\TARAKA~1\AppData\Local\Temp\plan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4991" y="836712"/>
            <a:ext cx="445393" cy="44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6" name="Скругленная соединительная линия 75"/>
          <p:cNvCxnSpPr>
            <a:stCxn id="3" idx="0"/>
            <a:endCxn id="75" idx="1"/>
          </p:cNvCxnSpPr>
          <p:nvPr/>
        </p:nvCxnSpPr>
        <p:spPr>
          <a:xfrm rot="5400000" flipH="1" flipV="1">
            <a:off x="3258985" y="404763"/>
            <a:ext cx="281359" cy="1590653"/>
          </a:xfrm>
          <a:prstGeom prst="curvedConnector2">
            <a:avLst/>
          </a:prstGeom>
          <a:ln w="34925">
            <a:solidFill>
              <a:schemeClr val="accent6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3" descr="C:\Users\TARAKA~1\AppData\Local\Temp\plan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0783" y="2204864"/>
            <a:ext cx="445393" cy="44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90" name="Скругленная соединительная линия 89"/>
          <p:cNvCxnSpPr>
            <a:stCxn id="75" idx="3"/>
            <a:endCxn id="89" idx="0"/>
          </p:cNvCxnSpPr>
          <p:nvPr/>
        </p:nvCxnSpPr>
        <p:spPr>
          <a:xfrm>
            <a:off x="4640384" y="1059409"/>
            <a:ext cx="1293096" cy="1145455"/>
          </a:xfrm>
          <a:prstGeom prst="curvedConnector2">
            <a:avLst/>
          </a:prstGeom>
          <a:ln w="34925">
            <a:solidFill>
              <a:schemeClr val="accent6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4" descr="C:\Users\TARAKA~1\AppData\Local\Temp\old-train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126616"/>
            <a:ext cx="446400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91" name="Скругленная соединительная линия 90"/>
          <p:cNvCxnSpPr>
            <a:stCxn id="89" idx="2"/>
            <a:endCxn id="28" idx="0"/>
          </p:cNvCxnSpPr>
          <p:nvPr/>
        </p:nvCxnSpPr>
        <p:spPr>
          <a:xfrm rot="16200000" flipH="1">
            <a:off x="5810237" y="2773500"/>
            <a:ext cx="476359" cy="229872"/>
          </a:xfrm>
          <a:prstGeom prst="curvedConnector3">
            <a:avLst>
              <a:gd name="adj1" fmla="val 50000"/>
            </a:avLst>
          </a:prstGeom>
          <a:ln w="34925">
            <a:solidFill>
              <a:schemeClr val="accent6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5" descr="C:\Users\TARAKA~1\AppData\Local\Temp\boat-from-front-view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7300" y="2717677"/>
            <a:ext cx="446400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92" name="Скругленная соединительная линия 91"/>
          <p:cNvCxnSpPr>
            <a:stCxn id="28" idx="3"/>
            <a:endCxn id="39" idx="2"/>
          </p:cNvCxnSpPr>
          <p:nvPr/>
        </p:nvCxnSpPr>
        <p:spPr>
          <a:xfrm flipV="1">
            <a:off x="6386552" y="3164077"/>
            <a:ext cx="533948" cy="185739"/>
          </a:xfrm>
          <a:prstGeom prst="curvedConnector2">
            <a:avLst/>
          </a:prstGeom>
          <a:ln w="34925">
            <a:solidFill>
              <a:schemeClr val="accent6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2" descr="C:\Users\TARAKA~1\AppData\Local\Temp\icon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13961" y="2637907"/>
            <a:ext cx="626391" cy="62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Скругленный прямоугольник 94"/>
          <p:cNvSpPr/>
          <p:nvPr/>
        </p:nvSpPr>
        <p:spPr>
          <a:xfrm>
            <a:off x="6604998" y="3285979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Сезонный (вахтовый) работник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7469094" y="2136225"/>
            <a:ext cx="171141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u="sng" dirty="0" smtClean="0">
                <a:solidFill>
                  <a:schemeClr val="accent1">
                    <a:lumMod val="75000"/>
                  </a:schemeClr>
                </a:solidFill>
              </a:rPr>
              <a:t>Реальные условия</a:t>
            </a:r>
            <a:endParaRPr lang="ru-RU" sz="11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8" name="Picture 2" descr="C:\Users\TARAKA~1\AppData\Local\Temp\coins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2518743"/>
            <a:ext cx="284642" cy="28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Скругленный прямоугольник 100"/>
          <p:cNvSpPr/>
          <p:nvPr/>
        </p:nvSpPr>
        <p:spPr>
          <a:xfrm>
            <a:off x="7685122" y="2533913"/>
            <a:ext cx="775310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</a:rPr>
              <a:t>Зарплата</a:t>
            </a:r>
            <a:endParaRPr lang="ru-RU" sz="1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>
            <a:off x="56084" y="4293096"/>
            <a:ext cx="89522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Picture 2" descr="C:\Users\TarakanovAA\AppData\Local\Microsoft\Windows\INetCache\IE\AJ65GIDX\networking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3573" y="5454723"/>
            <a:ext cx="494557" cy="49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Скругленный прямоугольник 103"/>
          <p:cNvSpPr/>
          <p:nvPr/>
        </p:nvSpPr>
        <p:spPr>
          <a:xfrm>
            <a:off x="1983146" y="5557985"/>
            <a:ext cx="5541182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Работодатель - физическое лицо, не являющийся индивидуальным предпринимателем, также обязан в уведомительном порядке зарегистрировать трудовой договор с работником в органе местного самоуправления по месту своего жительства (в соответствии с регистрацией).</a:t>
            </a: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259906" y="4365104"/>
            <a:ext cx="2799925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Работники, работающие у работодателей – физических лиц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259906" y="738214"/>
            <a:ext cx="2799925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Сезонные (вахтовые) работники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6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Ведение кадровых документов в электронном виде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68271" y="3892017"/>
            <a:ext cx="1710005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Заключение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электронного </a:t>
            </a:r>
          </a:p>
          <a:p>
            <a:pPr algn="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трудового 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оговора с использованием сервиса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7485" y="105273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>
            <a:stCxn id="8" idx="2"/>
            <a:endCxn id="12" idx="0"/>
          </p:cNvCxnSpPr>
          <p:nvPr/>
        </p:nvCxnSpPr>
        <p:spPr>
          <a:xfrm>
            <a:off x="2787525" y="1772816"/>
            <a:ext cx="0" cy="555593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19" idx="2"/>
            <a:endCxn id="12" idx="6"/>
          </p:cNvCxnSpPr>
          <p:nvPr/>
        </p:nvCxnSpPr>
        <p:spPr>
          <a:xfrm flipH="1">
            <a:off x="2985223" y="2544433"/>
            <a:ext cx="281091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589826" y="2328409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3318" y="2396788"/>
            <a:ext cx="171000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Регистрация на Портале государственных услуг через ЕСИА</a:t>
            </a:r>
          </a:p>
        </p:txBody>
      </p:sp>
      <p:pic>
        <p:nvPicPr>
          <p:cNvPr id="14" name="Picture 2" descr="C:\Users\TarakanovAA\AppData\Local\Microsoft\Windows\INetCache\IE\FF1XC1T0\locked-padlock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355" y="1833517"/>
            <a:ext cx="455514" cy="45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akanovAA\AppData\Local\Microsoft\Windows\INetCache\IE\FF1XC1T0\house-key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470" y="2060848"/>
            <a:ext cx="371872" cy="37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32522" y="721039"/>
            <a:ext cx="1710005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Работник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89662" y="1692677"/>
            <a:ext cx="216024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>
                <a:solidFill>
                  <a:schemeClr val="accent3">
                    <a:lumMod val="75000"/>
                  </a:schemeClr>
                </a:solidFill>
              </a:rPr>
              <a:t>Поиск работы 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</a:rPr>
              <a:t>(в том числе через </a:t>
            </a:r>
            <a:r>
              <a:rPr lang="ru-RU" sz="1100" b="1" dirty="0">
                <a:solidFill>
                  <a:schemeClr val="accent3">
                    <a:lumMod val="75000"/>
                  </a:schemeClr>
                </a:solidFill>
              </a:rPr>
              <a:t>Интернет, в том числе с использованием портала «Работа в России</a:t>
            </a:r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</a:rPr>
              <a:t>»)</a:t>
            </a:r>
            <a:endParaRPr lang="ru-RU" sz="1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8" name="Picture 5" descr="C:\Users\TARAKA~1\AppData\Local\Temp\wide6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91969" y="1905297"/>
            <a:ext cx="497693" cy="42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Овал 18"/>
          <p:cNvSpPr/>
          <p:nvPr/>
        </p:nvSpPr>
        <p:spPr>
          <a:xfrm>
            <a:off x="5796136" y="2328409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46372" y="2217058"/>
            <a:ext cx="1710005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Взаимодействие с работодателем,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собеседование (в том числе через Интернет)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1" name="Picture 4" descr="C:\Users\TarakanovAA\AppData\Local\Microsoft\Windows\INetCache\IE\FF1XC1T0\rectangular-speech-balloon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8687" y="1484784"/>
            <a:ext cx="379983" cy="37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C:\Users\TarakanovAA\AppData\Local\Microsoft\Windows\INetCache\IE\FF1XC1T0\businessman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7202" y="1856171"/>
            <a:ext cx="410202" cy="41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TarakanovAA\AppData\Local\Microsoft\Windows\INetCache\IE\FF1XC1T0\businessman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4945" y="1856171"/>
            <a:ext cx="410202" cy="41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TarakanovAA\AppData\Local\Microsoft\Windows\INetCache\IE\FF1XC1T0\rectangular-speech-balloon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8704" y="1485936"/>
            <a:ext cx="379983" cy="379983"/>
          </a:xfrm>
          <a:prstGeom prst="rect">
            <a:avLst/>
          </a:prstGeom>
          <a:noFill/>
          <a:scene3d>
            <a:camera prst="orthographicFront">
              <a:rot lat="0" lon="10799977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Прямая соединительная линия 24"/>
          <p:cNvCxnSpPr>
            <a:endCxn id="19" idx="4"/>
          </p:cNvCxnSpPr>
          <p:nvPr/>
        </p:nvCxnSpPr>
        <p:spPr>
          <a:xfrm flipV="1">
            <a:off x="5993835" y="2760457"/>
            <a:ext cx="0" cy="146063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15816" y="2873527"/>
            <a:ext cx="2376264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</a:rPr>
              <a:t>Составление проекта договора с использованием электронного сервиса</a:t>
            </a:r>
            <a:endParaRPr lang="ru-RU" sz="1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5796136" y="4229991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28183" y="4077072"/>
            <a:ext cx="291581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Автоматическая проверка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трудового договора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соответствие требованиям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ТК с использованием электронного сервиса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" name="Picture 7" descr="C:\Users\TarakanovAA\AppData\Local\Microsoft\Windows\INetCache\IE\FF1XC1T0\text-documents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2648" y="3645024"/>
            <a:ext cx="447430" cy="44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C:\Users\TarakanovAA\AppData\Local\Microsoft\Windows\INetCache\IE\FF1XC1T0\magnifier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8744" y="3429000"/>
            <a:ext cx="425846" cy="42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Прямая соединительная линия 31"/>
          <p:cNvCxnSpPr>
            <a:stCxn id="33" idx="6"/>
            <a:endCxn id="28" idx="2"/>
          </p:cNvCxnSpPr>
          <p:nvPr/>
        </p:nvCxnSpPr>
        <p:spPr>
          <a:xfrm>
            <a:off x="1999128" y="4446015"/>
            <a:ext cx="3797008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1603731" y="4229991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  <p:pic>
        <p:nvPicPr>
          <p:cNvPr id="34" name="Picture 2" descr="C:\Users\TarakanovAA\AppData\Local\Microsoft\Windows\INetCache\IE\7KDEIUDU\people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604" y="4204180"/>
            <a:ext cx="520964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Прямая соединительная линия 34"/>
          <p:cNvCxnSpPr>
            <a:stCxn id="33" idx="4"/>
          </p:cNvCxnSpPr>
          <p:nvPr/>
        </p:nvCxnSpPr>
        <p:spPr>
          <a:xfrm flipH="1">
            <a:off x="1799184" y="4662039"/>
            <a:ext cx="2246" cy="114322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-108520" y="5734913"/>
            <a:ext cx="171000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Автоматическое включение 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трудового договора в реестр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615" y="5085184"/>
            <a:ext cx="751791" cy="751791"/>
          </a:xfrm>
          <a:prstGeom prst="rect">
            <a:avLst/>
          </a:prstGeom>
        </p:spPr>
      </p:pic>
      <p:sp>
        <p:nvSpPr>
          <p:cNvPr id="38" name="Овал 37"/>
          <p:cNvSpPr/>
          <p:nvPr/>
        </p:nvSpPr>
        <p:spPr>
          <a:xfrm>
            <a:off x="1601485" y="5818390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</a:t>
            </a:r>
            <a:endParaRPr lang="ru-RU" b="1" dirty="0"/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1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2852936"/>
            <a:ext cx="587927" cy="587927"/>
          </a:xfrm>
          <a:prstGeom prst="rect">
            <a:avLst/>
          </a:prstGeom>
        </p:spPr>
      </p:pic>
      <p:sp>
        <p:nvSpPr>
          <p:cNvPr id="40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4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41" name="Прямая соединительная линия 40"/>
          <p:cNvCxnSpPr>
            <a:stCxn id="42" idx="2"/>
            <a:endCxn id="38" idx="6"/>
          </p:cNvCxnSpPr>
          <p:nvPr/>
        </p:nvCxnSpPr>
        <p:spPr>
          <a:xfrm flipH="1">
            <a:off x="1996882" y="6034414"/>
            <a:ext cx="2683777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4680659" y="5818390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</a:t>
            </a:r>
            <a:endParaRPr lang="ru-RU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7433995" y="5650855"/>
            <a:ext cx="1710005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Оформление бумажного экземпляра трудового договора или трудовой книжки в МФЦ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4" name="Picture 3" descr="C:\Users\TarakanovAA\AppData\Local\Microsoft\Windows\INetCache\IE\FF1XC1T0\folder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154546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4716016" y="5088465"/>
            <a:ext cx="2160240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Включение записи о трудоустройстве в электронную трудовую книжку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6" name="Прямая соединительная линия 45"/>
          <p:cNvCxnSpPr>
            <a:stCxn id="47" idx="2"/>
            <a:endCxn id="42" idx="6"/>
          </p:cNvCxnSpPr>
          <p:nvPr/>
        </p:nvCxnSpPr>
        <p:spPr>
          <a:xfrm flipH="1" flipV="1">
            <a:off x="5076056" y="6034414"/>
            <a:ext cx="1908859" cy="116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6984915" y="5819551"/>
            <a:ext cx="395397" cy="432048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TARAKA~1\AppData\Local\Temp\file.png"/>
          <p:cNvPicPr>
            <a:picLocks noChangeAspect="1" noChangeArrowheads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892" y="5157192"/>
            <a:ext cx="441392" cy="44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4932040" y="6120214"/>
            <a:ext cx="2376264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accent3">
                    <a:lumMod val="75000"/>
                  </a:schemeClr>
                </a:solidFill>
              </a:rPr>
              <a:t>При желании гражданина или работодателя</a:t>
            </a:r>
            <a:endParaRPr lang="ru-RU" sz="11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787366" y="4229991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918087" y="3416369"/>
            <a:ext cx="2133953" cy="9387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Получение работодателем информации, необходимой для заключения договора с использованием сервиса (через СМЭВ)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TARAKA~1\AppData\Local\Temp\info.png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540" y="3692279"/>
            <a:ext cx="379276" cy="37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Овал 51"/>
          <p:cNvSpPr/>
          <p:nvPr/>
        </p:nvSpPr>
        <p:spPr>
          <a:xfrm>
            <a:off x="3136987" y="5818390"/>
            <a:ext cx="395397" cy="43204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</a:t>
            </a:r>
            <a:endParaRPr lang="ru-RU" b="1" dirty="0"/>
          </a:p>
        </p:txBody>
      </p:sp>
      <p:pic>
        <p:nvPicPr>
          <p:cNvPr id="53" name="Picture 7" descr="C:\Users\TarakanovAA\AppData\Local\Microsoft\Windows\INetCache\IE\FF1XC1T0\text-documents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327386"/>
            <a:ext cx="447430" cy="44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2283126" y="6162290"/>
            <a:ext cx="268665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Предоставление работнику </a:t>
            </a:r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с использованием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электронного сервиса для ознакомления документов, необходимых для начала работы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Технологическая схема сервиса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" name="Picture 2" descr="C:\Users\TARAKA~1\AppData\Local\Temp\man337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2785" y="861971"/>
            <a:ext cx="691224" cy="69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3311860" y="462444"/>
            <a:ext cx="2232248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Пользователь </a:t>
            </a:r>
          </a:p>
          <a:p>
            <a:pPr algn="ctr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(работник или работодатель)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4" name="Picture 5" descr="C:\Users\TARAKA~1\AppData\Local\Temp\wide6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2714" y="2064446"/>
            <a:ext cx="1199146" cy="89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2784" y="2136453"/>
            <a:ext cx="1039006" cy="58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5" descr="C:\Users\TARAKA~1\AppData\Local\Temp\wide6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2942" y="2064446"/>
            <a:ext cx="1199146" cy="89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2315" y="2136453"/>
            <a:ext cx="1040400" cy="58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Соединительная линия уступом 2"/>
          <p:cNvCxnSpPr>
            <a:endCxn id="44" idx="0"/>
          </p:cNvCxnSpPr>
          <p:nvPr/>
        </p:nvCxnSpPr>
        <p:spPr>
          <a:xfrm rot="5400000">
            <a:off x="3188504" y="864552"/>
            <a:ext cx="723677" cy="1676110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>
            <a:endCxn id="45" idx="0"/>
          </p:cNvCxnSpPr>
          <p:nvPr/>
        </p:nvCxnSpPr>
        <p:spPr>
          <a:xfrm rot="16200000" flipH="1">
            <a:off x="4903618" y="825548"/>
            <a:ext cx="723677" cy="1754118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165742" y="3429000"/>
            <a:ext cx="199854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300" b="1" u="sng" dirty="0" smtClean="0">
                <a:solidFill>
                  <a:schemeClr val="accent1">
                    <a:lumMod val="75000"/>
                  </a:schemeClr>
                </a:solidFill>
              </a:rPr>
              <a:t>ГИС «Электронный трудовой договор»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0040" y="1602781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Личный кабинет на Едином портале гос. услуг</a:t>
            </a:r>
          </a:p>
        </p:txBody>
      </p:sp>
      <p:pic>
        <p:nvPicPr>
          <p:cNvPr id="52" name="Picture 2" descr="C:\Users\TarakanovAA\AppData\Local\Microsoft\Windows\INetCache\IE\FF1XC1T0\locked-padlock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957262"/>
            <a:ext cx="455514" cy="45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518908" y="1046519"/>
            <a:ext cx="223224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3">
                    <a:lumMod val="75000"/>
                  </a:schemeClr>
                </a:solidFill>
              </a:rPr>
              <a:t>Идентификация через ЕСИА</a:t>
            </a:r>
          </a:p>
        </p:txBody>
      </p:sp>
      <p:cxnSp>
        <p:nvCxnSpPr>
          <p:cNvPr id="54" name="Соединительная линия уступом 53"/>
          <p:cNvCxnSpPr>
            <a:stCxn id="44" idx="2"/>
            <a:endCxn id="1029" idx="0"/>
          </p:cNvCxnSpPr>
          <p:nvPr/>
        </p:nvCxnSpPr>
        <p:spPr>
          <a:xfrm rot="16200000" flipH="1">
            <a:off x="2985698" y="2690395"/>
            <a:ext cx="1143676" cy="1690498"/>
          </a:xfrm>
          <a:prstGeom prst="bentConnector3">
            <a:avLst>
              <a:gd name="adj1" fmla="val 26680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C:\Users\TARAKA~1\AppData\Local\Temp\icon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2785" y="410748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8" name="Соединительная линия уступом 57"/>
          <p:cNvCxnSpPr>
            <a:stCxn id="45" idx="2"/>
            <a:endCxn id="1029" idx="0"/>
          </p:cNvCxnSpPr>
          <p:nvPr/>
        </p:nvCxnSpPr>
        <p:spPr>
          <a:xfrm rot="5400000">
            <a:off x="4700812" y="2665779"/>
            <a:ext cx="1143676" cy="1739730"/>
          </a:xfrm>
          <a:prstGeom prst="bentConnector3">
            <a:avLst>
              <a:gd name="adj1" fmla="val 26680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1763688" y="3429000"/>
            <a:ext cx="5310914" cy="2016224"/>
          </a:xfrm>
          <a:prstGeom prst="roundRect">
            <a:avLst/>
          </a:prstGeom>
          <a:noFill/>
          <a:ln w="317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6142515" y="1602781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Личный кабинет на портале «Работа в России»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286660" y="491514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Модуль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 подписания договора</a:t>
            </a:r>
          </a:p>
        </p:txBody>
      </p:sp>
      <p:pic>
        <p:nvPicPr>
          <p:cNvPr id="1030" name="Picture 6" descr="C:\Users\TARAKA~1\AppData\Local\Temp\save-disk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2288" y="410748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1596164" y="491514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Модуль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 хранения договоров</a:t>
            </a:r>
          </a:p>
        </p:txBody>
      </p:sp>
      <p:pic>
        <p:nvPicPr>
          <p:cNvPr id="1031" name="Picture 7" descr="C:\Users\TARAKA~1\AppData\Local\Temp\integrated-circuit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2515" y="410748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/>
          <p:cNvSpPr txBox="1"/>
          <p:nvPr/>
        </p:nvSpPr>
        <p:spPr>
          <a:xfrm>
            <a:off x="5026391" y="491514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Модуль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 интеграции</a:t>
            </a:r>
          </a:p>
        </p:txBody>
      </p:sp>
      <p:pic>
        <p:nvPicPr>
          <p:cNvPr id="76" name="Picture 2" descr="C:\Users\TarakanovAA\AppData\Local\Microsoft\Windows\INetCache\IE\AVXK1DCK\office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5019" y="3570474"/>
            <a:ext cx="537421" cy="53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TarakanovAA\AppData\Local\Microsoft\Windows\INetCache\IE\AVXK1DCK\office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5019" y="4198771"/>
            <a:ext cx="537421" cy="53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TarakanovAA\AppData\Local\Microsoft\Windows\INetCache\IE\AVXK1DCK\office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5019" y="4827482"/>
            <a:ext cx="537421" cy="53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Соединительная линия уступом 78"/>
          <p:cNvCxnSpPr>
            <a:stCxn id="1031" idx="3"/>
            <a:endCxn id="76" idx="1"/>
          </p:cNvCxnSpPr>
          <p:nvPr/>
        </p:nvCxnSpPr>
        <p:spPr>
          <a:xfrm flipV="1">
            <a:off x="6502515" y="3839185"/>
            <a:ext cx="1492504" cy="628297"/>
          </a:xfrm>
          <a:prstGeom prst="bentConnector3">
            <a:avLst>
              <a:gd name="adj1" fmla="val 72337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Соединительная линия уступом 81"/>
          <p:cNvCxnSpPr>
            <a:stCxn id="1031" idx="3"/>
            <a:endCxn id="78" idx="1"/>
          </p:cNvCxnSpPr>
          <p:nvPr/>
        </p:nvCxnSpPr>
        <p:spPr>
          <a:xfrm>
            <a:off x="6502515" y="4467482"/>
            <a:ext cx="1492504" cy="628711"/>
          </a:xfrm>
          <a:prstGeom prst="bentConnector3">
            <a:avLst>
              <a:gd name="adj1" fmla="val 72337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1031" idx="3"/>
            <a:endCxn id="77" idx="1"/>
          </p:cNvCxnSpPr>
          <p:nvPr/>
        </p:nvCxnSpPr>
        <p:spPr>
          <a:xfrm>
            <a:off x="6502515" y="4467482"/>
            <a:ext cx="1492504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147605" y="5376814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Интеграция с другими </a:t>
            </a:r>
            <a:b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ФГИС</a:t>
            </a:r>
          </a:p>
        </p:txBody>
      </p:sp>
      <p:pic>
        <p:nvPicPr>
          <p:cNvPr id="1026" name="Picture 2" descr="C:\Users\TARAKA~1\AppData\Local\Temp\pc-computer-with-monitor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785" y="4198771"/>
            <a:ext cx="536400" cy="53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TARAKA~1\AppData\Local\Temp\pc-computer-with-monitor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785" y="4877781"/>
            <a:ext cx="536400" cy="53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TARAKA~1\AppData\Local\Temp\pc-computer-with-monitor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785" y="3570091"/>
            <a:ext cx="536400" cy="53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Прямая соединительная линия 36"/>
          <p:cNvCxnSpPr>
            <a:stCxn id="1026" idx="3"/>
            <a:endCxn id="1030" idx="1"/>
          </p:cNvCxnSpPr>
          <p:nvPr/>
        </p:nvCxnSpPr>
        <p:spPr>
          <a:xfrm>
            <a:off x="878185" y="4466971"/>
            <a:ext cx="1474103" cy="51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41"/>
          <p:cNvCxnSpPr>
            <a:stCxn id="36" idx="3"/>
            <a:endCxn id="1030" idx="1"/>
          </p:cNvCxnSpPr>
          <p:nvPr/>
        </p:nvCxnSpPr>
        <p:spPr>
          <a:xfrm>
            <a:off x="878185" y="3838291"/>
            <a:ext cx="1474103" cy="629191"/>
          </a:xfrm>
          <a:prstGeom prst="bentConnector3">
            <a:avLst>
              <a:gd name="adj1" fmla="val 29323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>
            <a:stCxn id="35" idx="3"/>
            <a:endCxn id="1030" idx="1"/>
          </p:cNvCxnSpPr>
          <p:nvPr/>
        </p:nvCxnSpPr>
        <p:spPr>
          <a:xfrm flipV="1">
            <a:off x="878185" y="4467482"/>
            <a:ext cx="1474103" cy="678499"/>
          </a:xfrm>
          <a:prstGeom prst="bentConnector3">
            <a:avLst>
              <a:gd name="adj1" fmla="val 29323"/>
            </a:avLst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-85013" y="5378555"/>
            <a:ext cx="163267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Интеграция с кадровыми учетными системами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549530" y="3699791"/>
            <a:ext cx="59447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ПФР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532440" y="4957692"/>
            <a:ext cx="59447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ФСС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532440" y="4328982"/>
            <a:ext cx="59447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ФНС</a:t>
            </a:r>
          </a:p>
        </p:txBody>
      </p:sp>
      <p:pic>
        <p:nvPicPr>
          <p:cNvPr id="59" name="Picture 2" descr="C:\Users\TarakanovAA\AppData\Local\Microsoft\Windows\INetCache\IE\AVXK1DCK\office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1860" y="5820810"/>
            <a:ext cx="537421" cy="53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Соединительная линия уступом 59"/>
          <p:cNvCxnSpPr>
            <a:stCxn id="71" idx="2"/>
            <a:endCxn id="59" idx="1"/>
          </p:cNvCxnSpPr>
          <p:nvPr/>
        </p:nvCxnSpPr>
        <p:spPr>
          <a:xfrm rot="16200000" flipH="1">
            <a:off x="2655721" y="5433381"/>
            <a:ext cx="712707" cy="599572"/>
          </a:xfrm>
          <a:prstGeom prst="bentConnector2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49280" y="5858688"/>
            <a:ext cx="91350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Оператор ГИС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16016" y="5550331"/>
            <a:ext cx="313271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50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087354" y="5581689"/>
            <a:ext cx="1987247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Технологический «гарант» реестра договоров:</a:t>
            </a:r>
          </a:p>
          <a:p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-подтверждение сохранности документов</a:t>
            </a:r>
          </a:p>
          <a:p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- предоставление выписок</a:t>
            </a:r>
          </a:p>
        </p:txBody>
      </p:sp>
      <p:pic>
        <p:nvPicPr>
          <p:cNvPr id="64" name="Picture 2" descr="C:\Users\TarakanovAA\AppData\Local\Microsoft\Windows\INetCache\IE\FF1XC1T0\locked-padlock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96806" y="5813156"/>
            <a:ext cx="455514" cy="45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5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98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5" descr="C:\Users\TARAKA~1\AppData\Local\Temp\televisio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73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7" name="Таблица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8850177"/>
              </p:ext>
            </p:extLst>
          </p:nvPr>
        </p:nvGraphicFramePr>
        <p:xfrm>
          <a:off x="596493" y="2276872"/>
          <a:ext cx="2247316" cy="312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316"/>
              </a:tblGrid>
              <a:tr h="364077">
                <a:tc>
                  <a:txBody>
                    <a:bodyPr/>
                    <a:lstStyle/>
                    <a:p>
                      <a:r>
                        <a:rPr lang="ru-RU" sz="1300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Меню личного кабинета</a:t>
                      </a:r>
                      <a:r>
                        <a:rPr lang="ru-RU" sz="1300" u="sng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</a:t>
                      </a:r>
                      <a:endParaRPr lang="ru-RU" sz="1300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85107">
                <a:tc>
                  <a:txBody>
                    <a:bodyPr/>
                    <a:lstStyle/>
                    <a:p>
                      <a:pPr marL="540000"/>
                      <a:r>
                        <a:rPr lang="ru-RU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Поиск работы</a:t>
                      </a:r>
                      <a:endParaRPr lang="ru-RU" sz="13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5107">
                <a:tc>
                  <a:txBody>
                    <a:bodyPr/>
                    <a:lstStyle/>
                    <a:p>
                      <a:pPr marL="540000"/>
                      <a:r>
                        <a:rPr lang="ru-RU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Мои трудовые</a:t>
                      </a:r>
                      <a:r>
                        <a:rPr lang="ru-RU" sz="1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договора</a:t>
                      </a:r>
                      <a:endParaRPr lang="ru-RU" sz="13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7008">
                <a:tc>
                  <a:txBody>
                    <a:bodyPr/>
                    <a:lstStyle/>
                    <a:p>
                      <a:pPr marL="540000"/>
                      <a:r>
                        <a:rPr lang="ru-RU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Документы от работодателя</a:t>
                      </a:r>
                      <a:endParaRPr lang="ru-RU" sz="13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7008">
                <a:tc>
                  <a:txBody>
                    <a:bodyPr/>
                    <a:lstStyle/>
                    <a:p>
                      <a:pPr marL="540000"/>
                      <a:r>
                        <a:rPr lang="ru-RU" sz="13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Дополнительные сервисы</a:t>
                      </a:r>
                      <a:endParaRPr lang="ru-RU" sz="13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Дополнительные сервисы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03547" y="1549177"/>
            <a:ext cx="8208913" cy="5836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547" y="1216943"/>
            <a:ext cx="82089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" descr="C:\Users\TarakanovAA\Documents\Выпускники\Герб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92" y="1567866"/>
            <a:ext cx="553963" cy="55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069929" y="1598625"/>
            <a:ext cx="20619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solidFill>
                  <a:schemeClr val="bg1"/>
                </a:solidFill>
              </a:rPr>
              <a:t>Электронный трудовой договор</a:t>
            </a:r>
            <a:endParaRPr lang="ru-RU" sz="1300" b="1" dirty="0">
              <a:solidFill>
                <a:schemeClr val="bg1"/>
              </a:solidFill>
            </a:endParaRPr>
          </a:p>
        </p:txBody>
      </p:sp>
      <p:pic>
        <p:nvPicPr>
          <p:cNvPr id="58" name="Picture 7" descr="C:\Users\TARAKA~1\AppData\Local\Temp\curso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681" y="5084093"/>
            <a:ext cx="364678" cy="36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1" name="Таблица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0732930"/>
              </p:ext>
            </p:extLst>
          </p:nvPr>
        </p:nvGraphicFramePr>
        <p:xfrm>
          <a:off x="4307847" y="1628800"/>
          <a:ext cx="39365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187"/>
                <a:gridCol w="1312187"/>
                <a:gridCol w="1312187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Иванов И.И.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" name="Скругленный прямоугольник 62"/>
          <p:cNvSpPr/>
          <p:nvPr/>
        </p:nvSpPr>
        <p:spPr>
          <a:xfrm>
            <a:off x="3887924" y="2276872"/>
            <a:ext cx="3276364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ДОПОЛНИТЕЛЬНЫЕ СЕРВИСЫ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TARAKA~1\AppData\Local\Temp\contract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0736" y="3213032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Скругленный прямоугольник 90"/>
          <p:cNvSpPr/>
          <p:nvPr/>
        </p:nvSpPr>
        <p:spPr>
          <a:xfrm>
            <a:off x="3764302" y="3321016"/>
            <a:ext cx="116773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Оформить справку для посольства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TARAKA~1\AppData\Local\Temp\search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3196" y="3213032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Скругленный прямоугольник 91"/>
          <p:cNvSpPr/>
          <p:nvPr/>
        </p:nvSpPr>
        <p:spPr>
          <a:xfrm>
            <a:off x="5636510" y="3321016"/>
            <a:ext cx="116773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Проверить трудовой договор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3764302" y="4401136"/>
            <a:ext cx="116773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Просмотреть электронную трудовую книжку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4" name="Picture 4" descr="C:\Users\TARAKA~1\AppData\Local\Temp\folder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4795" y="4293152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Скругленный прямоугольник 94"/>
          <p:cNvSpPr/>
          <p:nvPr/>
        </p:nvSpPr>
        <p:spPr>
          <a:xfrm>
            <a:off x="7221936" y="3321016"/>
            <a:ext cx="1167738" cy="288032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Оформить справку для детского сада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6" name="Picture 2" descr="C:\Users\TARAKA~1\AppData\Local\Temp\contract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7936" y="3213032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Овал 97"/>
          <p:cNvSpPr/>
          <p:nvPr/>
        </p:nvSpPr>
        <p:spPr>
          <a:xfrm>
            <a:off x="791580" y="2928981"/>
            <a:ext cx="216024" cy="216024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791580" y="4369141"/>
            <a:ext cx="216024" cy="216024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791580" y="3721069"/>
            <a:ext cx="216024" cy="216024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863588" y="5052011"/>
            <a:ext cx="72008" cy="7200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791580" y="4980003"/>
            <a:ext cx="216024" cy="216024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6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4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7936800"/>
              </p:ext>
            </p:extLst>
          </p:nvPr>
        </p:nvGraphicFramePr>
        <p:xfrm>
          <a:off x="251520" y="980728"/>
          <a:ext cx="8640960" cy="488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376264"/>
                <a:gridCol w="4104456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Распоряжение Правительства Российской Федерации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Утверждение</a:t>
                      </a:r>
                      <a:r>
                        <a:rPr lang="ru-RU" sz="1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концепции создания и формирования федеральной государственной информационной системы «Электронный трудовой договор»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 </a:t>
                      </a: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квартал 2017 года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5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Федеральный закон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Внесение изменений в отдельные законодательные акты по</a:t>
                      </a:r>
                      <a:r>
                        <a:rPr lang="ru-RU" sz="1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вопросу о создании федеральной информационной системы «Электронный трудовой договор»</a:t>
                      </a:r>
                      <a:endParaRPr lang="ru-RU" sz="1500" b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III </a:t>
                      </a: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квартал 2017 года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0" lang="ru-RU" sz="15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Постановление Правительства Российской Федерации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Утверждение правил</a:t>
                      </a:r>
                      <a:r>
                        <a:rPr lang="ru-RU" sz="1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формирования, ведения федеральной государственной информационной системы «Электронный трудовой договор» 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IV</a:t>
                      </a:r>
                      <a:r>
                        <a:rPr lang="en-US" sz="1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квартал 2017 года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0912">
                <a:tc>
                  <a:txBody>
                    <a:bodyPr/>
                    <a:lstStyle/>
                    <a:p>
                      <a:endParaRPr kumimoji="0" lang="ru-RU" sz="15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Приказ о вводе информационной системы в промышленную эксплуатацию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Создание информационной системы «Электронный трудовой договор» для трех категорий работников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II </a:t>
                      </a: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квартал 201</a:t>
                      </a:r>
                      <a:r>
                        <a:rPr lang="en-US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8</a:t>
                      </a: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года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endParaRPr kumimoji="0" lang="ru-RU" sz="15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Предложения</a:t>
                      </a:r>
                      <a:r>
                        <a:rPr lang="ru-RU" sz="15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о распространении возможности заключения трудового договора в электронном виде на остальные категории работников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 </a:t>
                      </a:r>
                      <a:r>
                        <a:rPr lang="ru-RU" sz="15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квартал 2019 года</a:t>
                      </a:r>
                      <a:endParaRPr lang="ru-RU" sz="15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" name="Рисунок 6" descr="tru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1"/>
            <a:ext cx="683566" cy="7083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154125"/>
            <a:ext cx="736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Необходимые мероприятия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5" name="Номер слайда 1"/>
          <p:cNvSpPr txBox="1">
            <a:spLocks/>
          </p:cNvSpPr>
          <p:nvPr/>
        </p:nvSpPr>
        <p:spPr>
          <a:xfrm>
            <a:off x="6950893" y="171617"/>
            <a:ext cx="2057400" cy="3651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7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/7</a:t>
            </a:r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7" name="Picture 2" descr="C:\Users\TARAKA~1\AppData\Local\Temp\contract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ARAKA~1\AppData\Local\Temp\contract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TARAKA~1\AppData\Local\Temp\contract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ARAKA~1\AppData\Local\Temp\pc-computer-with-monitor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504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TarakanovAA\AppData\Local\Microsoft\Windows\INetCache\IE\FF1XC1T0\text-documents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837" y="5229200"/>
            <a:ext cx="447430" cy="44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595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12446</TotalTime>
  <Words>611</Words>
  <Application>Microsoft Office PowerPoint</Application>
  <PresentationFormat>Экран (4:3)</PresentationFormat>
  <Paragraphs>139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Тараканов Андрей Александрович</dc:creator>
  <cp:lastModifiedBy>pimenovai</cp:lastModifiedBy>
  <cp:revision>441</cp:revision>
  <cp:lastPrinted>2016-09-05T15:43:08Z</cp:lastPrinted>
  <dcterms:created xsi:type="dcterms:W3CDTF">2014-05-15T10:15:50Z</dcterms:created>
  <dcterms:modified xsi:type="dcterms:W3CDTF">2016-12-16T07:54:12Z</dcterms:modified>
</cp:coreProperties>
</file>