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9"/>
  </p:notesMasterIdLst>
  <p:sldIdLst>
    <p:sldId id="256" r:id="rId2"/>
    <p:sldId id="294" r:id="rId3"/>
    <p:sldId id="298" r:id="rId4"/>
    <p:sldId id="299" r:id="rId5"/>
    <p:sldId id="300" r:id="rId6"/>
    <p:sldId id="301" r:id="rId7"/>
    <p:sldId id="302" r:id="rId8"/>
  </p:sldIdLst>
  <p:sldSz cx="9906000" cy="6858000" type="A4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2F2F2"/>
    <a:srgbClr val="FF2121"/>
    <a:srgbClr val="FF9797"/>
    <a:srgbClr val="EF8D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013" autoAdjust="0"/>
    <p:restoredTop sz="87247" autoAdjust="0"/>
  </p:normalViewPr>
  <p:slideViewPr>
    <p:cSldViewPr snapToGrid="0">
      <p:cViewPr>
        <p:scale>
          <a:sx n="66" d="100"/>
          <a:sy n="66" d="100"/>
        </p:scale>
        <p:origin x="-1998" y="-1128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title>
      <c:layout>
        <c:manualLayout>
          <c:xMode val="edge"/>
          <c:yMode val="edge"/>
          <c:x val="8.1182795698924698E-2"/>
          <c:y val="3.2200362317462615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проверочных листов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2.6833635264552083E-2"/>
                </c:manualLayout>
              </c:layout>
              <c:showVal val="1"/>
            </c:dLbl>
            <c:dLbl>
              <c:idx val="1"/>
              <c:layout>
                <c:manualLayout>
                  <c:x val="-1.0067114093959733E-2"/>
                  <c:y val="-8.5867632846566996E-2"/>
                </c:manualLayout>
              </c:layout>
              <c:showVal val="1"/>
            </c:dLbl>
            <c:dLbl>
              <c:idx val="2"/>
              <c:layout>
                <c:manualLayout>
                  <c:x val="1.6778523489932892E-3"/>
                  <c:y val="-8.5867632846566996E-2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70</c:v>
                </c:pt>
                <c:pt idx="2">
                  <c:v>122</c:v>
                </c:pt>
              </c:numCache>
            </c:numRef>
          </c:val>
        </c:ser>
        <c:dLbls/>
        <c:gapWidth val="30"/>
        <c:overlap val="12"/>
        <c:axId val="153725952"/>
        <c:axId val="153735936"/>
      </c:barChart>
      <c:catAx>
        <c:axId val="153725952"/>
        <c:scaling>
          <c:orientation val="minMax"/>
        </c:scaling>
        <c:axPos val="b"/>
        <c:numFmt formatCode="General" sourceLinked="1"/>
        <c:tickLblPos val="nextTo"/>
        <c:crossAx val="153735936"/>
        <c:crosses val="autoZero"/>
        <c:auto val="1"/>
        <c:lblAlgn val="ctr"/>
        <c:lblOffset val="100"/>
      </c:catAx>
      <c:valAx>
        <c:axId val="153735936"/>
        <c:scaling>
          <c:orientation val="minMax"/>
          <c:max val="150"/>
        </c:scaling>
        <c:axPos val="l"/>
        <c:majorGridlines/>
        <c:numFmt formatCode="General" sourceLinked="1"/>
        <c:tickLblPos val="nextTo"/>
        <c:crossAx val="153725952"/>
        <c:crosses val="autoZero"/>
        <c:crossBetween val="between"/>
        <c:majorUnit val="5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6"/>
  <c:chart>
    <c:title>
      <c:layout>
        <c:manualLayout>
          <c:xMode val="edge"/>
          <c:yMode val="edge"/>
          <c:x val="8.5542968419270185E-2"/>
          <c:y val="3.2200362317462615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самопроверок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6620</c:v>
                </c:pt>
                <c:pt idx="1">
                  <c:v>49056</c:v>
                </c:pt>
                <c:pt idx="2">
                  <c:v>115995</c:v>
                </c:pt>
              </c:numCache>
            </c:numRef>
          </c:val>
        </c:ser>
        <c:dLbls/>
        <c:gapWidth val="30"/>
        <c:overlap val="12"/>
        <c:axId val="154177920"/>
        <c:axId val="154179456"/>
      </c:barChart>
      <c:catAx>
        <c:axId val="154177920"/>
        <c:scaling>
          <c:orientation val="minMax"/>
        </c:scaling>
        <c:axPos val="b"/>
        <c:numFmt formatCode="General" sourceLinked="1"/>
        <c:tickLblPos val="nextTo"/>
        <c:crossAx val="154179456"/>
        <c:crosses val="autoZero"/>
        <c:auto val="1"/>
        <c:lblAlgn val="ctr"/>
        <c:lblOffset val="100"/>
      </c:catAx>
      <c:valAx>
        <c:axId val="154179456"/>
        <c:scaling>
          <c:orientation val="minMax"/>
          <c:max val="120000"/>
          <c:min val="0"/>
        </c:scaling>
        <c:axPos val="l"/>
        <c:majorGridlines/>
        <c:numFmt formatCode="General" sourceLinked="1"/>
        <c:tickLblPos val="nextTo"/>
        <c:crossAx val="154177920"/>
        <c:crosses val="autoZero"/>
        <c:crossBetween val="between"/>
        <c:majorUnit val="5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8645"/>
          </a:xfrm>
          <a:prstGeom prst="rect">
            <a:avLst/>
          </a:prstGeom>
        </p:spPr>
        <p:txBody>
          <a:bodyPr vert="horz" lIns="91855" tIns="45928" rIns="91855" bIns="4592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2" y="0"/>
            <a:ext cx="2951217" cy="498645"/>
          </a:xfrm>
          <a:prstGeom prst="rect">
            <a:avLst/>
          </a:prstGeom>
        </p:spPr>
        <p:txBody>
          <a:bodyPr vert="horz" lIns="91855" tIns="45928" rIns="91855" bIns="45928" rtlCol="0"/>
          <a:lstStyle>
            <a:lvl1pPr algn="r">
              <a:defRPr sz="1200"/>
            </a:lvl1pPr>
          </a:lstStyle>
          <a:p>
            <a:fld id="{C261BD2C-9199-4FE5-83A8-CC1F578922CF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66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5" tIns="45928" rIns="91855" bIns="4592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473"/>
            <a:ext cx="5447666" cy="3915637"/>
          </a:xfrm>
          <a:prstGeom prst="rect">
            <a:avLst/>
          </a:prstGeom>
        </p:spPr>
        <p:txBody>
          <a:bodyPr vert="horz" lIns="91855" tIns="45928" rIns="91855" bIns="4592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281"/>
            <a:ext cx="2951217" cy="498645"/>
          </a:xfrm>
          <a:prstGeom prst="rect">
            <a:avLst/>
          </a:prstGeom>
        </p:spPr>
        <p:txBody>
          <a:bodyPr vert="horz" lIns="91855" tIns="45928" rIns="91855" bIns="4592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2" y="9442281"/>
            <a:ext cx="2951217" cy="498645"/>
          </a:xfrm>
          <a:prstGeom prst="rect">
            <a:avLst/>
          </a:prstGeom>
        </p:spPr>
        <p:txBody>
          <a:bodyPr vert="horz" lIns="91855" tIns="45928" rIns="91855" bIns="45928" rtlCol="0" anchor="b"/>
          <a:lstStyle>
            <a:lvl1pPr algn="r">
              <a:defRPr sz="1200"/>
            </a:lvl1pPr>
          </a:lstStyle>
          <a:p>
            <a:fld id="{97297A8A-2AEF-4AB2-A1A0-BBAFABD43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48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2269-0970-4BBA-B74F-5B8715137843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5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24F0-5CBE-4393-875E-1EF20A881B01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60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9957-1C0D-4F42-A30A-380B57788732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2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674D-3B4F-43F6-BB51-FB3795CD3962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24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8883-012B-41B3-AD28-22EEB83C3EF1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956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D5A4-6820-4FCB-9CD8-9B83372E0CE5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864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92B6-DDB1-4A60-8442-7D6DC9B78583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8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84CA-AA45-4149-BBC1-D82EE9A2E3B6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54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A97B-2069-4560-ADD2-424B723D1A43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34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3952-A6F4-4C10-BE09-A4AF8C37E8B2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951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3C9-52C5-43B6-89E3-CFC375754D12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0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636A-7E45-41F3-9930-9890774F6996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B6829-6E56-4233-B4C8-4C9CB7A89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05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095875"/>
            <a:ext cx="9906000" cy="11239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06" t="17500" r="15079" b="45538"/>
          <a:stretch/>
        </p:blipFill>
        <p:spPr bwMode="auto">
          <a:xfrm>
            <a:off x="0" y="0"/>
            <a:ext cx="9906000" cy="282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55031" y="3961032"/>
            <a:ext cx="5595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cs typeface="Segoe UI" panose="020B0502040204020203" pitchFamily="34" charset="0"/>
              </a:rPr>
              <a:t>«ОНЛАЙНИНСПЕКЦИЯ.РФ»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01584"/>
            <a:ext cx="990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cs typeface="Segoe UI" panose="020B0502040204020203" pitchFamily="34" charset="0"/>
              </a:rPr>
              <a:t>О ХОДЕ И РЕЗУЛЬТАТАХ РАЗВИТИЯ СИСТЕМЫ ЭЛЕКТРОННЫХ СЕРВИСОВ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4525" y="5341919"/>
            <a:ext cx="7791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latin typeface="Arial Narrow" pitchFamily="34" charset="0"/>
                <a:cs typeface="Segoe UI" panose="020B0502040204020203" pitchFamily="34" charset="0"/>
              </a:rPr>
              <a:t>Выступление заместителя </a:t>
            </a:r>
            <a:r>
              <a:rPr lang="ru-RU" sz="1600" i="1" dirty="0">
                <a:solidFill>
                  <a:schemeClr val="bg1"/>
                </a:solidFill>
                <a:latin typeface="Arial Narrow" pitchFamily="34" charset="0"/>
                <a:cs typeface="Segoe UI" panose="020B0502040204020203" pitchFamily="34" charset="0"/>
              </a:rPr>
              <a:t>руководителя </a:t>
            </a:r>
            <a:r>
              <a:rPr lang="ru-RU" sz="1600" i="1" dirty="0" err="1">
                <a:solidFill>
                  <a:schemeClr val="bg1"/>
                </a:solidFill>
                <a:latin typeface="Arial Narrow" pitchFamily="34" charset="0"/>
                <a:cs typeface="Segoe UI" panose="020B0502040204020203" pitchFamily="34" charset="0"/>
              </a:rPr>
              <a:t>Роструда</a:t>
            </a:r>
            <a:r>
              <a:rPr lang="ru-RU" sz="1600" i="1" dirty="0">
                <a:solidFill>
                  <a:schemeClr val="bg1"/>
                </a:solidFill>
                <a:latin typeface="Arial Narrow" pitchFamily="34" charset="0"/>
                <a:cs typeface="Segoe UI" panose="020B0502040204020203" pitchFamily="34" charset="0"/>
              </a:rPr>
              <a:t> М.Ю. </a:t>
            </a:r>
            <a:r>
              <a:rPr lang="ru-RU" sz="1600" i="1" dirty="0" smtClean="0">
                <a:solidFill>
                  <a:schemeClr val="bg1"/>
                </a:solidFill>
                <a:latin typeface="Arial Narrow" pitchFamily="34" charset="0"/>
                <a:cs typeface="Segoe UI" panose="020B0502040204020203" pitchFamily="34" charset="0"/>
              </a:rPr>
              <a:t>Иванкова</a:t>
            </a:r>
          </a:p>
          <a:p>
            <a:pPr algn="r"/>
            <a:r>
              <a:rPr lang="ru-RU" sz="1600" i="1" dirty="0" smtClean="0">
                <a:solidFill>
                  <a:schemeClr val="bg1"/>
                </a:solidFill>
                <a:latin typeface="Arial Narrow" pitchFamily="34" charset="0"/>
                <a:cs typeface="Segoe UI" panose="020B0502040204020203" pitchFamily="34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latin typeface="Arial Narrow" pitchFamily="34" charset="0"/>
                <a:cs typeface="Segoe UI" panose="020B0502040204020203" pitchFamily="34" charset="0"/>
              </a:rPr>
              <a:t>на заседании Общественного совета при </a:t>
            </a:r>
            <a:r>
              <a:rPr lang="ru-RU" sz="1600" i="1" dirty="0" smtClean="0">
                <a:solidFill>
                  <a:schemeClr val="bg1"/>
                </a:solidFill>
                <a:latin typeface="Arial Narrow" pitchFamily="34" charset="0"/>
                <a:cs typeface="Segoe UI" panose="020B0502040204020203" pitchFamily="34" charset="0"/>
              </a:rPr>
              <a:t>Федеральной службе по труду и занятости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332519"/>
            <a:ext cx="990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Narrow" pitchFamily="34" charset="0"/>
                <a:cs typeface="Segoe UI" panose="020B0502040204020203" pitchFamily="34" charset="0"/>
              </a:rPr>
              <a:t>19 декабря 2016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42233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osevVS\D\WORK\2016\Презентации\фоны\edgartaor_1339788797_6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66" r="1673" b="1840"/>
          <a:stretch/>
        </p:blipFill>
        <p:spPr bwMode="auto">
          <a:xfrm>
            <a:off x="0" y="-1"/>
            <a:ext cx="99155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с двумя вырезанными соседними углами 28"/>
          <p:cNvSpPr/>
          <p:nvPr/>
        </p:nvSpPr>
        <p:spPr>
          <a:xfrm flipV="1">
            <a:off x="911225" y="0"/>
            <a:ext cx="8105776" cy="723894"/>
          </a:xfrm>
          <a:prstGeom prst="snip2Same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</a:t>
            </a:r>
            <a:endParaRPr lang="ru-RU" dirty="0"/>
          </a:p>
        </p:txBody>
      </p:sp>
      <p:sp>
        <p:nvSpPr>
          <p:cNvPr id="24" name="Прямоугольник с одним вырезанным скругленным углом 23"/>
          <p:cNvSpPr/>
          <p:nvPr/>
        </p:nvSpPr>
        <p:spPr>
          <a:xfrm>
            <a:off x="327498" y="1072204"/>
            <a:ext cx="9251004" cy="5274621"/>
          </a:xfrm>
          <a:prstGeom prst="snipRoundRect">
            <a:avLst>
              <a:gd name="adj1" fmla="val 7457"/>
              <a:gd name="adj2" fmla="val 655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52400" y="7319"/>
            <a:ext cx="9511553" cy="716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C00000"/>
                </a:solidFill>
                <a:latin typeface="Arial Narrow" pitchFamily="34" charset="0"/>
                <a:cs typeface="Segoe UI" panose="020B0502040204020203" pitchFamily="34" charset="0"/>
              </a:rPr>
              <a:t>Концепция </a:t>
            </a:r>
            <a:r>
              <a:rPr lang="ru-RU" sz="1800" b="1" dirty="0">
                <a:solidFill>
                  <a:srgbClr val="C00000"/>
                </a:solidFill>
                <a:latin typeface="Arial Narrow" pitchFamily="34" charset="0"/>
                <a:cs typeface="Segoe UI" panose="020B0502040204020203" pitchFamily="34" charset="0"/>
              </a:rPr>
              <a:t>повышения эффективности </a:t>
            </a:r>
            <a:r>
              <a:rPr lang="ru-RU" sz="1800" b="1" dirty="0" smtClean="0">
                <a:solidFill>
                  <a:srgbClr val="C00000"/>
                </a:solidFill>
                <a:latin typeface="Arial Narrow" pitchFamily="34" charset="0"/>
                <a:cs typeface="Segoe UI" panose="020B0502040204020203" pitchFamily="34" charset="0"/>
              </a:rPr>
              <a:t>обеспечения</a:t>
            </a:r>
          </a:p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C00000"/>
                </a:solidFill>
                <a:latin typeface="Arial Narrow" pitchFamily="34" charset="0"/>
                <a:cs typeface="Segoe UI" panose="020B0502040204020203" pitchFamily="34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Arial Narrow" pitchFamily="34" charset="0"/>
                <a:cs typeface="Segoe UI" panose="020B0502040204020203" pitchFamily="34" charset="0"/>
              </a:rPr>
              <a:t>соблюдения трудового законодательства</a:t>
            </a:r>
          </a:p>
        </p:txBody>
      </p:sp>
      <p:sp>
        <p:nvSpPr>
          <p:cNvPr id="30" name="Прямоугольник с одним вырезанным углом 29"/>
          <p:cNvSpPr/>
          <p:nvPr/>
        </p:nvSpPr>
        <p:spPr>
          <a:xfrm flipH="1">
            <a:off x="9632950" y="6591300"/>
            <a:ext cx="285750" cy="266700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647151" y="6611144"/>
            <a:ext cx="271548" cy="246856"/>
          </a:xfrm>
        </p:spPr>
        <p:txBody>
          <a:bodyPr/>
          <a:lstStyle/>
          <a:p>
            <a:fld id="{094B6829-6E56-4233-B4C8-4C9CB7A898E4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9172" y="1223888"/>
            <a:ext cx="89912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создания и развития системы «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Онлайнинспекция.рф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сформировать необходимые условия 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соблюдения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трудового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законодательства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иных нормативных правовых актов,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содержащих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нормы трудового права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сокращения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нарушений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трудовых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432" y="4416578"/>
            <a:ext cx="633245" cy="6982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4429" y="3337225"/>
            <a:ext cx="636767" cy="702113"/>
          </a:xfrm>
          <a:prstGeom prst="rect">
            <a:avLst/>
          </a:prstGeom>
        </p:spPr>
      </p:pic>
      <p:sp>
        <p:nvSpPr>
          <p:cNvPr id="36" name="Объект 2"/>
          <p:cNvSpPr>
            <a:spLocks noGrp="1"/>
          </p:cNvSpPr>
          <p:nvPr>
            <p:ph idx="1"/>
          </p:nvPr>
        </p:nvSpPr>
        <p:spPr>
          <a:xfrm>
            <a:off x="2029135" y="3347705"/>
            <a:ext cx="7316457" cy="75713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доступности и понятности требований трудового законодательства, разъяснений и инструкций по исполнению данных требований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130736" y="4322718"/>
            <a:ext cx="7224312" cy="0"/>
          </a:xfrm>
          <a:prstGeom prst="line">
            <a:avLst/>
          </a:prstGeom>
          <a:ln w="15875" cap="rnd">
            <a:solidFill>
              <a:schemeClr val="accent5">
                <a:lumMod val="75000"/>
                <a:alpha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029137" y="4223415"/>
            <a:ext cx="7316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хозяйствующих субъектах системы внутреннего контроля за соблюдением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труде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130735" y="5186814"/>
            <a:ext cx="7224312" cy="0"/>
          </a:xfrm>
          <a:prstGeom prst="line">
            <a:avLst/>
          </a:prstGeom>
          <a:ln w="15875" cap="rnd">
            <a:solidFill>
              <a:schemeClr val="accent5">
                <a:lumMod val="75000"/>
                <a:alpha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079936" y="5320110"/>
            <a:ext cx="731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постоянного и удобного для граждан канала для направления обращений в государственные инспекции труда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защиты трудовых прав и законных интересов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 descr="D:\WORK\2016\Презентации\Онлайнинспекция для Голодец\i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5618" r="14258"/>
          <a:stretch/>
        </p:blipFill>
        <p:spPr bwMode="auto">
          <a:xfrm>
            <a:off x="1069430" y="5342822"/>
            <a:ext cx="633245" cy="60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бъект 2"/>
          <p:cNvSpPr txBox="1">
            <a:spLocks/>
          </p:cNvSpPr>
          <p:nvPr/>
        </p:nvSpPr>
        <p:spPr>
          <a:xfrm>
            <a:off x="457200" y="2831238"/>
            <a:ext cx="9144670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2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osevVS\D\WORK\2016\Презентации\фоны\edgartaor_1339788797_6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66" r="1673" b="1840"/>
          <a:stretch/>
        </p:blipFill>
        <p:spPr bwMode="auto">
          <a:xfrm>
            <a:off x="0" y="-1"/>
            <a:ext cx="99155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с двумя вырезанными соседними углами 28"/>
          <p:cNvSpPr/>
          <p:nvPr/>
        </p:nvSpPr>
        <p:spPr>
          <a:xfrm flipV="1">
            <a:off x="911225" y="0"/>
            <a:ext cx="8105776" cy="723894"/>
          </a:xfrm>
          <a:prstGeom prst="snip2Same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</a:t>
            </a:r>
            <a:endParaRPr lang="ru-RU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52400" y="7319"/>
            <a:ext cx="9511553" cy="716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C00000"/>
                </a:solidFill>
                <a:latin typeface="Arial Narrow" pitchFamily="34" charset="0"/>
                <a:cs typeface="Segoe UI" panose="020B0502040204020203" pitchFamily="34" charset="0"/>
              </a:rPr>
              <a:t>Ключевые </a:t>
            </a:r>
            <a:r>
              <a:rPr lang="ru-RU" sz="1800" b="1" dirty="0">
                <a:solidFill>
                  <a:srgbClr val="C00000"/>
                </a:solidFill>
                <a:latin typeface="Arial Narrow" pitchFamily="34" charset="0"/>
                <a:cs typeface="Segoe UI" panose="020B0502040204020203" pitchFamily="34" charset="0"/>
              </a:rPr>
              <a:t>показатели </a:t>
            </a:r>
            <a:r>
              <a:rPr lang="ru-RU" sz="1800" b="1" dirty="0" smtClean="0">
                <a:solidFill>
                  <a:srgbClr val="C00000"/>
                </a:solidFill>
                <a:latin typeface="Arial Narrow" pitchFamily="34" charset="0"/>
                <a:cs typeface="Segoe UI" panose="020B0502040204020203" pitchFamily="34" charset="0"/>
              </a:rPr>
              <a:t>сервисов системы </a:t>
            </a:r>
            <a:r>
              <a:rPr lang="ru-RU" sz="1800" b="1" dirty="0">
                <a:solidFill>
                  <a:srgbClr val="C00000"/>
                </a:solidFill>
                <a:latin typeface="Arial Narrow" pitchFamily="34" charset="0"/>
                <a:cs typeface="Segoe UI" panose="020B0502040204020203" pitchFamily="34" charset="0"/>
              </a:rPr>
              <a:t>«</a:t>
            </a:r>
            <a:r>
              <a:rPr lang="ru-RU" sz="1800" b="1" dirty="0" err="1">
                <a:solidFill>
                  <a:srgbClr val="C00000"/>
                </a:solidFill>
                <a:latin typeface="Arial Narrow" pitchFamily="34" charset="0"/>
                <a:cs typeface="Segoe UI" panose="020B0502040204020203" pitchFamily="34" charset="0"/>
              </a:rPr>
              <a:t>Онлайнинспекция.рф</a:t>
            </a:r>
            <a:r>
              <a:rPr lang="ru-RU" sz="1800" b="1" dirty="0" smtClean="0">
                <a:solidFill>
                  <a:srgbClr val="C00000"/>
                </a:solidFill>
                <a:latin typeface="Arial Narrow" pitchFamily="34" charset="0"/>
                <a:cs typeface="Segoe UI" panose="020B0502040204020203" pitchFamily="34" charset="0"/>
              </a:rPr>
              <a:t>»</a:t>
            </a:r>
            <a:endParaRPr lang="ru-RU" sz="1800" b="1" dirty="0">
              <a:solidFill>
                <a:srgbClr val="C00000"/>
              </a:solidFill>
              <a:latin typeface="Arial Narrow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с одним вырезанным углом 29"/>
          <p:cNvSpPr/>
          <p:nvPr/>
        </p:nvSpPr>
        <p:spPr>
          <a:xfrm flipH="1">
            <a:off x="9632950" y="6591300"/>
            <a:ext cx="285750" cy="266700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647151" y="6611144"/>
            <a:ext cx="271548" cy="246856"/>
          </a:xfrm>
        </p:spPr>
        <p:txBody>
          <a:bodyPr/>
          <a:lstStyle/>
          <a:p>
            <a:fld id="{094B6829-6E56-4233-B4C8-4C9CB7A898E4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2309" y="1176185"/>
            <a:ext cx="9481383" cy="5039031"/>
            <a:chOff x="538944" y="2204864"/>
            <a:chExt cx="8066112" cy="4286863"/>
          </a:xfrm>
        </p:grpSpPr>
        <p:sp>
          <p:nvSpPr>
            <p:cNvPr id="19" name="Полилиния 18"/>
            <p:cNvSpPr/>
            <p:nvPr/>
          </p:nvSpPr>
          <p:spPr>
            <a:xfrm>
              <a:off x="981478" y="2204864"/>
              <a:ext cx="7181043" cy="1335269"/>
            </a:xfrm>
            <a:custGeom>
              <a:avLst/>
              <a:gdLst>
                <a:gd name="connsiteX0" fmla="*/ 0 w 9513018"/>
                <a:gd name="connsiteY0" fmla="*/ 157479 h 1574791"/>
                <a:gd name="connsiteX1" fmla="*/ 157479 w 9513018"/>
                <a:gd name="connsiteY1" fmla="*/ 0 h 1574791"/>
                <a:gd name="connsiteX2" fmla="*/ 9355539 w 9513018"/>
                <a:gd name="connsiteY2" fmla="*/ 0 h 1574791"/>
                <a:gd name="connsiteX3" fmla="*/ 9513018 w 9513018"/>
                <a:gd name="connsiteY3" fmla="*/ 157479 h 1574791"/>
                <a:gd name="connsiteX4" fmla="*/ 9513018 w 9513018"/>
                <a:gd name="connsiteY4" fmla="*/ 1417312 h 1574791"/>
                <a:gd name="connsiteX5" fmla="*/ 9355539 w 9513018"/>
                <a:gd name="connsiteY5" fmla="*/ 1574791 h 1574791"/>
                <a:gd name="connsiteX6" fmla="*/ 157479 w 9513018"/>
                <a:gd name="connsiteY6" fmla="*/ 1574791 h 1574791"/>
                <a:gd name="connsiteX7" fmla="*/ 0 w 9513018"/>
                <a:gd name="connsiteY7" fmla="*/ 1417312 h 1574791"/>
                <a:gd name="connsiteX8" fmla="*/ 0 w 9513018"/>
                <a:gd name="connsiteY8" fmla="*/ 157479 h 157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13018" h="1574791">
                  <a:moveTo>
                    <a:pt x="0" y="157479"/>
                  </a:moveTo>
                  <a:cubicBezTo>
                    <a:pt x="0" y="70506"/>
                    <a:pt x="70506" y="0"/>
                    <a:pt x="157479" y="0"/>
                  </a:cubicBezTo>
                  <a:lnTo>
                    <a:pt x="9355539" y="0"/>
                  </a:lnTo>
                  <a:cubicBezTo>
                    <a:pt x="9442512" y="0"/>
                    <a:pt x="9513018" y="70506"/>
                    <a:pt x="9513018" y="157479"/>
                  </a:cubicBezTo>
                  <a:lnTo>
                    <a:pt x="9513018" y="1417312"/>
                  </a:lnTo>
                  <a:cubicBezTo>
                    <a:pt x="9513018" y="1504285"/>
                    <a:pt x="9442512" y="1574791"/>
                    <a:pt x="9355539" y="1574791"/>
                  </a:cubicBezTo>
                  <a:lnTo>
                    <a:pt x="157479" y="1574791"/>
                  </a:lnTo>
                  <a:cubicBezTo>
                    <a:pt x="70506" y="1574791"/>
                    <a:pt x="0" y="1504285"/>
                    <a:pt x="0" y="1417312"/>
                  </a:cubicBezTo>
                  <a:lnTo>
                    <a:pt x="0" y="157479"/>
                  </a:lnTo>
                  <a:close/>
                </a:path>
              </a:pathLst>
            </a:custGeom>
            <a:ln w="381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37564" tIns="137564" rIns="137564" bIns="13756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К СЕРВИСАМ СИСТЕМЫ </a:t>
              </a:r>
              <a:r>
                <a:rPr lang="ru-RU" sz="2400" kern="1200" dirty="0" smtClean="0">
                  <a:latin typeface="+mn-lt"/>
                </a:rPr>
                <a:t>«ОНЛАЙНИНСПЕКЦИЯ.РФ» </a:t>
              </a:r>
              <a:r>
                <a:rPr lang="ru-RU" sz="2400" dirty="0" smtClean="0"/>
                <a:t>ОБРАТИЛИСЬ</a:t>
              </a:r>
              <a:endParaRPr lang="ru-RU" sz="2400" kern="1200" dirty="0" smtClean="0">
                <a:latin typeface="+mn-lt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dirty="0" smtClean="0">
                  <a:solidFill>
                    <a:srgbClr val="C00000"/>
                  </a:solidFill>
                </a:rPr>
                <a:t>БОЛЕЕ </a:t>
              </a:r>
              <a:r>
                <a:rPr lang="ru-RU" sz="3600" b="1" kern="1200" dirty="0" smtClean="0">
                  <a:solidFill>
                    <a:srgbClr val="C00000"/>
                  </a:solidFill>
                </a:rPr>
                <a:t>2 850 000 ПОЛЬЗОВАТЕЛЕЙ </a:t>
              </a:r>
              <a:endParaRPr lang="ru-RU" sz="3600" b="1" kern="1200" dirty="0">
                <a:solidFill>
                  <a:srgbClr val="C00000"/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38944" y="3680661"/>
              <a:ext cx="8066111" cy="1335269"/>
            </a:xfrm>
            <a:custGeom>
              <a:avLst/>
              <a:gdLst>
                <a:gd name="connsiteX0" fmla="*/ 0 w 6214198"/>
                <a:gd name="connsiteY0" fmla="*/ 157479 h 1574791"/>
                <a:gd name="connsiteX1" fmla="*/ 157479 w 6214198"/>
                <a:gd name="connsiteY1" fmla="*/ 0 h 1574791"/>
                <a:gd name="connsiteX2" fmla="*/ 6056719 w 6214198"/>
                <a:gd name="connsiteY2" fmla="*/ 0 h 1574791"/>
                <a:gd name="connsiteX3" fmla="*/ 6214198 w 6214198"/>
                <a:gd name="connsiteY3" fmla="*/ 157479 h 1574791"/>
                <a:gd name="connsiteX4" fmla="*/ 6214198 w 6214198"/>
                <a:gd name="connsiteY4" fmla="*/ 1417312 h 1574791"/>
                <a:gd name="connsiteX5" fmla="*/ 6056719 w 6214198"/>
                <a:gd name="connsiteY5" fmla="*/ 1574791 h 1574791"/>
                <a:gd name="connsiteX6" fmla="*/ 157479 w 6214198"/>
                <a:gd name="connsiteY6" fmla="*/ 1574791 h 1574791"/>
                <a:gd name="connsiteX7" fmla="*/ 0 w 6214198"/>
                <a:gd name="connsiteY7" fmla="*/ 1417312 h 1574791"/>
                <a:gd name="connsiteX8" fmla="*/ 0 w 6214198"/>
                <a:gd name="connsiteY8" fmla="*/ 157479 h 157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14198" h="1574791">
                  <a:moveTo>
                    <a:pt x="0" y="157479"/>
                  </a:moveTo>
                  <a:cubicBezTo>
                    <a:pt x="0" y="70506"/>
                    <a:pt x="70506" y="0"/>
                    <a:pt x="157479" y="0"/>
                  </a:cubicBezTo>
                  <a:lnTo>
                    <a:pt x="6056719" y="0"/>
                  </a:lnTo>
                  <a:cubicBezTo>
                    <a:pt x="6143692" y="0"/>
                    <a:pt x="6214198" y="70506"/>
                    <a:pt x="6214198" y="157479"/>
                  </a:cubicBezTo>
                  <a:lnTo>
                    <a:pt x="6214198" y="1417312"/>
                  </a:lnTo>
                  <a:cubicBezTo>
                    <a:pt x="6214198" y="1504285"/>
                    <a:pt x="6143692" y="1574791"/>
                    <a:pt x="6056719" y="1574791"/>
                  </a:cubicBezTo>
                  <a:lnTo>
                    <a:pt x="157479" y="1574791"/>
                  </a:lnTo>
                  <a:cubicBezTo>
                    <a:pt x="70506" y="1574791"/>
                    <a:pt x="0" y="1504285"/>
                    <a:pt x="0" y="1417312"/>
                  </a:cubicBezTo>
                  <a:lnTo>
                    <a:pt x="0" y="157479"/>
                  </a:lnTo>
                  <a:close/>
                </a:path>
              </a:pathLst>
            </a:custGeom>
            <a:ln w="381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94714" tIns="194714" rIns="194714" bIns="194714" numCol="1" spcCol="1270" anchor="ctr" anchorCtr="0">
              <a:noAutofit/>
            </a:bodyPr>
            <a:lstStyle/>
            <a:p>
              <a:pPr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dirty="0" smtClean="0">
                  <a:solidFill>
                    <a:srgbClr val="C00000"/>
                  </a:solidFill>
                </a:rPr>
                <a:t>СВЫШЕ 18 900 000 ПРОСМОТРОВ</a:t>
              </a:r>
              <a:r>
                <a:rPr lang="ru-RU" sz="4800" b="1" dirty="0" smtClean="0">
                  <a:solidFill>
                    <a:srgbClr val="C00000"/>
                  </a:solidFill>
                </a:rPr>
                <a:t/>
              </a:r>
              <a:br>
                <a:rPr lang="ru-RU" sz="4800" b="1" dirty="0" smtClean="0">
                  <a:solidFill>
                    <a:srgbClr val="C00000"/>
                  </a:solidFill>
                </a:rPr>
              </a:br>
              <a:r>
                <a:rPr lang="ru-RU" sz="2400" dirty="0" smtClean="0"/>
                <a:t>РАЗЛИЧНЫХ СТРАНИЦ</a:t>
              </a:r>
              <a:r>
                <a:rPr lang="ru-RU" sz="3900" kern="1200" dirty="0" smtClean="0">
                  <a:latin typeface="+mn-lt"/>
                </a:rPr>
                <a:t> </a:t>
              </a:r>
              <a:r>
                <a:rPr lang="ru-RU" sz="2400" dirty="0"/>
                <a:t>ПОРТАЛА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38944" y="5156458"/>
              <a:ext cx="2522623" cy="1335269"/>
            </a:xfrm>
            <a:custGeom>
              <a:avLst/>
              <a:gdLst>
                <a:gd name="connsiteX0" fmla="*/ 0 w 3043192"/>
                <a:gd name="connsiteY0" fmla="*/ 157479 h 1574791"/>
                <a:gd name="connsiteX1" fmla="*/ 157479 w 3043192"/>
                <a:gd name="connsiteY1" fmla="*/ 0 h 1574791"/>
                <a:gd name="connsiteX2" fmla="*/ 2885713 w 3043192"/>
                <a:gd name="connsiteY2" fmla="*/ 0 h 1574791"/>
                <a:gd name="connsiteX3" fmla="*/ 3043192 w 3043192"/>
                <a:gd name="connsiteY3" fmla="*/ 157479 h 1574791"/>
                <a:gd name="connsiteX4" fmla="*/ 3043192 w 3043192"/>
                <a:gd name="connsiteY4" fmla="*/ 1417312 h 1574791"/>
                <a:gd name="connsiteX5" fmla="*/ 2885713 w 3043192"/>
                <a:gd name="connsiteY5" fmla="*/ 1574791 h 1574791"/>
                <a:gd name="connsiteX6" fmla="*/ 157479 w 3043192"/>
                <a:gd name="connsiteY6" fmla="*/ 1574791 h 1574791"/>
                <a:gd name="connsiteX7" fmla="*/ 0 w 3043192"/>
                <a:gd name="connsiteY7" fmla="*/ 1417312 h 1574791"/>
                <a:gd name="connsiteX8" fmla="*/ 0 w 3043192"/>
                <a:gd name="connsiteY8" fmla="*/ 157479 h 157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3192" h="1574791">
                  <a:moveTo>
                    <a:pt x="0" y="157479"/>
                  </a:moveTo>
                  <a:cubicBezTo>
                    <a:pt x="0" y="70506"/>
                    <a:pt x="70506" y="0"/>
                    <a:pt x="157479" y="0"/>
                  </a:cubicBezTo>
                  <a:lnTo>
                    <a:pt x="2885713" y="0"/>
                  </a:lnTo>
                  <a:cubicBezTo>
                    <a:pt x="2972686" y="0"/>
                    <a:pt x="3043192" y="70506"/>
                    <a:pt x="3043192" y="157479"/>
                  </a:cubicBezTo>
                  <a:lnTo>
                    <a:pt x="3043192" y="1417312"/>
                  </a:lnTo>
                  <a:cubicBezTo>
                    <a:pt x="3043192" y="1504285"/>
                    <a:pt x="2972686" y="1574791"/>
                    <a:pt x="2885713" y="1574791"/>
                  </a:cubicBezTo>
                  <a:lnTo>
                    <a:pt x="157479" y="1574791"/>
                  </a:lnTo>
                  <a:cubicBezTo>
                    <a:pt x="70506" y="1574791"/>
                    <a:pt x="0" y="1504285"/>
                    <a:pt x="0" y="1417312"/>
                  </a:cubicBezTo>
                  <a:lnTo>
                    <a:pt x="0" y="157479"/>
                  </a:lnTo>
                  <a:close/>
                </a:path>
              </a:pathLst>
            </a:custGeom>
            <a:ln w="381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48994" tIns="148994" rIns="148994" bIns="148994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+mn-lt"/>
                </a:rPr>
                <a:t>РАССМОТРЕНЫ</a:t>
              </a:r>
              <a:br>
                <a:rPr lang="ru-RU" sz="2000" kern="1200" dirty="0" smtClean="0">
                  <a:latin typeface="+mn-lt"/>
                </a:rPr>
              </a:br>
              <a:r>
                <a:rPr lang="en-US" sz="2000" b="1" kern="1200" dirty="0" smtClean="0">
                  <a:solidFill>
                    <a:srgbClr val="0070C0"/>
                  </a:solidFill>
                  <a:latin typeface="+mn-lt"/>
                </a:rPr>
                <a:t>&gt; 1</a:t>
              </a:r>
              <a:r>
                <a:rPr lang="ru-RU" sz="2000" b="1" kern="1200" dirty="0" smtClean="0">
                  <a:solidFill>
                    <a:srgbClr val="0070C0"/>
                  </a:solidFill>
                  <a:latin typeface="+mn-lt"/>
                </a:rPr>
                <a:t>47</a:t>
              </a:r>
              <a:r>
                <a:rPr lang="en-US" sz="2000" b="1" kern="1200" dirty="0" smtClean="0">
                  <a:solidFill>
                    <a:srgbClr val="0070C0"/>
                  </a:solidFill>
                  <a:latin typeface="+mn-lt"/>
                </a:rPr>
                <a:t> </a:t>
              </a:r>
              <a:r>
                <a:rPr lang="ru-RU" sz="2000" b="1" kern="1200" dirty="0" smtClean="0">
                  <a:solidFill>
                    <a:srgbClr val="0070C0"/>
                  </a:solidFill>
                  <a:latin typeface="+mn-lt"/>
                </a:rPr>
                <a:t>8</a:t>
              </a:r>
              <a:r>
                <a:rPr lang="en-US" sz="2000" b="1" kern="1200" dirty="0" smtClean="0">
                  <a:solidFill>
                    <a:srgbClr val="0070C0"/>
                  </a:solidFill>
                  <a:latin typeface="+mn-lt"/>
                </a:rPr>
                <a:t>00 </a:t>
              </a:r>
              <a:r>
                <a:rPr lang="ru-RU" sz="2000" b="1" kern="1200" dirty="0" smtClean="0">
                  <a:solidFill>
                    <a:srgbClr val="0070C0"/>
                  </a:solidFill>
                  <a:latin typeface="+mn-lt"/>
                </a:rPr>
                <a:t>ОБРАЩЕНИЙ</a:t>
              </a:r>
              <a:endParaRPr lang="ru-RU" sz="2000" b="1" kern="1200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252291" y="5156458"/>
              <a:ext cx="2676766" cy="1335269"/>
            </a:xfrm>
            <a:custGeom>
              <a:avLst/>
              <a:gdLst>
                <a:gd name="connsiteX0" fmla="*/ 0 w 3043192"/>
                <a:gd name="connsiteY0" fmla="*/ 157479 h 1574791"/>
                <a:gd name="connsiteX1" fmla="*/ 157479 w 3043192"/>
                <a:gd name="connsiteY1" fmla="*/ 0 h 1574791"/>
                <a:gd name="connsiteX2" fmla="*/ 2885713 w 3043192"/>
                <a:gd name="connsiteY2" fmla="*/ 0 h 1574791"/>
                <a:gd name="connsiteX3" fmla="*/ 3043192 w 3043192"/>
                <a:gd name="connsiteY3" fmla="*/ 157479 h 1574791"/>
                <a:gd name="connsiteX4" fmla="*/ 3043192 w 3043192"/>
                <a:gd name="connsiteY4" fmla="*/ 1417312 h 1574791"/>
                <a:gd name="connsiteX5" fmla="*/ 2885713 w 3043192"/>
                <a:gd name="connsiteY5" fmla="*/ 1574791 h 1574791"/>
                <a:gd name="connsiteX6" fmla="*/ 157479 w 3043192"/>
                <a:gd name="connsiteY6" fmla="*/ 1574791 h 1574791"/>
                <a:gd name="connsiteX7" fmla="*/ 0 w 3043192"/>
                <a:gd name="connsiteY7" fmla="*/ 1417312 h 1574791"/>
                <a:gd name="connsiteX8" fmla="*/ 0 w 3043192"/>
                <a:gd name="connsiteY8" fmla="*/ 157479 h 157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3192" h="1574791">
                  <a:moveTo>
                    <a:pt x="0" y="157479"/>
                  </a:moveTo>
                  <a:cubicBezTo>
                    <a:pt x="0" y="70506"/>
                    <a:pt x="70506" y="0"/>
                    <a:pt x="157479" y="0"/>
                  </a:cubicBezTo>
                  <a:lnTo>
                    <a:pt x="2885713" y="0"/>
                  </a:lnTo>
                  <a:cubicBezTo>
                    <a:pt x="2972686" y="0"/>
                    <a:pt x="3043192" y="70506"/>
                    <a:pt x="3043192" y="157479"/>
                  </a:cubicBezTo>
                  <a:lnTo>
                    <a:pt x="3043192" y="1417312"/>
                  </a:lnTo>
                  <a:cubicBezTo>
                    <a:pt x="3043192" y="1504285"/>
                    <a:pt x="2972686" y="1574791"/>
                    <a:pt x="2885713" y="1574791"/>
                  </a:cubicBezTo>
                  <a:lnTo>
                    <a:pt x="157479" y="1574791"/>
                  </a:lnTo>
                  <a:cubicBezTo>
                    <a:pt x="70506" y="1574791"/>
                    <a:pt x="0" y="1504285"/>
                    <a:pt x="0" y="1417312"/>
                  </a:cubicBezTo>
                  <a:lnTo>
                    <a:pt x="0" y="157479"/>
                  </a:lnTo>
                  <a:close/>
                </a:path>
              </a:pathLst>
            </a:custGeom>
            <a:ln w="381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48994" tIns="148994" rIns="148994" bIns="148994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ПРЕДОСТАВЛЕНЫ </a:t>
              </a:r>
              <a:r>
                <a:rPr lang="en-US" sz="2000" kern="1200" dirty="0" smtClean="0"/>
                <a:t/>
              </a:r>
              <a:br>
                <a:rPr lang="en-US" sz="2000" kern="1200" dirty="0" smtClean="0"/>
              </a:br>
              <a:r>
                <a:rPr lang="en-US" sz="2000" b="1" dirty="0">
                  <a:solidFill>
                    <a:srgbClr val="0070C0"/>
                  </a:solidFill>
                </a:rPr>
                <a:t>&gt; 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58 400 </a:t>
              </a:r>
              <a:r>
                <a:rPr lang="ru-RU" sz="2000" b="1" kern="1200" dirty="0" smtClean="0">
                  <a:solidFill>
                    <a:srgbClr val="0070C0"/>
                  </a:solidFill>
                </a:rPr>
                <a:t>ТЫС. КОНСУЛЬТАЦИЙ</a:t>
              </a:r>
              <a:endParaRPr lang="ru-RU" sz="2000" b="1" kern="1200" dirty="0">
                <a:solidFill>
                  <a:srgbClr val="0070C0"/>
                </a:solidFill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119781" y="5156458"/>
              <a:ext cx="2485275" cy="1335269"/>
            </a:xfrm>
            <a:custGeom>
              <a:avLst/>
              <a:gdLst>
                <a:gd name="connsiteX0" fmla="*/ 0 w 3043192"/>
                <a:gd name="connsiteY0" fmla="*/ 157479 h 1574791"/>
                <a:gd name="connsiteX1" fmla="*/ 157479 w 3043192"/>
                <a:gd name="connsiteY1" fmla="*/ 0 h 1574791"/>
                <a:gd name="connsiteX2" fmla="*/ 2885713 w 3043192"/>
                <a:gd name="connsiteY2" fmla="*/ 0 h 1574791"/>
                <a:gd name="connsiteX3" fmla="*/ 3043192 w 3043192"/>
                <a:gd name="connsiteY3" fmla="*/ 157479 h 1574791"/>
                <a:gd name="connsiteX4" fmla="*/ 3043192 w 3043192"/>
                <a:gd name="connsiteY4" fmla="*/ 1417312 h 1574791"/>
                <a:gd name="connsiteX5" fmla="*/ 2885713 w 3043192"/>
                <a:gd name="connsiteY5" fmla="*/ 1574791 h 1574791"/>
                <a:gd name="connsiteX6" fmla="*/ 157479 w 3043192"/>
                <a:gd name="connsiteY6" fmla="*/ 1574791 h 1574791"/>
                <a:gd name="connsiteX7" fmla="*/ 0 w 3043192"/>
                <a:gd name="connsiteY7" fmla="*/ 1417312 h 1574791"/>
                <a:gd name="connsiteX8" fmla="*/ 0 w 3043192"/>
                <a:gd name="connsiteY8" fmla="*/ 157479 h 157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3192" h="1574791">
                  <a:moveTo>
                    <a:pt x="0" y="157479"/>
                  </a:moveTo>
                  <a:cubicBezTo>
                    <a:pt x="0" y="70506"/>
                    <a:pt x="70506" y="0"/>
                    <a:pt x="157479" y="0"/>
                  </a:cubicBezTo>
                  <a:lnTo>
                    <a:pt x="2885713" y="0"/>
                  </a:lnTo>
                  <a:cubicBezTo>
                    <a:pt x="2972686" y="0"/>
                    <a:pt x="3043192" y="70506"/>
                    <a:pt x="3043192" y="157479"/>
                  </a:cubicBezTo>
                  <a:lnTo>
                    <a:pt x="3043192" y="1417312"/>
                  </a:lnTo>
                  <a:cubicBezTo>
                    <a:pt x="3043192" y="1504285"/>
                    <a:pt x="2972686" y="1574791"/>
                    <a:pt x="2885713" y="1574791"/>
                  </a:cubicBezTo>
                  <a:lnTo>
                    <a:pt x="157479" y="1574791"/>
                  </a:lnTo>
                  <a:cubicBezTo>
                    <a:pt x="70506" y="1574791"/>
                    <a:pt x="0" y="1504285"/>
                    <a:pt x="0" y="1417312"/>
                  </a:cubicBezTo>
                  <a:lnTo>
                    <a:pt x="0" y="157479"/>
                  </a:lnTo>
                  <a:close/>
                </a:path>
              </a:pathLst>
            </a:custGeom>
            <a:ln w="381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48994" tIns="148994" rIns="148994" bIns="148994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ПРОВЕДЕНЫ </a:t>
              </a:r>
              <a:br>
                <a:rPr lang="ru-RU" sz="2000" kern="1200" dirty="0" smtClean="0"/>
              </a:br>
              <a:r>
                <a:rPr lang="en-US" sz="2000" b="1" dirty="0">
                  <a:solidFill>
                    <a:srgbClr val="0070C0"/>
                  </a:solidFill>
                </a:rPr>
                <a:t>&gt; 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174 7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00 </a:t>
              </a:r>
              <a:r>
                <a:rPr lang="ru-RU" sz="2000" b="1" kern="1200" dirty="0" smtClean="0">
                  <a:solidFill>
                    <a:srgbClr val="0070C0"/>
                  </a:solidFill>
                </a:rPr>
                <a:t>САМОПРОВЕРОК</a:t>
              </a:r>
              <a:endParaRPr lang="ru-RU" sz="2000" b="1" kern="12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589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osevVS\D\WORK\2016\Презентации\фоны\edgartaor_1339788797_6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66" r="1673" b="1840"/>
          <a:stretch/>
        </p:blipFill>
        <p:spPr bwMode="auto">
          <a:xfrm>
            <a:off x="0" y="-1"/>
            <a:ext cx="99155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0" y="1135746"/>
            <a:ext cx="9632950" cy="2374900"/>
          </a:xfrm>
          <a:prstGeom prst="homePlate">
            <a:avLst>
              <a:gd name="adj" fmla="val 248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с двумя вырезанными соседними углами 28"/>
          <p:cNvSpPr/>
          <p:nvPr/>
        </p:nvSpPr>
        <p:spPr>
          <a:xfrm flipV="1">
            <a:off x="911225" y="0"/>
            <a:ext cx="8105776" cy="723894"/>
          </a:xfrm>
          <a:prstGeom prst="snip2Same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</a:t>
            </a:r>
            <a:endParaRPr lang="ru-RU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52400" y="7319"/>
            <a:ext cx="9511553" cy="716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C00000"/>
                </a:solidFill>
                <a:latin typeface="Arial Narrow" pitchFamily="34" charset="0"/>
                <a:cs typeface="Segoe UI" panose="020B0502040204020203" pitchFamily="34" charset="0"/>
              </a:rPr>
              <a:t>Развитие сервиса «Электронный инспектор»</a:t>
            </a:r>
            <a:endParaRPr lang="ru-RU" sz="1800" b="1" dirty="0">
              <a:solidFill>
                <a:srgbClr val="C00000"/>
              </a:solidFill>
              <a:latin typeface="Arial Narrow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с одним вырезанным углом 29"/>
          <p:cNvSpPr/>
          <p:nvPr/>
        </p:nvSpPr>
        <p:spPr>
          <a:xfrm flipH="1">
            <a:off x="9632950" y="6591300"/>
            <a:ext cx="285750" cy="266700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647151" y="6611144"/>
            <a:ext cx="271548" cy="246856"/>
          </a:xfrm>
        </p:spPr>
        <p:txBody>
          <a:bodyPr/>
          <a:lstStyle/>
          <a:p>
            <a:fld id="{094B6829-6E56-4233-B4C8-4C9CB7A898E4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081735273"/>
              </p:ext>
            </p:extLst>
          </p:nvPr>
        </p:nvGraphicFramePr>
        <p:xfrm>
          <a:off x="63499" y="1068012"/>
          <a:ext cx="8859837" cy="236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ятиугольник 9"/>
          <p:cNvSpPr/>
          <p:nvPr/>
        </p:nvSpPr>
        <p:spPr>
          <a:xfrm>
            <a:off x="4763" y="3753764"/>
            <a:ext cx="9632950" cy="2677882"/>
          </a:xfrm>
          <a:prstGeom prst="homePlate">
            <a:avLst>
              <a:gd name="adj" fmla="val 232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809587975"/>
              </p:ext>
            </p:extLst>
          </p:nvPr>
        </p:nvGraphicFramePr>
        <p:xfrm>
          <a:off x="68262" y="3686030"/>
          <a:ext cx="8859837" cy="236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63" y="6051428"/>
            <a:ext cx="901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* по состоянию на 1 декабря 2016 года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750628" y="3962407"/>
            <a:ext cx="32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62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osevVS\D\WORK\2016\Презентации\фоны\edgartaor_1339788797_6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66" r="1673" b="1840"/>
          <a:stretch/>
        </p:blipFill>
        <p:spPr bwMode="auto">
          <a:xfrm>
            <a:off x="0" y="-1"/>
            <a:ext cx="99155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71018" y="5384800"/>
            <a:ext cx="9106812" cy="1206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Количество памяток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в системе «</a:t>
            </a:r>
            <a:r>
              <a:rPr lang="ru-RU" b="1" dirty="0" err="1" smtClean="0">
                <a:solidFill>
                  <a:schemeClr val="tx1"/>
                </a:solidFill>
              </a:rPr>
              <a:t>Онлайнинспекция.рф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с двумя вырезанными соседними углами 28"/>
          <p:cNvSpPr/>
          <p:nvPr/>
        </p:nvSpPr>
        <p:spPr>
          <a:xfrm flipV="1">
            <a:off x="911225" y="0"/>
            <a:ext cx="8105776" cy="723894"/>
          </a:xfrm>
          <a:prstGeom prst="snip2Same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</a:t>
            </a:r>
            <a:endParaRPr lang="ru-RU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52400" y="7319"/>
            <a:ext cx="9511553" cy="716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C00000"/>
                </a:solidFill>
                <a:latin typeface="Arial Narrow" pitchFamily="34" charset="0"/>
                <a:cs typeface="Segoe UI" panose="020B0502040204020203" pitchFamily="34" charset="0"/>
              </a:rPr>
              <a:t>Сервис «Памятки для работников и работодателей»</a:t>
            </a:r>
            <a:endParaRPr lang="ru-RU" sz="1800" b="1" dirty="0">
              <a:solidFill>
                <a:srgbClr val="C00000"/>
              </a:solidFill>
              <a:latin typeface="Arial Narrow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с одним вырезанным углом 29"/>
          <p:cNvSpPr/>
          <p:nvPr/>
        </p:nvSpPr>
        <p:spPr>
          <a:xfrm flipH="1">
            <a:off x="9632950" y="6591300"/>
            <a:ext cx="285750" cy="266700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647151" y="6611144"/>
            <a:ext cx="271548" cy="246856"/>
          </a:xfrm>
        </p:spPr>
        <p:txBody>
          <a:bodyPr/>
          <a:lstStyle/>
          <a:p>
            <a:fld id="{094B6829-6E56-4233-B4C8-4C9CB7A898E4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LosevVS\D\WORK\2016\Онлайнинспекция\Макеты памяток\памятка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3783" y="918288"/>
            <a:ext cx="3016250" cy="42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493487" y="6165850"/>
            <a:ext cx="8866414" cy="2984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1250576" y="6019800"/>
            <a:ext cx="292848" cy="177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761752" y="6019800"/>
            <a:ext cx="292848" cy="177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0800000">
            <a:off x="8457452" y="6019800"/>
            <a:ext cx="292848" cy="177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" name="TextBox 8"/>
          <p:cNvSpPr txBox="1"/>
          <p:nvPr/>
        </p:nvSpPr>
        <p:spPr>
          <a:xfrm>
            <a:off x="1070628" y="6226176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2016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81803" y="6226176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2017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277504" y="6226176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2018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121428" y="565467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100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32603" y="565467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150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28304" y="565467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83" t="8927" r="20729" b="19445"/>
          <a:stretch/>
        </p:blipFill>
        <p:spPr bwMode="auto">
          <a:xfrm>
            <a:off x="215898" y="918288"/>
            <a:ext cx="6323034" cy="426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78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osevVS\D\WORK\2016\Презентации\фоны\edgartaor_1339788797_6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66" r="1673" b="1840"/>
          <a:stretch/>
        </p:blipFill>
        <p:spPr bwMode="auto">
          <a:xfrm>
            <a:off x="0" y="-1"/>
            <a:ext cx="99155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0" y="865233"/>
            <a:ext cx="9918700" cy="38519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с двумя вырезанными соседними углами 28"/>
          <p:cNvSpPr/>
          <p:nvPr/>
        </p:nvSpPr>
        <p:spPr>
          <a:xfrm flipV="1">
            <a:off x="911225" y="0"/>
            <a:ext cx="8105776" cy="723894"/>
          </a:xfrm>
          <a:prstGeom prst="snip2Same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</a:t>
            </a:r>
            <a:endParaRPr lang="ru-RU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52400" y="7319"/>
            <a:ext cx="9511553" cy="716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C00000"/>
                </a:solidFill>
                <a:latin typeface="Arial Narrow" pitchFamily="34" charset="0"/>
                <a:cs typeface="Segoe UI" panose="020B0502040204020203" pitchFamily="34" charset="0"/>
              </a:rPr>
              <a:t>Мобильное приложение для </a:t>
            </a:r>
            <a:r>
              <a:rPr lang="en-US" sz="1800" b="1" dirty="0" smtClean="0">
                <a:solidFill>
                  <a:srgbClr val="C00000"/>
                </a:solidFill>
                <a:latin typeface="Arial Narrow" pitchFamily="34" charset="0"/>
                <a:cs typeface="Segoe UI" panose="020B0502040204020203" pitchFamily="34" charset="0"/>
              </a:rPr>
              <a:t>Android </a:t>
            </a:r>
            <a:r>
              <a:rPr lang="ru-RU" sz="1800" b="1" dirty="0" smtClean="0">
                <a:solidFill>
                  <a:srgbClr val="C00000"/>
                </a:solidFill>
                <a:latin typeface="Arial Narrow" pitchFamily="34" charset="0"/>
                <a:cs typeface="Segoe UI" panose="020B0502040204020203" pitchFamily="34" charset="0"/>
              </a:rPr>
              <a:t>и </a:t>
            </a:r>
            <a:r>
              <a:rPr lang="en-US" sz="1800" b="1" dirty="0" smtClean="0">
                <a:solidFill>
                  <a:srgbClr val="C00000"/>
                </a:solidFill>
                <a:latin typeface="Arial Narrow" pitchFamily="34" charset="0"/>
                <a:cs typeface="Segoe UI" panose="020B0502040204020203" pitchFamily="34" charset="0"/>
              </a:rPr>
              <a:t>iOS</a:t>
            </a:r>
            <a:r>
              <a:rPr lang="ru-RU" sz="1800" b="1" dirty="0" smtClean="0">
                <a:solidFill>
                  <a:srgbClr val="C00000"/>
                </a:solidFill>
                <a:latin typeface="Arial Narrow" pitchFamily="34" charset="0"/>
                <a:cs typeface="Segoe UI" panose="020B0502040204020203" pitchFamily="34" charset="0"/>
              </a:rPr>
              <a:t> «Я – инспектор»</a:t>
            </a:r>
            <a:endParaRPr lang="ru-RU" sz="1800" b="1" dirty="0">
              <a:solidFill>
                <a:srgbClr val="C00000"/>
              </a:solidFill>
              <a:latin typeface="Arial Narrow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с одним вырезанным углом 29"/>
          <p:cNvSpPr/>
          <p:nvPr/>
        </p:nvSpPr>
        <p:spPr>
          <a:xfrm flipH="1">
            <a:off x="9632950" y="6591300"/>
            <a:ext cx="285750" cy="266700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647151" y="6611144"/>
            <a:ext cx="271548" cy="246856"/>
          </a:xfrm>
        </p:spPr>
        <p:txBody>
          <a:bodyPr/>
          <a:lstStyle/>
          <a:p>
            <a:fld id="{094B6829-6E56-4233-B4C8-4C9CB7A898E4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5" name="Picture 7" descr="C:\Users\LosevVS\D\WORK\2016\Онлайнинспекция\Скриншоты приложения\Screenshot_2016-12-14-09-59-5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04" b="12294"/>
          <a:stretch/>
        </p:blipFill>
        <p:spPr bwMode="auto">
          <a:xfrm>
            <a:off x="2776921" y="1461044"/>
            <a:ext cx="2008108" cy="2656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6" name="Picture 8" descr="C:\Users\LosevVS\D\WORK\2016\Онлайнинспекция\Скриншоты приложения\Screenshot_2016-12-14-10-00-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11" b="11887"/>
          <a:stretch/>
        </p:blipFill>
        <p:spPr bwMode="auto">
          <a:xfrm>
            <a:off x="5177598" y="1461044"/>
            <a:ext cx="2008108" cy="2656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7" name="Picture 2" descr="C:\Users\LosevVS\D\WORK\2016\Онлайнинспекция\Скриншоты приложения\Screenshot_2016-12-14-10-00-0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46" b="12252"/>
          <a:stretch/>
        </p:blipFill>
        <p:spPr bwMode="auto">
          <a:xfrm>
            <a:off x="7624842" y="1461044"/>
            <a:ext cx="2008108" cy="2656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" name="Picture 5" descr="C:\Users\LosevVS\D\WORK\2016\Онлайнинспекция\Скриншоты приложения\Screenshot_2016-12-14-10-01-3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15"/>
          <a:stretch/>
        </p:blipFill>
        <p:spPr bwMode="auto">
          <a:xfrm>
            <a:off x="450476" y="1088572"/>
            <a:ext cx="2008108" cy="341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2581658" y="3407114"/>
            <a:ext cx="428625" cy="371475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4963285" y="3407114"/>
            <a:ext cx="428625" cy="371475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7410529" y="3407114"/>
            <a:ext cx="428625" cy="371475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009650" y="4853838"/>
            <a:ext cx="8007351" cy="2004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111смсм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75013" y="5493383"/>
            <a:ext cx="2153412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2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Темы обращений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753140" y="4853839"/>
            <a:ext cx="6692418" cy="20041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Работники без касок на строительной площадке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Строительная площадка без ограждения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Работники на стройке без страховки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Сообщить об ином нарушении на сайте «</a:t>
            </a:r>
            <a:r>
              <a:rPr lang="ru-RU" sz="1600" b="1" dirty="0" err="1" smtClean="0">
                <a:solidFill>
                  <a:srgbClr val="002060"/>
                </a:solidFill>
                <a:latin typeface="Arial Narrow" pitchFamily="34" charset="0"/>
              </a:rPr>
              <a:t>Онлайнинспекция.рф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8" name="Picture 4" descr="http://img.freepik.com/free-icon/tasks-list-on-clipboard_318-62196.jpg?size=338c&amp;ext=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476" y="5598458"/>
            <a:ext cx="436179" cy="43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61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osevVS\D\WORK\2016\Презентации\фоны\edgartaor_1339788797_6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66" r="1673" b="1840"/>
          <a:stretch/>
        </p:blipFill>
        <p:spPr bwMode="auto">
          <a:xfrm>
            <a:off x="0" y="-1"/>
            <a:ext cx="99155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с двумя вырезанными соседними углами 28"/>
          <p:cNvSpPr/>
          <p:nvPr/>
        </p:nvSpPr>
        <p:spPr>
          <a:xfrm flipV="1">
            <a:off x="911225" y="0"/>
            <a:ext cx="8105776" cy="723894"/>
          </a:xfrm>
          <a:prstGeom prst="snip2Same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</a:t>
            </a:r>
            <a:endParaRPr lang="ru-RU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52400" y="7319"/>
            <a:ext cx="9511553" cy="716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C00000"/>
                </a:solidFill>
                <a:latin typeface="Arial Narrow" pitchFamily="34" charset="0"/>
                <a:cs typeface="Segoe UI" panose="020B0502040204020203" pitchFamily="34" charset="0"/>
              </a:rPr>
              <a:t>Сервисы системы «</a:t>
            </a:r>
            <a:r>
              <a:rPr lang="ru-RU" sz="1800" b="1" dirty="0" err="1" smtClean="0">
                <a:solidFill>
                  <a:srgbClr val="C00000"/>
                </a:solidFill>
                <a:latin typeface="Arial Narrow" pitchFamily="34" charset="0"/>
                <a:cs typeface="Segoe UI" panose="020B0502040204020203" pitchFamily="34" charset="0"/>
              </a:rPr>
              <a:t>Онлайнинспекция.рф</a:t>
            </a:r>
            <a:r>
              <a:rPr lang="ru-RU" sz="1800" b="1" dirty="0" smtClean="0">
                <a:solidFill>
                  <a:srgbClr val="C00000"/>
                </a:solidFill>
                <a:latin typeface="Arial Narrow" pitchFamily="34" charset="0"/>
                <a:cs typeface="Segoe UI" panose="020B0502040204020203" pitchFamily="34" charset="0"/>
              </a:rPr>
              <a:t>»</a:t>
            </a:r>
            <a:endParaRPr lang="ru-RU" sz="1800" b="1" dirty="0">
              <a:solidFill>
                <a:srgbClr val="C00000"/>
              </a:solidFill>
              <a:latin typeface="Arial Narrow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с одним вырезанным углом 29"/>
          <p:cNvSpPr/>
          <p:nvPr/>
        </p:nvSpPr>
        <p:spPr>
          <a:xfrm flipH="1">
            <a:off x="9632950" y="6591300"/>
            <a:ext cx="285750" cy="266700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647151" y="6611144"/>
            <a:ext cx="271548" cy="246856"/>
          </a:xfrm>
        </p:spPr>
        <p:txBody>
          <a:bodyPr/>
          <a:lstStyle/>
          <a:p>
            <a:fld id="{094B6829-6E56-4233-B4C8-4C9CB7A898E4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34310" y="1251630"/>
            <a:ext cx="4447037" cy="47110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1" name="Прямоугольник 20"/>
          <p:cNvSpPr/>
          <p:nvPr/>
        </p:nvSpPr>
        <p:spPr>
          <a:xfrm>
            <a:off x="804996" y="1251630"/>
            <a:ext cx="4444867" cy="471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0542" y="1397473"/>
            <a:ext cx="4429322" cy="210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РАБОТОДАТЕЛЮ</a:t>
            </a:r>
            <a:endParaRPr lang="ru-RU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49864" y="1397473"/>
            <a:ext cx="4431483" cy="210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РАБОТНИКУ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16233" y="1747255"/>
            <a:ext cx="8644419" cy="361138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Дежурный инспектор</a:t>
            </a:r>
            <a:endParaRPr lang="ru-RU" sz="1200" b="1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07969" y="5386613"/>
            <a:ext cx="8644420" cy="4502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Дистанционное </a:t>
            </a:r>
            <a:r>
              <a:rPr lang="ru-RU" sz="1200" b="1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интерактивное обучение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16233" y="3140637"/>
            <a:ext cx="8642364" cy="307608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Перечень требований трудового законодательства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87083" y="2459319"/>
            <a:ext cx="4173569" cy="226731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Проверь трудовой договор!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16232" y="2760656"/>
            <a:ext cx="8642878" cy="28803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Трудовой навигатор</a:t>
            </a:r>
            <a:endParaRPr lang="ru-RU" sz="1200" b="1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28681" y="3540194"/>
            <a:ext cx="8642364" cy="492047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Памятки для работников и работодателей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16233" y="2160703"/>
            <a:ext cx="4183782" cy="525347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Сервис автоматизированных самопроверок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Электронный инспектор»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385029" y="2157151"/>
            <a:ext cx="4175623" cy="22587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Сообщить о проблеме</a:t>
            </a:r>
            <a:endParaRPr lang="ru-RU" sz="1200" b="1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16233" y="5056027"/>
            <a:ext cx="8636156" cy="2386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Общественная оценка </a:t>
            </a:r>
            <a:r>
              <a:rPr lang="ru-RU" sz="1200" b="1" dirty="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деятельности федеральной </a:t>
            </a:r>
            <a:r>
              <a:rPr lang="ru-RU" sz="1200" b="1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инспекций труда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20541" y="6138031"/>
            <a:ext cx="4279474" cy="310393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Действующие </a:t>
            </a:r>
            <a:r>
              <a:rPr lang="ru-RU" sz="1200" b="1" dirty="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сервисы</a:t>
            </a:r>
            <a:endParaRPr lang="ru-RU" sz="1200" b="1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385029" y="6138032"/>
            <a:ext cx="4296318" cy="3103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Сервисы в разработке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07969" y="4124190"/>
            <a:ext cx="8636157" cy="2414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Библиотека трудовых ситуаций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99" y="1886502"/>
            <a:ext cx="426721" cy="6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rot="5400000">
            <a:off x="-657215" y="2545021"/>
            <a:ext cx="1952674" cy="638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68752" y="3774331"/>
            <a:ext cx="426721" cy="6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71499" y="4211926"/>
            <a:ext cx="426721" cy="69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5400000">
            <a:off x="-179595" y="4391517"/>
            <a:ext cx="997427" cy="6382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91635" y="5139861"/>
            <a:ext cx="426721" cy="69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690593" y="2683773"/>
            <a:ext cx="196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УЖЕ РАБОТАЮТ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16200000">
            <a:off x="-207368" y="4525973"/>
            <a:ext cx="99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2017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76702" y="5577004"/>
            <a:ext cx="426721" cy="69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5400000">
            <a:off x="40609" y="5292627"/>
            <a:ext cx="557026" cy="6382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53851" y="5426622"/>
            <a:ext cx="69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2018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916230" y="4446528"/>
            <a:ext cx="8636157" cy="2414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Банк типовых документов</a:t>
            </a:r>
            <a:endParaRPr lang="ru-RU" sz="1200" b="1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916231" y="4746019"/>
            <a:ext cx="8636157" cy="2414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Личные кабинеты работников и работодателей</a:t>
            </a:r>
            <a:endParaRPr lang="ru-RU" sz="1200" b="1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7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3334</TotalTime>
  <Words>290</Words>
  <Application>Microsoft Office PowerPoint</Application>
  <PresentationFormat>Лист A4 (210x297 мм)</PresentationFormat>
  <Paragraphs>81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ArtHouse 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Автоматизированная система управления контрольно-надзорной деятельностью</dc:title>
  <dc:creator>Александр Зубов</dc:creator>
  <cp:lastModifiedBy>pimenovai</cp:lastModifiedBy>
  <cp:revision>326</cp:revision>
  <cp:lastPrinted>2016-12-14T14:54:40Z</cp:lastPrinted>
  <dcterms:created xsi:type="dcterms:W3CDTF">2015-06-29T10:58:21Z</dcterms:created>
  <dcterms:modified xsi:type="dcterms:W3CDTF">2016-12-15T12:42:01Z</dcterms:modified>
</cp:coreProperties>
</file>