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8" r:id="rId2"/>
    <p:sldId id="267" r:id="rId3"/>
    <p:sldId id="277" r:id="rId4"/>
    <p:sldId id="278" r:id="rId5"/>
    <p:sldId id="280" r:id="rId6"/>
    <p:sldId id="279" r:id="rId7"/>
    <p:sldId id="272" r:id="rId8"/>
    <p:sldId id="26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660033"/>
    <a:srgbClr val="FFFFFF"/>
    <a:srgbClr val="632523"/>
    <a:srgbClr val="616161"/>
    <a:srgbClr val="FF0000"/>
    <a:srgbClr val="E5E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4632" autoAdjust="0"/>
  </p:normalViewPr>
  <p:slideViewPr>
    <p:cSldViewPr snapToGrid="0">
      <p:cViewPr varScale="1">
        <p:scale>
          <a:sx n="82" d="100"/>
          <a:sy n="82" d="100"/>
        </p:scale>
        <p:origin x="739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DB49AF-11D7-42EC-800B-94AA558C5D05}" type="doc">
      <dgm:prSet loTypeId="urn:microsoft.com/office/officeart/2005/8/layout/vList3" loCatId="list" qsTypeId="urn:microsoft.com/office/officeart/2005/8/quickstyle/3d4" qsCatId="3D" csTypeId="urn:microsoft.com/office/officeart/2005/8/colors/accent2_1" csCatId="accent2" phldr="1"/>
      <dgm:spPr/>
    </dgm:pt>
    <dgm:pt modelId="{DF83F75D-94B0-42C6-AEF3-CDEDFDC66907}">
      <dgm:prSet phldrT="[Текст]" custT="1"/>
      <dgm:spPr/>
      <dgm:t>
        <a:bodyPr/>
        <a:lstStyle/>
        <a:p>
          <a:pPr algn="l"/>
          <a:r>
            <a: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Контрольно-надзорная деятельность: ветеринарный, фитосанитарный, таможенный и налоговый контроль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5BFC3D-693B-42A3-837E-9184DB36CD01}" type="parTrans" cxnId="{224BBB1F-FA17-4B54-8131-5BDBCD061D7A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3B42ED-1477-4714-9F6B-84BA5495C522}" type="sibTrans" cxnId="{224BBB1F-FA17-4B54-8131-5BDBCD061D7A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74275C-DF8E-4370-8769-B26986EEC655}">
      <dgm:prSet phldrT="[Текст]" custT="1"/>
      <dgm:spPr/>
      <dgm:t>
        <a:bodyPr/>
        <a:lstStyle/>
        <a:p>
          <a:pPr algn="l"/>
          <a:r>
            <a: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Господдержка сельского хозяйства: актуализация мер федерального и регионального уровней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FBE6102-1799-4024-9F11-29B9C0BA8AA8}" type="parTrans" cxnId="{455DDDF8-CCCD-4EA5-922B-300CC65C901D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E98402-B5CB-4A84-9698-E81CD1B7845F}" type="sibTrans" cxnId="{455DDDF8-CCCD-4EA5-922B-300CC65C901D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24C116-A89D-4243-A842-D97CD0EA2277}">
      <dgm:prSet phldrT="[Текст]" custT="1"/>
      <dgm:spPr/>
      <dgm:t>
        <a:bodyPr/>
        <a:lstStyle/>
        <a:p>
          <a:pPr algn="l"/>
          <a:r>
            <a:rPr lang="ru-RU" sz="1600" dirty="0" err="1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Агрологистика</a:t>
          </a:r>
          <a:r>
            <a: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: доступ к транспортной инфраструктуре и тарифное регулирование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B94819-8FE8-4EA0-97CE-C8A6C86104D5}" type="parTrans" cxnId="{01C2C83D-7DF8-4699-8D61-206733D238CC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C5F8CB-9CF7-4407-B989-F2639EC594C4}" type="sibTrans" cxnId="{01C2C83D-7DF8-4699-8D61-206733D238CC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28E6A6-4E8E-41FD-A09C-B9DF9C01B107}">
      <dgm:prSet custT="1"/>
      <dgm:spPr/>
      <dgm:t>
        <a:bodyPr/>
        <a:lstStyle/>
        <a:p>
          <a:pPr algn="l"/>
          <a:endParaRPr lang="ru-RU" sz="1600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algn="l"/>
          <a:r>
            <a: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Земли сельскохозяйственного назначения: вовлечение земель в оборот, формирование базы с/х земель</a:t>
          </a:r>
        </a:p>
        <a:p>
          <a:pPr algn="l"/>
          <a:endParaRPr lang="ru-RU" sz="1600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B36A0728-4F00-4A76-8F17-70E2577F4510}" type="parTrans" cxnId="{CE93BA4D-ECE3-4A2D-A3B0-D2AA540FF599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9A74A9-5DA9-4BF8-B83C-6340585A786C}" type="sibTrans" cxnId="{CE93BA4D-ECE3-4A2D-A3B0-D2AA540FF599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CD04C2-888D-4E27-8778-386BF2F9549B}">
      <dgm:prSet custT="1"/>
      <dgm:spPr/>
      <dgm:t>
        <a:bodyPr/>
        <a:lstStyle/>
        <a:p>
          <a:pPr algn="l"/>
          <a:r>
            <a: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Экспорт продукции АПК: рынки, биржа контактов, торговые компетенции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6E092D-5164-4B7A-9CCC-41202CBF3CE1}" type="parTrans" cxnId="{ECE71C76-D887-48F9-A7D2-1E7C48C15FC3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C20B31-7A41-4150-ACA7-187C26031A80}" type="sibTrans" cxnId="{ECE71C76-D887-48F9-A7D2-1E7C48C15FC3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50FA35-1EF2-476A-A926-26941A584481}">
      <dgm:prSet custT="1"/>
      <dgm:spPr/>
      <dgm:t>
        <a:bodyPr/>
        <a:lstStyle/>
        <a:p>
          <a:pPr algn="l"/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Животноводство и птицеводство: технологии, ветеринария, рынки сбыта и логистика</a:t>
          </a:r>
        </a:p>
      </dgm:t>
    </dgm:pt>
    <dgm:pt modelId="{D09CBDC8-B43B-446B-9EAC-C5E44D3440AB}" type="parTrans" cxnId="{FF4A5241-DF4D-42FE-B8F8-F10E42E1D43E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315D8C3-EE2D-48BC-849A-4B3A5A5CA269}" type="sibTrans" cxnId="{FF4A5241-DF4D-42FE-B8F8-F10E42E1D43E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299565-1701-44A4-9E54-24CF5F8C574A}">
      <dgm:prSet custT="1"/>
      <dgm:spPr/>
      <dgm:t>
        <a:bodyPr/>
        <a:lstStyle/>
        <a:p>
          <a:pPr algn="l"/>
          <a:r>
            <a: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Растениеводство: технологии, транспорт, органическое,  земледелие, фитосанитария, рынки сбыта и логистика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E7B98C-9FBA-415E-85F2-31AEA870BEA6}" type="parTrans" cxnId="{C6493C03-7912-41BA-B989-FD4DC4D2E6B2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A69A20-E258-407B-9F32-AA16DD475715}" type="sibTrans" cxnId="{C6493C03-7912-41BA-B989-FD4DC4D2E6B2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2952B71-B40E-4E59-B546-57414325D518}">
      <dgm:prSet custT="1"/>
      <dgm:spPr/>
      <dgm:t>
        <a:bodyPr/>
        <a:lstStyle/>
        <a:p>
          <a:pPr algn="l"/>
          <a:r>
            <a:rPr lang="ru-RU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Кадры для АПК: актуализация программ обучения, корпоративные центры подготовки кадров</a:t>
          </a:r>
        </a:p>
      </dgm:t>
    </dgm:pt>
    <dgm:pt modelId="{D3BFF14D-8349-4FB9-96D6-75E013384EA5}" type="parTrans" cxnId="{D5FB867F-EB37-46E4-96EB-A4E065799E5A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723D212-5A74-4331-A956-D48010D82B17}" type="sibTrans" cxnId="{D5FB867F-EB37-46E4-96EB-A4E065799E5A}">
      <dgm:prSet/>
      <dgm:spPr/>
      <dgm:t>
        <a:bodyPr/>
        <a:lstStyle/>
        <a:p>
          <a:pPr algn="l"/>
          <a:endParaRPr lang="ru-RU" sz="16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44E1767-9B94-4630-9B71-30A80A34C30F}" type="pres">
      <dgm:prSet presAssocID="{0FDB49AF-11D7-42EC-800B-94AA558C5D05}" presName="linearFlow" presStyleCnt="0">
        <dgm:presLayoutVars>
          <dgm:dir/>
          <dgm:resizeHandles val="exact"/>
        </dgm:presLayoutVars>
      </dgm:prSet>
      <dgm:spPr/>
    </dgm:pt>
    <dgm:pt modelId="{0C547703-9A38-4656-9EA7-8A7E75A622BD}" type="pres">
      <dgm:prSet presAssocID="{DF83F75D-94B0-42C6-AEF3-CDEDFDC66907}" presName="composite" presStyleCnt="0"/>
      <dgm:spPr/>
    </dgm:pt>
    <dgm:pt modelId="{98F23D9C-F795-4E88-A443-F204A25EB25B}" type="pres">
      <dgm:prSet presAssocID="{DF83F75D-94B0-42C6-AEF3-CDEDFDC66907}" presName="imgShp" presStyleLbl="fgImgPlace1" presStyleIdx="0" presStyleCnt="8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</dgm:spPr>
    </dgm:pt>
    <dgm:pt modelId="{91BC25AE-91D4-44F5-B8E7-1809238B78A2}" type="pres">
      <dgm:prSet presAssocID="{DF83F75D-94B0-42C6-AEF3-CDEDFDC66907}" presName="txShp" presStyleLbl="node1" presStyleIdx="0" presStyleCnt="8" custScaleY="129954">
        <dgm:presLayoutVars>
          <dgm:bulletEnabled val="1"/>
        </dgm:presLayoutVars>
      </dgm:prSet>
      <dgm:spPr/>
    </dgm:pt>
    <dgm:pt modelId="{7F010FF4-2598-4FE1-AF09-72E9097F1EC2}" type="pres">
      <dgm:prSet presAssocID="{AB3B42ED-1477-4714-9F6B-84BA5495C522}" presName="spacing" presStyleCnt="0"/>
      <dgm:spPr/>
    </dgm:pt>
    <dgm:pt modelId="{DB35FD08-CD88-4F6C-A0F9-8D46F792F039}" type="pres">
      <dgm:prSet presAssocID="{BE74275C-DF8E-4370-8769-B26986EEC655}" presName="composite" presStyleCnt="0"/>
      <dgm:spPr/>
    </dgm:pt>
    <dgm:pt modelId="{B2E59AEC-26B4-42E0-A541-FD538FCF3950}" type="pres">
      <dgm:prSet presAssocID="{BE74275C-DF8E-4370-8769-B26986EEC655}" presName="imgShp" presStyleLbl="fgImgPlace1" presStyleIdx="1" presStyleCnt="8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</dgm:spPr>
    </dgm:pt>
    <dgm:pt modelId="{BE39B058-A836-4449-82D5-A1ED8AFF6D24}" type="pres">
      <dgm:prSet presAssocID="{BE74275C-DF8E-4370-8769-B26986EEC655}" presName="txShp" presStyleLbl="node1" presStyleIdx="1" presStyleCnt="8" custScaleY="122866">
        <dgm:presLayoutVars>
          <dgm:bulletEnabled val="1"/>
        </dgm:presLayoutVars>
      </dgm:prSet>
      <dgm:spPr/>
    </dgm:pt>
    <dgm:pt modelId="{AFDD36AD-BDE2-4325-A2B2-F4C529F85F08}" type="pres">
      <dgm:prSet presAssocID="{96E98402-B5CB-4A84-9698-E81CD1B7845F}" presName="spacing" presStyleCnt="0"/>
      <dgm:spPr/>
    </dgm:pt>
    <dgm:pt modelId="{397F0263-DF97-4093-A4BE-50BF355FBB0F}" type="pres">
      <dgm:prSet presAssocID="{E424C116-A89D-4243-A842-D97CD0EA2277}" presName="composite" presStyleCnt="0"/>
      <dgm:spPr/>
    </dgm:pt>
    <dgm:pt modelId="{EB98344C-FE59-4E96-82A2-BBDF3CBA00AF}" type="pres">
      <dgm:prSet presAssocID="{E424C116-A89D-4243-A842-D97CD0EA2277}" presName="imgShp" presStyleLbl="fgImgPlace1" presStyleIdx="2" presStyleCnt="8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</dgm:spPr>
    </dgm:pt>
    <dgm:pt modelId="{1CA0C102-93C4-4357-A162-75C24D3A34F5}" type="pres">
      <dgm:prSet presAssocID="{E424C116-A89D-4243-A842-D97CD0EA2277}" presName="txShp" presStyleLbl="node1" presStyleIdx="2" presStyleCnt="8">
        <dgm:presLayoutVars>
          <dgm:bulletEnabled val="1"/>
        </dgm:presLayoutVars>
      </dgm:prSet>
      <dgm:spPr/>
    </dgm:pt>
    <dgm:pt modelId="{6DD85BDA-AA1D-44DA-A551-1BB21D530B6F}" type="pres">
      <dgm:prSet presAssocID="{5AC5F8CB-9CF7-4407-B989-F2639EC594C4}" presName="spacing" presStyleCnt="0"/>
      <dgm:spPr/>
    </dgm:pt>
    <dgm:pt modelId="{C1B0895E-F8D8-4C38-89D5-17B8E505B1D6}" type="pres">
      <dgm:prSet presAssocID="{4528E6A6-4E8E-41FD-A09C-B9DF9C01B107}" presName="composite" presStyleCnt="0"/>
      <dgm:spPr/>
    </dgm:pt>
    <dgm:pt modelId="{6027DAB2-D368-4807-801C-753D1E1954C3}" type="pres">
      <dgm:prSet presAssocID="{4528E6A6-4E8E-41FD-A09C-B9DF9C01B107}" presName="imgShp" presStyleLbl="fgImgPlace1" presStyleIdx="3" presStyleCnt="8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</dgm:spPr>
    </dgm:pt>
    <dgm:pt modelId="{FE47710D-E354-4406-8FB3-66788310AA20}" type="pres">
      <dgm:prSet presAssocID="{4528E6A6-4E8E-41FD-A09C-B9DF9C01B107}" presName="txShp" presStyleLbl="node1" presStyleIdx="3" presStyleCnt="8" custScaleY="129593">
        <dgm:presLayoutVars>
          <dgm:bulletEnabled val="1"/>
        </dgm:presLayoutVars>
      </dgm:prSet>
      <dgm:spPr/>
    </dgm:pt>
    <dgm:pt modelId="{A8DDDCCE-CE8A-4A23-A35E-B0B6563B15A0}" type="pres">
      <dgm:prSet presAssocID="{D79A74A9-5DA9-4BF8-B83C-6340585A786C}" presName="spacing" presStyleCnt="0"/>
      <dgm:spPr/>
    </dgm:pt>
    <dgm:pt modelId="{AEE3BD6A-3761-40C3-8DB9-1C0062CFAFBF}" type="pres">
      <dgm:prSet presAssocID="{8ACD04C2-888D-4E27-8778-386BF2F9549B}" presName="composite" presStyleCnt="0"/>
      <dgm:spPr/>
    </dgm:pt>
    <dgm:pt modelId="{9A81B3F2-ACA0-4D64-9AC4-4BB27ED09F5D}" type="pres">
      <dgm:prSet presAssocID="{8ACD04C2-888D-4E27-8778-386BF2F9549B}" presName="imgShp" presStyleLbl="fgImgPlace1" presStyleIdx="4" presStyleCnt="8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</dgm:spPr>
    </dgm:pt>
    <dgm:pt modelId="{72EE11D5-035F-489D-BB18-EEC16836BC43}" type="pres">
      <dgm:prSet presAssocID="{8ACD04C2-888D-4E27-8778-386BF2F9549B}" presName="txShp" presStyleLbl="node1" presStyleIdx="4" presStyleCnt="8" custScaleY="129363">
        <dgm:presLayoutVars>
          <dgm:bulletEnabled val="1"/>
        </dgm:presLayoutVars>
      </dgm:prSet>
      <dgm:spPr/>
    </dgm:pt>
    <dgm:pt modelId="{1D51F380-A524-49FC-A4C6-6FC2082D0457}" type="pres">
      <dgm:prSet presAssocID="{62C20B31-7A41-4150-ACA7-187C26031A80}" presName="spacing" presStyleCnt="0"/>
      <dgm:spPr/>
    </dgm:pt>
    <dgm:pt modelId="{14CE0C3B-3A80-4189-ACA9-795E0D87B390}" type="pres">
      <dgm:prSet presAssocID="{A550FA35-1EF2-476A-A926-26941A584481}" presName="composite" presStyleCnt="0"/>
      <dgm:spPr/>
    </dgm:pt>
    <dgm:pt modelId="{DA10E11C-D68C-4BFA-B91B-7B65846C152B}" type="pres">
      <dgm:prSet presAssocID="{A550FA35-1EF2-476A-A926-26941A584481}" presName="imgShp" presStyleLbl="fgImgPlace1" presStyleIdx="5" presStyleCnt="8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</dgm:spPr>
    </dgm:pt>
    <dgm:pt modelId="{92B4761B-1043-411D-80F4-948E35DC197C}" type="pres">
      <dgm:prSet presAssocID="{A550FA35-1EF2-476A-A926-26941A584481}" presName="txShp" presStyleLbl="node1" presStyleIdx="5" presStyleCnt="8" custScaleY="125707">
        <dgm:presLayoutVars>
          <dgm:bulletEnabled val="1"/>
        </dgm:presLayoutVars>
      </dgm:prSet>
      <dgm:spPr/>
    </dgm:pt>
    <dgm:pt modelId="{080440DD-6462-49DD-8B41-A5077E25A186}" type="pres">
      <dgm:prSet presAssocID="{B315D8C3-EE2D-48BC-849A-4B3A5A5CA269}" presName="spacing" presStyleCnt="0"/>
      <dgm:spPr/>
    </dgm:pt>
    <dgm:pt modelId="{B037231B-3651-4AFE-B7C2-BFF2EFC63DD9}" type="pres">
      <dgm:prSet presAssocID="{FC299565-1701-44A4-9E54-24CF5F8C574A}" presName="composite" presStyleCnt="0"/>
      <dgm:spPr/>
    </dgm:pt>
    <dgm:pt modelId="{FFF7CFE3-A1AC-4F98-81F7-A738424B558F}" type="pres">
      <dgm:prSet presAssocID="{FC299565-1701-44A4-9E54-24CF5F8C574A}" presName="imgShp" presStyleLbl="fgImgPlace1" presStyleIdx="6" presStyleCnt="8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</dgm:spPr>
    </dgm:pt>
    <dgm:pt modelId="{894D7FDB-64AE-44E7-AB7B-890DB0023435}" type="pres">
      <dgm:prSet presAssocID="{FC299565-1701-44A4-9E54-24CF5F8C574A}" presName="txShp" presStyleLbl="node1" presStyleIdx="6" presStyleCnt="8" custScaleY="137799">
        <dgm:presLayoutVars>
          <dgm:bulletEnabled val="1"/>
        </dgm:presLayoutVars>
      </dgm:prSet>
      <dgm:spPr/>
    </dgm:pt>
    <dgm:pt modelId="{83B07033-5671-48EC-AF4F-A232417F6D7E}" type="pres">
      <dgm:prSet presAssocID="{F7A69A20-E258-407B-9F32-AA16DD475715}" presName="spacing" presStyleCnt="0"/>
      <dgm:spPr/>
    </dgm:pt>
    <dgm:pt modelId="{CF3DEAC7-68AA-4FE2-A81E-1F1D50A24C17}" type="pres">
      <dgm:prSet presAssocID="{02952B71-B40E-4E59-B546-57414325D518}" presName="composite" presStyleCnt="0"/>
      <dgm:spPr/>
    </dgm:pt>
    <dgm:pt modelId="{2A4E868B-55A6-4C2B-9A56-6C4420B24855}" type="pres">
      <dgm:prSet presAssocID="{02952B71-B40E-4E59-B546-57414325D518}" presName="imgShp" presStyleLbl="fgImgPlace1" presStyleIdx="7" presStyleCnt="8"/>
      <dgm:spPr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</dgm:spPr>
    </dgm:pt>
    <dgm:pt modelId="{54D0467A-2DB1-4A84-8185-2E3DD2EDD799}" type="pres">
      <dgm:prSet presAssocID="{02952B71-B40E-4E59-B546-57414325D518}" presName="txShp" presStyleLbl="node1" presStyleIdx="7" presStyleCnt="8">
        <dgm:presLayoutVars>
          <dgm:bulletEnabled val="1"/>
        </dgm:presLayoutVars>
      </dgm:prSet>
      <dgm:spPr/>
    </dgm:pt>
  </dgm:ptLst>
  <dgm:cxnLst>
    <dgm:cxn modelId="{C6493C03-7912-41BA-B989-FD4DC4D2E6B2}" srcId="{0FDB49AF-11D7-42EC-800B-94AA558C5D05}" destId="{FC299565-1701-44A4-9E54-24CF5F8C574A}" srcOrd="6" destOrd="0" parTransId="{F2E7B98C-9FBA-415E-85F2-31AEA870BEA6}" sibTransId="{F7A69A20-E258-407B-9F32-AA16DD475715}"/>
    <dgm:cxn modelId="{A53E511C-7F90-496C-8445-F63AFA728E40}" type="presOf" srcId="{FC299565-1701-44A4-9E54-24CF5F8C574A}" destId="{894D7FDB-64AE-44E7-AB7B-890DB0023435}" srcOrd="0" destOrd="0" presId="urn:microsoft.com/office/officeart/2005/8/layout/vList3"/>
    <dgm:cxn modelId="{224BBB1F-FA17-4B54-8131-5BDBCD061D7A}" srcId="{0FDB49AF-11D7-42EC-800B-94AA558C5D05}" destId="{DF83F75D-94B0-42C6-AEF3-CDEDFDC66907}" srcOrd="0" destOrd="0" parTransId="{3E5BFC3D-693B-42A3-837E-9184DB36CD01}" sibTransId="{AB3B42ED-1477-4714-9F6B-84BA5495C522}"/>
    <dgm:cxn modelId="{210F702B-004C-4961-AD0B-BD859C360BBE}" type="presOf" srcId="{02952B71-B40E-4E59-B546-57414325D518}" destId="{54D0467A-2DB1-4A84-8185-2E3DD2EDD799}" srcOrd="0" destOrd="0" presId="urn:microsoft.com/office/officeart/2005/8/layout/vList3"/>
    <dgm:cxn modelId="{01C2C83D-7DF8-4699-8D61-206733D238CC}" srcId="{0FDB49AF-11D7-42EC-800B-94AA558C5D05}" destId="{E424C116-A89D-4243-A842-D97CD0EA2277}" srcOrd="2" destOrd="0" parTransId="{98B94819-8FE8-4EA0-97CE-C8A6C86104D5}" sibTransId="{5AC5F8CB-9CF7-4407-B989-F2639EC594C4}"/>
    <dgm:cxn modelId="{FF4A5241-DF4D-42FE-B8F8-F10E42E1D43E}" srcId="{0FDB49AF-11D7-42EC-800B-94AA558C5D05}" destId="{A550FA35-1EF2-476A-A926-26941A584481}" srcOrd="5" destOrd="0" parTransId="{D09CBDC8-B43B-446B-9EAC-C5E44D3440AB}" sibTransId="{B315D8C3-EE2D-48BC-849A-4B3A5A5CA269}"/>
    <dgm:cxn modelId="{7F8A444D-252C-4859-B079-AB679FE3D133}" type="presOf" srcId="{4528E6A6-4E8E-41FD-A09C-B9DF9C01B107}" destId="{FE47710D-E354-4406-8FB3-66788310AA20}" srcOrd="0" destOrd="0" presId="urn:microsoft.com/office/officeart/2005/8/layout/vList3"/>
    <dgm:cxn modelId="{CE93BA4D-ECE3-4A2D-A3B0-D2AA540FF599}" srcId="{0FDB49AF-11D7-42EC-800B-94AA558C5D05}" destId="{4528E6A6-4E8E-41FD-A09C-B9DF9C01B107}" srcOrd="3" destOrd="0" parTransId="{B36A0728-4F00-4A76-8F17-70E2577F4510}" sibTransId="{D79A74A9-5DA9-4BF8-B83C-6340585A786C}"/>
    <dgm:cxn modelId="{5016D46D-8A83-4EFB-9FC1-EF85D903B98D}" type="presOf" srcId="{BE74275C-DF8E-4370-8769-B26986EEC655}" destId="{BE39B058-A836-4449-82D5-A1ED8AFF6D24}" srcOrd="0" destOrd="0" presId="urn:microsoft.com/office/officeart/2005/8/layout/vList3"/>
    <dgm:cxn modelId="{DC970975-714D-4021-A590-9399344BA34F}" type="presOf" srcId="{E424C116-A89D-4243-A842-D97CD0EA2277}" destId="{1CA0C102-93C4-4357-A162-75C24D3A34F5}" srcOrd="0" destOrd="0" presId="urn:microsoft.com/office/officeart/2005/8/layout/vList3"/>
    <dgm:cxn modelId="{ECE71C76-D887-48F9-A7D2-1E7C48C15FC3}" srcId="{0FDB49AF-11D7-42EC-800B-94AA558C5D05}" destId="{8ACD04C2-888D-4E27-8778-386BF2F9549B}" srcOrd="4" destOrd="0" parTransId="{476E092D-5164-4B7A-9CCC-41202CBF3CE1}" sibTransId="{62C20B31-7A41-4150-ACA7-187C26031A80}"/>
    <dgm:cxn modelId="{D5FB867F-EB37-46E4-96EB-A4E065799E5A}" srcId="{0FDB49AF-11D7-42EC-800B-94AA558C5D05}" destId="{02952B71-B40E-4E59-B546-57414325D518}" srcOrd="7" destOrd="0" parTransId="{D3BFF14D-8349-4FB9-96D6-75E013384EA5}" sibTransId="{5723D212-5A74-4331-A956-D48010D82B17}"/>
    <dgm:cxn modelId="{8D28CF81-86EF-4E2E-A311-4D3CBDCD604A}" type="presOf" srcId="{A550FA35-1EF2-476A-A926-26941A584481}" destId="{92B4761B-1043-411D-80F4-948E35DC197C}" srcOrd="0" destOrd="0" presId="urn:microsoft.com/office/officeart/2005/8/layout/vList3"/>
    <dgm:cxn modelId="{4DB5F587-B824-4F1C-A952-F99F6D4E829C}" type="presOf" srcId="{DF83F75D-94B0-42C6-AEF3-CDEDFDC66907}" destId="{91BC25AE-91D4-44F5-B8E7-1809238B78A2}" srcOrd="0" destOrd="0" presId="urn:microsoft.com/office/officeart/2005/8/layout/vList3"/>
    <dgm:cxn modelId="{144FBDB8-8F72-4254-830D-E4924E547B23}" type="presOf" srcId="{8ACD04C2-888D-4E27-8778-386BF2F9549B}" destId="{72EE11D5-035F-489D-BB18-EEC16836BC43}" srcOrd="0" destOrd="0" presId="urn:microsoft.com/office/officeart/2005/8/layout/vList3"/>
    <dgm:cxn modelId="{E7ABE3ED-196B-4C33-96F2-854F24DDF25C}" type="presOf" srcId="{0FDB49AF-11D7-42EC-800B-94AA558C5D05}" destId="{944E1767-9B94-4630-9B71-30A80A34C30F}" srcOrd="0" destOrd="0" presId="urn:microsoft.com/office/officeart/2005/8/layout/vList3"/>
    <dgm:cxn modelId="{455DDDF8-CCCD-4EA5-922B-300CC65C901D}" srcId="{0FDB49AF-11D7-42EC-800B-94AA558C5D05}" destId="{BE74275C-DF8E-4370-8769-B26986EEC655}" srcOrd="1" destOrd="0" parTransId="{9FBE6102-1799-4024-9F11-29B9C0BA8AA8}" sibTransId="{96E98402-B5CB-4A84-9698-E81CD1B7845F}"/>
    <dgm:cxn modelId="{CAB0793F-B69A-4CDE-9484-15F976CFBF95}" type="presParOf" srcId="{944E1767-9B94-4630-9B71-30A80A34C30F}" destId="{0C547703-9A38-4656-9EA7-8A7E75A622BD}" srcOrd="0" destOrd="0" presId="urn:microsoft.com/office/officeart/2005/8/layout/vList3"/>
    <dgm:cxn modelId="{04623914-B5E3-4A2E-B3F6-6A010A4F27C8}" type="presParOf" srcId="{0C547703-9A38-4656-9EA7-8A7E75A622BD}" destId="{98F23D9C-F795-4E88-A443-F204A25EB25B}" srcOrd="0" destOrd="0" presId="urn:microsoft.com/office/officeart/2005/8/layout/vList3"/>
    <dgm:cxn modelId="{8FFF8004-F5A8-4E10-8A9A-91E1FF7C0BD9}" type="presParOf" srcId="{0C547703-9A38-4656-9EA7-8A7E75A622BD}" destId="{91BC25AE-91D4-44F5-B8E7-1809238B78A2}" srcOrd="1" destOrd="0" presId="urn:microsoft.com/office/officeart/2005/8/layout/vList3"/>
    <dgm:cxn modelId="{2B199868-5606-47DE-8D60-CFB96B8C4ADF}" type="presParOf" srcId="{944E1767-9B94-4630-9B71-30A80A34C30F}" destId="{7F010FF4-2598-4FE1-AF09-72E9097F1EC2}" srcOrd="1" destOrd="0" presId="urn:microsoft.com/office/officeart/2005/8/layout/vList3"/>
    <dgm:cxn modelId="{46A414FC-0F55-4003-8E7A-BBEC8DC9029A}" type="presParOf" srcId="{944E1767-9B94-4630-9B71-30A80A34C30F}" destId="{DB35FD08-CD88-4F6C-A0F9-8D46F792F039}" srcOrd="2" destOrd="0" presId="urn:microsoft.com/office/officeart/2005/8/layout/vList3"/>
    <dgm:cxn modelId="{E468D6E7-BF51-4B66-B8B2-18A6218BEECD}" type="presParOf" srcId="{DB35FD08-CD88-4F6C-A0F9-8D46F792F039}" destId="{B2E59AEC-26B4-42E0-A541-FD538FCF3950}" srcOrd="0" destOrd="0" presId="urn:microsoft.com/office/officeart/2005/8/layout/vList3"/>
    <dgm:cxn modelId="{9A6786F6-D92E-4054-8537-5B1D8858F03A}" type="presParOf" srcId="{DB35FD08-CD88-4F6C-A0F9-8D46F792F039}" destId="{BE39B058-A836-4449-82D5-A1ED8AFF6D24}" srcOrd="1" destOrd="0" presId="urn:microsoft.com/office/officeart/2005/8/layout/vList3"/>
    <dgm:cxn modelId="{C142886C-E448-4749-B351-360E651FFC88}" type="presParOf" srcId="{944E1767-9B94-4630-9B71-30A80A34C30F}" destId="{AFDD36AD-BDE2-4325-A2B2-F4C529F85F08}" srcOrd="3" destOrd="0" presId="urn:microsoft.com/office/officeart/2005/8/layout/vList3"/>
    <dgm:cxn modelId="{2C880537-97D5-46AC-A741-403D05D7936A}" type="presParOf" srcId="{944E1767-9B94-4630-9B71-30A80A34C30F}" destId="{397F0263-DF97-4093-A4BE-50BF355FBB0F}" srcOrd="4" destOrd="0" presId="urn:microsoft.com/office/officeart/2005/8/layout/vList3"/>
    <dgm:cxn modelId="{C82773C1-2F3E-4785-A02F-FA5714293CE5}" type="presParOf" srcId="{397F0263-DF97-4093-A4BE-50BF355FBB0F}" destId="{EB98344C-FE59-4E96-82A2-BBDF3CBA00AF}" srcOrd="0" destOrd="0" presId="urn:microsoft.com/office/officeart/2005/8/layout/vList3"/>
    <dgm:cxn modelId="{99EF6619-0854-4F65-AAEE-4FA90CC59BEC}" type="presParOf" srcId="{397F0263-DF97-4093-A4BE-50BF355FBB0F}" destId="{1CA0C102-93C4-4357-A162-75C24D3A34F5}" srcOrd="1" destOrd="0" presId="urn:microsoft.com/office/officeart/2005/8/layout/vList3"/>
    <dgm:cxn modelId="{1C2F1121-FCBC-49F8-83BD-E00646AA14D4}" type="presParOf" srcId="{944E1767-9B94-4630-9B71-30A80A34C30F}" destId="{6DD85BDA-AA1D-44DA-A551-1BB21D530B6F}" srcOrd="5" destOrd="0" presId="urn:microsoft.com/office/officeart/2005/8/layout/vList3"/>
    <dgm:cxn modelId="{FD3B593A-597E-4336-9987-8CE7E4F1443A}" type="presParOf" srcId="{944E1767-9B94-4630-9B71-30A80A34C30F}" destId="{C1B0895E-F8D8-4C38-89D5-17B8E505B1D6}" srcOrd="6" destOrd="0" presId="urn:microsoft.com/office/officeart/2005/8/layout/vList3"/>
    <dgm:cxn modelId="{04987380-27B6-4129-863B-9EB32EDAC082}" type="presParOf" srcId="{C1B0895E-F8D8-4C38-89D5-17B8E505B1D6}" destId="{6027DAB2-D368-4807-801C-753D1E1954C3}" srcOrd="0" destOrd="0" presId="urn:microsoft.com/office/officeart/2005/8/layout/vList3"/>
    <dgm:cxn modelId="{01FD5A36-AEBD-4D59-A4D8-D08041609A91}" type="presParOf" srcId="{C1B0895E-F8D8-4C38-89D5-17B8E505B1D6}" destId="{FE47710D-E354-4406-8FB3-66788310AA20}" srcOrd="1" destOrd="0" presId="urn:microsoft.com/office/officeart/2005/8/layout/vList3"/>
    <dgm:cxn modelId="{EBEE8459-A196-4115-9559-1A3D091CCAE8}" type="presParOf" srcId="{944E1767-9B94-4630-9B71-30A80A34C30F}" destId="{A8DDDCCE-CE8A-4A23-A35E-B0B6563B15A0}" srcOrd="7" destOrd="0" presId="urn:microsoft.com/office/officeart/2005/8/layout/vList3"/>
    <dgm:cxn modelId="{A62511D2-C33D-434C-A4EE-9FE168D12BB6}" type="presParOf" srcId="{944E1767-9B94-4630-9B71-30A80A34C30F}" destId="{AEE3BD6A-3761-40C3-8DB9-1C0062CFAFBF}" srcOrd="8" destOrd="0" presId="urn:microsoft.com/office/officeart/2005/8/layout/vList3"/>
    <dgm:cxn modelId="{1C072A86-653D-4B6A-BF57-718BDCDC2A08}" type="presParOf" srcId="{AEE3BD6A-3761-40C3-8DB9-1C0062CFAFBF}" destId="{9A81B3F2-ACA0-4D64-9AC4-4BB27ED09F5D}" srcOrd="0" destOrd="0" presId="urn:microsoft.com/office/officeart/2005/8/layout/vList3"/>
    <dgm:cxn modelId="{D8419ECF-6BA2-4201-92F2-B66A52C463DD}" type="presParOf" srcId="{AEE3BD6A-3761-40C3-8DB9-1C0062CFAFBF}" destId="{72EE11D5-035F-489D-BB18-EEC16836BC43}" srcOrd="1" destOrd="0" presId="urn:microsoft.com/office/officeart/2005/8/layout/vList3"/>
    <dgm:cxn modelId="{9DE301FD-6293-420E-8F33-3F7D24F8008C}" type="presParOf" srcId="{944E1767-9B94-4630-9B71-30A80A34C30F}" destId="{1D51F380-A524-49FC-A4C6-6FC2082D0457}" srcOrd="9" destOrd="0" presId="urn:microsoft.com/office/officeart/2005/8/layout/vList3"/>
    <dgm:cxn modelId="{058EB79D-8E5B-43F9-8878-15F9C206B577}" type="presParOf" srcId="{944E1767-9B94-4630-9B71-30A80A34C30F}" destId="{14CE0C3B-3A80-4189-ACA9-795E0D87B390}" srcOrd="10" destOrd="0" presId="urn:microsoft.com/office/officeart/2005/8/layout/vList3"/>
    <dgm:cxn modelId="{CB8C181B-DE69-499F-96F9-4F99220E6F3B}" type="presParOf" srcId="{14CE0C3B-3A80-4189-ACA9-795E0D87B390}" destId="{DA10E11C-D68C-4BFA-B91B-7B65846C152B}" srcOrd="0" destOrd="0" presId="urn:microsoft.com/office/officeart/2005/8/layout/vList3"/>
    <dgm:cxn modelId="{E2D1D52A-731A-4742-B34B-A747ACBA3B3A}" type="presParOf" srcId="{14CE0C3B-3A80-4189-ACA9-795E0D87B390}" destId="{92B4761B-1043-411D-80F4-948E35DC197C}" srcOrd="1" destOrd="0" presId="urn:microsoft.com/office/officeart/2005/8/layout/vList3"/>
    <dgm:cxn modelId="{F84226A7-000F-4D7A-987F-AB6EFC461EFD}" type="presParOf" srcId="{944E1767-9B94-4630-9B71-30A80A34C30F}" destId="{080440DD-6462-49DD-8B41-A5077E25A186}" srcOrd="11" destOrd="0" presId="urn:microsoft.com/office/officeart/2005/8/layout/vList3"/>
    <dgm:cxn modelId="{FD67F1B0-A2F9-4BAA-BF8E-E0A8F4F0ED3A}" type="presParOf" srcId="{944E1767-9B94-4630-9B71-30A80A34C30F}" destId="{B037231B-3651-4AFE-B7C2-BFF2EFC63DD9}" srcOrd="12" destOrd="0" presId="urn:microsoft.com/office/officeart/2005/8/layout/vList3"/>
    <dgm:cxn modelId="{06B91A82-F100-4178-A6C9-B59DA625A9E8}" type="presParOf" srcId="{B037231B-3651-4AFE-B7C2-BFF2EFC63DD9}" destId="{FFF7CFE3-A1AC-4F98-81F7-A738424B558F}" srcOrd="0" destOrd="0" presId="urn:microsoft.com/office/officeart/2005/8/layout/vList3"/>
    <dgm:cxn modelId="{4A4D46F7-7304-4B65-AD63-3BB70D2BD7E2}" type="presParOf" srcId="{B037231B-3651-4AFE-B7C2-BFF2EFC63DD9}" destId="{894D7FDB-64AE-44E7-AB7B-890DB0023435}" srcOrd="1" destOrd="0" presId="urn:microsoft.com/office/officeart/2005/8/layout/vList3"/>
    <dgm:cxn modelId="{6B0CD989-E838-4292-AA86-9438CA54D846}" type="presParOf" srcId="{944E1767-9B94-4630-9B71-30A80A34C30F}" destId="{83B07033-5671-48EC-AF4F-A232417F6D7E}" srcOrd="13" destOrd="0" presId="urn:microsoft.com/office/officeart/2005/8/layout/vList3"/>
    <dgm:cxn modelId="{D5A034B2-A202-4905-92B1-CD9AD9A5982E}" type="presParOf" srcId="{944E1767-9B94-4630-9B71-30A80A34C30F}" destId="{CF3DEAC7-68AA-4FE2-A81E-1F1D50A24C17}" srcOrd="14" destOrd="0" presId="urn:microsoft.com/office/officeart/2005/8/layout/vList3"/>
    <dgm:cxn modelId="{70840A7D-2DD1-433B-A501-E7F8D9809B7D}" type="presParOf" srcId="{CF3DEAC7-68AA-4FE2-A81E-1F1D50A24C17}" destId="{2A4E868B-55A6-4C2B-9A56-6C4420B24855}" srcOrd="0" destOrd="0" presId="urn:microsoft.com/office/officeart/2005/8/layout/vList3"/>
    <dgm:cxn modelId="{D07F0E71-DBBD-4E68-AA97-F06710C821CA}" type="presParOf" srcId="{CF3DEAC7-68AA-4FE2-A81E-1F1D50A24C17}" destId="{54D0467A-2DB1-4A84-8185-2E3DD2EDD799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BC25AE-91D4-44F5-B8E7-1809238B78A2}">
      <dsp:nvSpPr>
        <dsp:cNvPr id="0" name=""/>
        <dsp:cNvSpPr/>
      </dsp:nvSpPr>
      <dsp:spPr>
        <a:xfrm rot="10800000">
          <a:off x="1571689" y="3638"/>
          <a:ext cx="5738299" cy="65667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828" tIns="60960" rIns="113792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Контрольно-надзорная деятельность: ветеринарный, фитосанитарный, таможенный и налоговый контроль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735857" y="3638"/>
        <a:ext cx="5574131" cy="656672"/>
      </dsp:txXfrm>
    </dsp:sp>
    <dsp:sp modelId="{98F23D9C-F795-4E88-A443-F204A25EB25B}">
      <dsp:nvSpPr>
        <dsp:cNvPr id="0" name=""/>
        <dsp:cNvSpPr/>
      </dsp:nvSpPr>
      <dsp:spPr>
        <a:xfrm>
          <a:off x="1319033" y="79318"/>
          <a:ext cx="505311" cy="50531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39B058-A836-4449-82D5-A1ED8AFF6D24}">
      <dsp:nvSpPr>
        <dsp:cNvPr id="0" name=""/>
        <dsp:cNvSpPr/>
      </dsp:nvSpPr>
      <dsp:spPr>
        <a:xfrm rot="10800000">
          <a:off x="1571689" y="811150"/>
          <a:ext cx="5738299" cy="62085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828" tIns="60960" rIns="113792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Господдержка сельского хозяйства: актуализация мер федерального и регионального уровней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726903" y="811150"/>
        <a:ext cx="5583085" cy="620856"/>
      </dsp:txXfrm>
    </dsp:sp>
    <dsp:sp modelId="{B2E59AEC-26B4-42E0-A541-FD538FCF3950}">
      <dsp:nvSpPr>
        <dsp:cNvPr id="0" name=""/>
        <dsp:cNvSpPr/>
      </dsp:nvSpPr>
      <dsp:spPr>
        <a:xfrm>
          <a:off x="1319033" y="868922"/>
          <a:ext cx="505311" cy="50531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CA0C102-93C4-4357-A162-75C24D3A34F5}">
      <dsp:nvSpPr>
        <dsp:cNvPr id="0" name=""/>
        <dsp:cNvSpPr/>
      </dsp:nvSpPr>
      <dsp:spPr>
        <a:xfrm rot="10800000">
          <a:off x="1571689" y="1582846"/>
          <a:ext cx="5738299" cy="505311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828" tIns="60960" rIns="113792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err="1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Агрологистика</a:t>
          </a:r>
          <a:r>
            <a:rPr lang="ru-RU" sz="16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: доступ к транспортной инфраструктуре и тарифное регулирование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698017" y="1582846"/>
        <a:ext cx="5611971" cy="505311"/>
      </dsp:txXfrm>
    </dsp:sp>
    <dsp:sp modelId="{EB98344C-FE59-4E96-82A2-BBDF3CBA00AF}">
      <dsp:nvSpPr>
        <dsp:cNvPr id="0" name=""/>
        <dsp:cNvSpPr/>
      </dsp:nvSpPr>
      <dsp:spPr>
        <a:xfrm>
          <a:off x="1319033" y="1582846"/>
          <a:ext cx="505311" cy="50531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47710D-E354-4406-8FB3-66788310AA20}">
      <dsp:nvSpPr>
        <dsp:cNvPr id="0" name=""/>
        <dsp:cNvSpPr/>
      </dsp:nvSpPr>
      <dsp:spPr>
        <a:xfrm rot="10800000">
          <a:off x="1571689" y="2238997"/>
          <a:ext cx="5738299" cy="654848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828" tIns="60960" rIns="113792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Земли сельскохозяйственного назначения: вовлечение земель в оборот, формирование базы с/х земель</a:t>
          </a:r>
        </a:p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1600" kern="1200" dirty="0">
            <a:latin typeface="Times New Roman" panose="02020603050405020304" pitchFamily="18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 rot="10800000">
        <a:off x="1735401" y="2238997"/>
        <a:ext cx="5574587" cy="654848"/>
      </dsp:txXfrm>
    </dsp:sp>
    <dsp:sp modelId="{6027DAB2-D368-4807-801C-753D1E1954C3}">
      <dsp:nvSpPr>
        <dsp:cNvPr id="0" name=""/>
        <dsp:cNvSpPr/>
      </dsp:nvSpPr>
      <dsp:spPr>
        <a:xfrm>
          <a:off x="1319033" y="2313765"/>
          <a:ext cx="505311" cy="50531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EE11D5-035F-489D-BB18-EEC16836BC43}">
      <dsp:nvSpPr>
        <dsp:cNvPr id="0" name=""/>
        <dsp:cNvSpPr/>
      </dsp:nvSpPr>
      <dsp:spPr>
        <a:xfrm rot="10800000">
          <a:off x="1571689" y="3044685"/>
          <a:ext cx="5738299" cy="653686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828" tIns="60960" rIns="113792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Экспорт продукции АПК: рынки, биржа контактов, торговые компетенции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735110" y="3044685"/>
        <a:ext cx="5574878" cy="653686"/>
      </dsp:txXfrm>
    </dsp:sp>
    <dsp:sp modelId="{9A81B3F2-ACA0-4D64-9AC4-4BB27ED09F5D}">
      <dsp:nvSpPr>
        <dsp:cNvPr id="0" name=""/>
        <dsp:cNvSpPr/>
      </dsp:nvSpPr>
      <dsp:spPr>
        <a:xfrm>
          <a:off x="1319033" y="3118872"/>
          <a:ext cx="505311" cy="50531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B4761B-1043-411D-80F4-948E35DC197C}">
      <dsp:nvSpPr>
        <dsp:cNvPr id="0" name=""/>
        <dsp:cNvSpPr/>
      </dsp:nvSpPr>
      <dsp:spPr>
        <a:xfrm rot="10800000">
          <a:off x="1571689" y="3849211"/>
          <a:ext cx="5738299" cy="635212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828" tIns="60960" rIns="113792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Животноводство и птицеводство: технологии, ветеринария, рынки сбыта и логистика</a:t>
          </a:r>
        </a:p>
      </dsp:txBody>
      <dsp:txXfrm rot="10800000">
        <a:off x="1730492" y="3849211"/>
        <a:ext cx="5579496" cy="635212"/>
      </dsp:txXfrm>
    </dsp:sp>
    <dsp:sp modelId="{DA10E11C-D68C-4BFA-B91B-7B65846C152B}">
      <dsp:nvSpPr>
        <dsp:cNvPr id="0" name=""/>
        <dsp:cNvSpPr/>
      </dsp:nvSpPr>
      <dsp:spPr>
        <a:xfrm>
          <a:off x="1319033" y="3914161"/>
          <a:ext cx="505311" cy="50531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4D7FDB-64AE-44E7-AB7B-890DB0023435}">
      <dsp:nvSpPr>
        <dsp:cNvPr id="0" name=""/>
        <dsp:cNvSpPr/>
      </dsp:nvSpPr>
      <dsp:spPr>
        <a:xfrm rot="10800000">
          <a:off x="1571689" y="4635263"/>
          <a:ext cx="5738299" cy="696314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828" tIns="60960" rIns="113792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Растениеводство: технологии, транспорт, органическое,  земледелие, фитосанитария, рынки сбыта и логистика 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1745767" y="4635263"/>
        <a:ext cx="5564221" cy="696314"/>
      </dsp:txXfrm>
    </dsp:sp>
    <dsp:sp modelId="{FFF7CFE3-A1AC-4F98-81F7-A738424B558F}">
      <dsp:nvSpPr>
        <dsp:cNvPr id="0" name=""/>
        <dsp:cNvSpPr/>
      </dsp:nvSpPr>
      <dsp:spPr>
        <a:xfrm>
          <a:off x="1319033" y="4730764"/>
          <a:ext cx="505311" cy="50531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D0467A-2DB1-4A84-8185-2E3DD2EDD799}">
      <dsp:nvSpPr>
        <dsp:cNvPr id="0" name=""/>
        <dsp:cNvSpPr/>
      </dsp:nvSpPr>
      <dsp:spPr>
        <a:xfrm rot="10800000">
          <a:off x="1571689" y="5482417"/>
          <a:ext cx="5738299" cy="505311"/>
        </a:xfrm>
        <a:prstGeom prst="homePlat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2828" tIns="60960" rIns="113792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Кадры для АПК: актуализация программ обучения, корпоративные центры подготовки кадров</a:t>
          </a:r>
        </a:p>
      </dsp:txBody>
      <dsp:txXfrm rot="10800000">
        <a:off x="1698017" y="5482417"/>
        <a:ext cx="5611971" cy="505311"/>
      </dsp:txXfrm>
    </dsp:sp>
    <dsp:sp modelId="{2A4E868B-55A6-4C2B-9A56-6C4420B24855}">
      <dsp:nvSpPr>
        <dsp:cNvPr id="0" name=""/>
        <dsp:cNvSpPr/>
      </dsp:nvSpPr>
      <dsp:spPr>
        <a:xfrm>
          <a:off x="1319033" y="5482417"/>
          <a:ext cx="505311" cy="505311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8575">
          <a:solidFill>
            <a:schemeClr val="accent2">
              <a:lumMod val="50000"/>
            </a:schemeClr>
          </a:solidFill>
        </a:ln>
        <a:effectLst/>
        <a:scene3d>
          <a:camera prst="orthographicFront"/>
          <a:lightRig rig="chilly" dir="t"/>
        </a:scene3d>
        <a:sp3d z="12700" extrusionH="12700" prstMaterial="translucentPowder">
          <a:bevelT w="25400" h="6350" prst="softRound"/>
          <a:bevelB w="0" h="0" prst="convex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BFB7137-59A2-50FE-AB2A-DC36D60F496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5D52B45-643E-07EE-EE4C-5CB4FB4D1ED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00249-17C5-4CF9-8CF3-A1D421E1083C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F27CCEB-0FCE-0286-5BEB-4381DC2D88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DED92C2-1BA3-299E-F510-2DE38B3AE3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94260D-86F9-4BCF-A556-430F169D89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828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2ED5FF-C41F-4A5A-8BEC-E2108E7EFCCB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CBA99E-79BC-4303-A577-7087CF108B4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536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1408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2771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902732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2639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043994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3244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2827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85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15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6857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17817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68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74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005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51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B4E00-8003-446C-AAA5-0CC62D90A0F0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98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B4E00-8003-446C-AAA5-0CC62D90A0F0}" type="datetimeFigureOut">
              <a:rPr lang="ru-RU" smtClean="0"/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71FD270-CC97-4B1E-B4E9-76A7786F88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229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31735" y="1971527"/>
            <a:ext cx="8234096" cy="2671582"/>
          </a:xfrm>
        </p:spPr>
        <p:txBody>
          <a:bodyPr/>
          <a:lstStyle/>
          <a:p>
            <a:pPr algn="ctr"/>
            <a:r>
              <a:rPr lang="ru-RU" sz="4000" dirty="0">
                <a:ln w="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  <a:t>КОМИТЕТ ПО СЕЛЬСКОМУ ХОЗЯЙСТВУ</a:t>
            </a:r>
            <a:br>
              <a:rPr lang="ru-RU" sz="4000" dirty="0">
                <a:ln w="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</a:br>
            <a:endParaRPr lang="ru-RU" sz="4800" dirty="0">
              <a:ln w="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4560" y="102637"/>
            <a:ext cx="5971653" cy="1105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73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4"/>
          <p:cNvSpPr txBox="1">
            <a:spLocks/>
          </p:cNvSpPr>
          <p:nvPr/>
        </p:nvSpPr>
        <p:spPr>
          <a:xfrm>
            <a:off x="-97411" y="2065096"/>
            <a:ext cx="3508310" cy="1825770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СФЕРЫ ДЕЯТЕЛЬНОСТИ КОМИТЕТА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2024-2025ГГ.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563478595"/>
              </p:ext>
            </p:extLst>
          </p:nvPr>
        </p:nvGraphicFramePr>
        <p:xfrm>
          <a:off x="1949440" y="334702"/>
          <a:ext cx="8629022" cy="59913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4BD46C4-5C65-5369-A250-6031303B638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90" y="129031"/>
            <a:ext cx="1309312" cy="242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294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94DF76-613C-2C6D-518B-F8CF63E59795}"/>
              </a:ext>
            </a:extLst>
          </p:cNvPr>
          <p:cNvSpPr txBox="1"/>
          <p:nvPr/>
        </p:nvSpPr>
        <p:spPr>
          <a:xfrm>
            <a:off x="2015411" y="200498"/>
            <a:ext cx="6979299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РЕЗУЛЬТАТЫ ДЕЯТЕЛЬНОСТИ КОМИССИИ В 1 КВАРТАЛЕ 2024 Г.</a:t>
            </a:r>
            <a:endParaRPr lang="en-US" sz="1800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AEB14E1-633E-6C13-786C-B5DE2767E4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0" y="107303"/>
            <a:ext cx="1309312" cy="2423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DA1554-B40B-47C7-8564-F0A3FC298962}"/>
              </a:ext>
            </a:extLst>
          </p:cNvPr>
          <p:cNvSpPr txBox="1"/>
          <p:nvPr/>
        </p:nvSpPr>
        <p:spPr>
          <a:xfrm>
            <a:off x="2336975" y="1016106"/>
            <a:ext cx="61022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Экспертная работа: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59DE2B-FDEB-5293-E8DD-6589C87C89B8}"/>
              </a:ext>
            </a:extLst>
          </p:cNvPr>
          <p:cNvSpPr txBox="1"/>
          <p:nvPr/>
        </p:nvSpPr>
        <p:spPr>
          <a:xfrm>
            <a:off x="694787" y="1612249"/>
            <a:ext cx="9386595" cy="48628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Подготовлены предложения к проекту Постановления Правительства Российской Федерации от 31.12.2021 г. №2595 «О мерах по регулированию вывоза пшеницы и меслина, ячменя, ржи и кукурузы за пределы территории Российской Федерации в государства, не являющиеся членами Евразийского экономического союза» о возможности внесения изменений в форму заявления о выдаче лицензии экспортерам зерна;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 вопрос улучшения технической доступности для российских экспортёров мер поддержки при подаче заявлений на компенсацию части затрат на сертификацию в рамках Постановления Правительства № 1816. На данной основе подготовлена официальная позиция Комитета, предложения направлены в РЭЦ;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Подготовлены предложения к </a:t>
            </a:r>
            <a:r>
              <a:rPr lang="ru-RU" sz="16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 приказа Минсельхоза России «Об утверждении перечня продукции глубокой переработки зерна»</a:t>
            </a: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600" b="0" i="0" dirty="0">
              <a:solidFill>
                <a:srgbClr val="2C2D2E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Подготовлены предложения к проекту приказа Минсельхоза России «Об утверждении порядка проведения инвентаризации виноградных насаждений».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2C2D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762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94DF76-613C-2C6D-518B-F8CF63E59795}"/>
              </a:ext>
            </a:extLst>
          </p:cNvPr>
          <p:cNvSpPr txBox="1"/>
          <p:nvPr/>
        </p:nvSpPr>
        <p:spPr>
          <a:xfrm>
            <a:off x="2015411" y="200498"/>
            <a:ext cx="6979299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РЕЗУЛЬТАТЫ ДЕЯТЕЛЬНОСТИ КОМИССИИ В 1 КВАРТАЛЕ 2024 Г.</a:t>
            </a:r>
            <a:endParaRPr lang="en-US" sz="1800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AEB14E1-633E-6C13-786C-B5DE2767E4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0" y="107303"/>
            <a:ext cx="1309312" cy="2423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0DA1554-B40B-47C7-8564-F0A3FC298962}"/>
              </a:ext>
            </a:extLst>
          </p:cNvPr>
          <p:cNvSpPr txBox="1"/>
          <p:nvPr/>
        </p:nvSpPr>
        <p:spPr>
          <a:xfrm>
            <a:off x="2336975" y="1016106"/>
            <a:ext cx="61022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Комитета в отраслевых форумах: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59DE2B-FDEB-5293-E8DD-6589C87C89B8}"/>
              </a:ext>
            </a:extLst>
          </p:cNvPr>
          <p:cNvSpPr txBox="1"/>
          <p:nvPr/>
        </p:nvSpPr>
        <p:spPr>
          <a:xfrm>
            <a:off x="1169092" y="1355642"/>
            <a:ext cx="9563879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</a:t>
            </a:r>
            <a:r>
              <a:rPr lang="en-US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Grain Forum 2024. Dubai</a:t>
            </a:r>
            <a:endParaRPr lang="ru-RU" sz="1600" dirty="0">
              <a:solidFill>
                <a:srgbClr val="2C2D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2C2D2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17-й </a:t>
            </a:r>
            <a:r>
              <a:rPr lang="ru-RU" sz="1600" b="0" i="0" dirty="0">
                <a:solidFill>
                  <a:srgbClr val="171538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Зимней зерновая конференция», Белокуриха</a:t>
            </a:r>
            <a:endParaRPr lang="ru-RU" sz="1600" dirty="0">
              <a:solidFill>
                <a:srgbClr val="2C2D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69B5DE-12F7-E2CB-0CB4-84649AEE4D97}"/>
              </a:ext>
            </a:extLst>
          </p:cNvPr>
          <p:cNvSpPr txBox="1"/>
          <p:nvPr/>
        </p:nvSpPr>
        <p:spPr>
          <a:xfrm>
            <a:off x="2225007" y="2598958"/>
            <a:ext cx="61022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 Комитета: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EE3F5E-F351-0241-FC16-38E134D795FE}"/>
              </a:ext>
            </a:extLst>
          </p:cNvPr>
          <p:cNvSpPr txBox="1"/>
          <p:nvPr/>
        </p:nvSpPr>
        <p:spPr>
          <a:xfrm>
            <a:off x="1054358" y="3134388"/>
            <a:ext cx="9144002" cy="25083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Предоставлена возможность принять участие в визите делегации Опоры России в КНР;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Предоставлена информация от атташе по сельскому хозяйству в Бразилии;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 опрос членов Комитета об удовлетворенности работой ФГИС «Зерно»;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Подготовлены вебинары по особенностям ведения бизнеса в Киргизии и Вьетнаме;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Подготовлена встреча с представителем Ассоциации «Народный фермер» с презентацией деятельности;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 мастер-класс Петриченко В.В. с обзором ситуации на зерновом рынке.</a:t>
            </a:r>
          </a:p>
          <a:p>
            <a:pPr algn="just">
              <a:spcBef>
                <a:spcPts val="600"/>
              </a:spcBef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701476E-9DCB-44D4-90B9-7EC93666FFD8}"/>
              </a:ext>
            </a:extLst>
          </p:cNvPr>
          <p:cNvSpPr txBox="1"/>
          <p:nvPr/>
        </p:nvSpPr>
        <p:spPr>
          <a:xfrm>
            <a:off x="1012027" y="5502358"/>
            <a:ext cx="8752115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со СМИ: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Опубликованы и озвучены экспертные позиции по основным отраслевым вопросам в ведущих отечественных 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СМИ (10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выступлений / экспертных оценок).</a:t>
            </a:r>
          </a:p>
        </p:txBody>
      </p:sp>
    </p:spTree>
    <p:extLst>
      <p:ext uri="{BB962C8B-B14F-4D97-AF65-F5344CB8AC3E}">
        <p14:creationId xmlns:p14="http://schemas.microsoft.com/office/powerpoint/2010/main" val="3885856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94DF76-613C-2C6D-518B-F8CF63E59795}"/>
              </a:ext>
            </a:extLst>
          </p:cNvPr>
          <p:cNvSpPr txBox="1"/>
          <p:nvPr/>
        </p:nvSpPr>
        <p:spPr>
          <a:xfrm>
            <a:off x="2015411" y="200498"/>
            <a:ext cx="6979299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РЕЗУЛЬТАТЫ ДЕЯТЕЛЬНОСТИ КОМИССИИ В 1 КВАРТАЛЕ 2024 Г.</a:t>
            </a:r>
            <a:endParaRPr lang="en-US" sz="1800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AEB14E1-633E-6C13-786C-B5DE2767E4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0" y="107303"/>
            <a:ext cx="1309312" cy="2423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59DE2B-FDEB-5293-E8DD-6589C87C89B8}"/>
              </a:ext>
            </a:extLst>
          </p:cNvPr>
          <p:cNvSpPr txBox="1"/>
          <p:nvPr/>
        </p:nvSpPr>
        <p:spPr>
          <a:xfrm>
            <a:off x="694787" y="1612249"/>
            <a:ext cx="938659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solidFill>
                <a:srgbClr val="2C2D2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269B5DE-12F7-E2CB-0CB4-84649AEE4D97}"/>
              </a:ext>
            </a:extLst>
          </p:cNvPr>
          <p:cNvSpPr txBox="1"/>
          <p:nvPr/>
        </p:nvSpPr>
        <p:spPr>
          <a:xfrm>
            <a:off x="2336973" y="1059303"/>
            <a:ext cx="61022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органами власти: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EE3F5E-F351-0241-FC16-38E134D795FE}"/>
              </a:ext>
            </a:extLst>
          </p:cNvPr>
          <p:cNvSpPr txBox="1"/>
          <p:nvPr/>
        </p:nvSpPr>
        <p:spPr>
          <a:xfrm>
            <a:off x="764426" y="1840112"/>
            <a:ext cx="8925074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рабочая встреча с заместителем Руководителя Федеральной службы по ветеринарному и фитосанитарному надзору А.П.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Кармазиным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Проведена рабочая встреча с Руководителем Федерального центра «Агроэкспорт» Д.Г. Красновым;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Проведена рабочая встреча с Руководителем аппарата Комитета Совета Федерации по аграрно-продовольственной политике и природопользованию М.О. Орловым.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 участие в рабочей встрече руководства «ОПОРЫ РОССИИ» и генерального директора – председателя правления ОАО «РЖД» Белозёрова О.В.;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 участие в круглом столе </a:t>
            </a:r>
            <a:r>
              <a:rPr lang="ru-RU" sz="1600" b="0" i="0" dirty="0">
                <a:solidFill>
                  <a:srgbClr val="2C2D2E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«Вопросы развития рынка глубокой переработки зерна», организованным Общественной палатой РФ;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Принято участие в заседании комиссии Государственного Совета Российской Федерации по направлению «Сельское хозяйство»;</a:t>
            </a:r>
          </a:p>
          <a:p>
            <a:pPr algn="just">
              <a:spcBef>
                <a:spcPts val="600"/>
              </a:spcBef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3730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994DF76-613C-2C6D-518B-F8CF63E59795}"/>
              </a:ext>
            </a:extLst>
          </p:cNvPr>
          <p:cNvSpPr txBox="1"/>
          <p:nvPr/>
        </p:nvSpPr>
        <p:spPr>
          <a:xfrm>
            <a:off x="2015411" y="200498"/>
            <a:ext cx="6979299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РЕЗУЛЬТАТЫ ДЕЯТЕЛЬНОСТИ КОМИССИИ В 1 КВАРТАЛЕ 2024 Г.</a:t>
            </a:r>
            <a:endParaRPr lang="en-US" sz="1800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1800" b="1" dirty="0">
              <a:solidFill>
                <a:srgbClr val="99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AEB14E1-633E-6C13-786C-B5DE2767E4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70" y="107303"/>
            <a:ext cx="1309312" cy="2423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269B5DE-12F7-E2CB-0CB4-84649AEE4D97}"/>
              </a:ext>
            </a:extLst>
          </p:cNvPr>
          <p:cNvSpPr txBox="1"/>
          <p:nvPr/>
        </p:nvSpPr>
        <p:spPr>
          <a:xfrm>
            <a:off x="2212136" y="1037178"/>
            <a:ext cx="61022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органами власти: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EE3F5E-F351-0241-FC16-38E134D795FE}"/>
              </a:ext>
            </a:extLst>
          </p:cNvPr>
          <p:cNvSpPr txBox="1"/>
          <p:nvPr/>
        </p:nvSpPr>
        <p:spPr>
          <a:xfrm>
            <a:off x="764426" y="1790090"/>
            <a:ext cx="8997641" cy="32778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Подготовлено обращение на Директора Департамента регулирования рынков АПК Министерства сельского хозяйства Российской Федерации А.Г. Малову по вопросу льготного приобретения вагонов-зерновозов сельскохозяйственными товаропроизводителями и предприятиями, осуществляющими производство и первичную и последующую (промышленную) переработку сельскохозяйственной продукции в рамках Постановлений Правительства России № 1135 от 31.08.2019г. и № 1312 от 10.08.2023г.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Подготовлены обращения на заместителя Руководителя Федеральной службы по ветеринарному и фитосанитарному надзору А.П. Кармазина по вопросу увеличения срока действия фитосанитарных сертификатов и внесения </a:t>
            </a:r>
            <a:r>
              <a:rPr lang="ru-RU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изменений в интерфейс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системе «Аргус-Лаборатория».</a:t>
            </a: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482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879290-3F49-734F-C9AC-54988231647B}"/>
              </a:ext>
            </a:extLst>
          </p:cNvPr>
          <p:cNvSpPr txBox="1"/>
          <p:nvPr/>
        </p:nvSpPr>
        <p:spPr>
          <a:xfrm>
            <a:off x="2771192" y="74644"/>
            <a:ext cx="5486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РАБОТЫ КОМИТЕТА НА 2024 ГОД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8074D3B-A869-7A88-568F-180D79B4B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90" y="129031"/>
            <a:ext cx="1309312" cy="2423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3DAD26E-1671-7262-492B-2667D70ACC7C}"/>
              </a:ext>
            </a:extLst>
          </p:cNvPr>
          <p:cNvSpPr txBox="1"/>
          <p:nvPr/>
        </p:nvSpPr>
        <p:spPr>
          <a:xfrm>
            <a:off x="180890" y="1716611"/>
            <a:ext cx="9840189" cy="44798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1315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Экспертный стол «Вопросы развития переработки сельскохозяйственной продукции: молоко, зерно, мясо, рыба», с участием экспертов смежных Комитетов и Комиссий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Комментарий: 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необходима хорошая фактура и реальные проблемные кейсы</a:t>
            </a:r>
          </a:p>
          <a:p>
            <a:pPr marL="361315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Экспертный стол по лучшим российским и международным практикам Агротуризма с участием профильных органов власти, инфраструктуры государственной поддержки, банков. </a:t>
            </a:r>
            <a:r>
              <a:rPr lang="ru-RU" sz="1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Комментарий: 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 сформулировать предложения</a:t>
            </a:r>
          </a:p>
          <a:p>
            <a:pPr marL="361315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предложений по актуализации сведений о землях сельскохозяйственного назначения. </a:t>
            </a:r>
            <a:r>
              <a:rPr lang="ru-RU" sz="1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Комментарий: 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 сформулировать предложения для рабочей встречи с </a:t>
            </a:r>
            <a:r>
              <a:rPr lang="ru-RU" sz="1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С.А. Евтушенко</a:t>
            </a:r>
            <a:endParaRPr lang="ru-RU" sz="1600" b="1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61315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к совместному заседанию с </a:t>
            </a:r>
            <a:r>
              <a:rPr lang="ru-RU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Комитетом Совета Федерации по аграрно-продовольственной политике и природопользованию. </a:t>
            </a:r>
            <a:r>
              <a:rPr lang="ru-RU" sz="1600" b="1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Комментарий: </a:t>
            </a:r>
            <a:r>
              <a:rPr lang="ru-RU" sz="16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 сформулировать предложения для рабочей встречи с Двойных А.В.</a:t>
            </a:r>
            <a:endParaRPr lang="ru-RU" sz="1600" b="1" dirty="0">
              <a:solidFill>
                <a:srgbClr val="00B05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315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315" indent="-34290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endParaRPr lang="ru-RU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6D6729-17B1-01AC-9938-E6AFE8872C49}"/>
              </a:ext>
            </a:extLst>
          </p:cNvPr>
          <p:cNvSpPr txBox="1"/>
          <p:nvPr/>
        </p:nvSpPr>
        <p:spPr>
          <a:xfrm>
            <a:off x="2395634" y="1188015"/>
            <a:ext cx="623751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spcBef>
                <a:spcPts val="600"/>
              </a:spcBef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Отдельные вопросы по плану работы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2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квартале 2024 г.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759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5487177-346B-3C6E-F6A4-47629B14EB6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9418" y="129080"/>
            <a:ext cx="5956046" cy="1102562"/>
          </a:xfrm>
          <a:prstGeom prst="rect">
            <a:avLst/>
          </a:prstGeom>
        </p:spPr>
      </p:pic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207CE94F-9E50-33A8-4296-C1443C17D0BE}"/>
              </a:ext>
            </a:extLst>
          </p:cNvPr>
          <p:cNvSpPr txBox="1">
            <a:spLocks/>
          </p:cNvSpPr>
          <p:nvPr/>
        </p:nvSpPr>
        <p:spPr>
          <a:xfrm>
            <a:off x="1606380" y="3009749"/>
            <a:ext cx="8088126" cy="838502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4000" dirty="0">
                <a:ln w="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  <a:t>СПАСИБО ЗА ВНИМАНИЕ!</a:t>
            </a:r>
            <a:br>
              <a:rPr lang="ru-RU" sz="4000" dirty="0">
                <a:ln w="0">
                  <a:solidFill>
                    <a:schemeClr val="tx2">
                      <a:lumMod val="50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Georgia" panose="02040502050405020303" pitchFamily="18" charset="0"/>
              </a:rPr>
            </a:br>
            <a:endParaRPr lang="ru-RU" sz="4800" dirty="0">
              <a:ln w="0">
                <a:solidFill>
                  <a:schemeClr val="tx2">
                    <a:lumMod val="5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28548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</TotalTime>
  <Words>747</Words>
  <Application>Microsoft Office PowerPoint</Application>
  <PresentationFormat>Широкоэкранный</PresentationFormat>
  <Paragraphs>53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Georgia</vt:lpstr>
      <vt:lpstr>Times New Roman</vt:lpstr>
      <vt:lpstr>Trebuchet MS</vt:lpstr>
      <vt:lpstr>Wingdings</vt:lpstr>
      <vt:lpstr>Wingdings 3</vt:lpstr>
      <vt:lpstr>Аспект</vt:lpstr>
      <vt:lpstr>КОМИТЕТ ПО СЕЛЬСКОМУ ХОЗЯЙСТВУ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kgerman95@outlook.com</dc:creator>
  <cp:lastModifiedBy>kgerman95@outlook.com</cp:lastModifiedBy>
  <cp:revision>22</cp:revision>
  <dcterms:created xsi:type="dcterms:W3CDTF">2024-01-23T07:29:48Z</dcterms:created>
  <dcterms:modified xsi:type="dcterms:W3CDTF">2024-04-26T07:12:07Z</dcterms:modified>
</cp:coreProperties>
</file>