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0" r:id="rId2"/>
    <p:sldId id="297" r:id="rId3"/>
    <p:sldId id="303" r:id="rId4"/>
    <p:sldId id="308" r:id="rId5"/>
    <p:sldId id="305" r:id="rId6"/>
    <p:sldId id="30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Pack by Diakov" initials="Rb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 varScale="1">
        <p:scale>
          <a:sx n="83" d="100"/>
          <a:sy n="83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1-29T17:50:54.106" idx="2">
    <p:pos x="10" y="10"/>
    <p:text>с какими? Госдумы или комитетами ОПОРЫ?</p:text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6F7AC-1784-4624-A623-C3403A8498F7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76541-1A43-499C-8D4F-E2B26C733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095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7D437-0DBC-4AB5-8D0C-660D3AF09C8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067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B575-712C-47BB-831A-A8D25EBCD4B5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0ADA772-7598-4E30-9420-7EC950634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7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B575-712C-47BB-831A-A8D25EBCD4B5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0ADA772-7598-4E30-9420-7EC950634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69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B575-712C-47BB-831A-A8D25EBCD4B5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0ADA772-7598-4E30-9420-7EC950634FE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3322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B575-712C-47BB-831A-A8D25EBCD4B5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0ADA772-7598-4E30-9420-7EC950634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321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B575-712C-47BB-831A-A8D25EBCD4B5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0ADA772-7598-4E30-9420-7EC950634FE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7002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B575-712C-47BB-831A-A8D25EBCD4B5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0ADA772-7598-4E30-9420-7EC950634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446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B575-712C-47BB-831A-A8D25EBCD4B5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A772-7598-4E30-9420-7EC950634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5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B575-712C-47BB-831A-A8D25EBCD4B5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A772-7598-4E30-9420-7EC950634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11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B575-712C-47BB-831A-A8D25EBCD4B5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A772-7598-4E30-9420-7EC950634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19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B575-712C-47BB-831A-A8D25EBCD4B5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0ADA772-7598-4E30-9420-7EC950634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15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B575-712C-47BB-831A-A8D25EBCD4B5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0ADA772-7598-4E30-9420-7EC950634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617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B575-712C-47BB-831A-A8D25EBCD4B5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0ADA772-7598-4E30-9420-7EC950634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78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B575-712C-47BB-831A-A8D25EBCD4B5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A772-7598-4E30-9420-7EC950634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B575-712C-47BB-831A-A8D25EBCD4B5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A772-7598-4E30-9420-7EC950634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81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B575-712C-47BB-831A-A8D25EBCD4B5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A772-7598-4E30-9420-7EC950634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437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B575-712C-47BB-831A-A8D25EBCD4B5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0ADA772-7598-4E30-9420-7EC950634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53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EB575-712C-47BB-831A-A8D25EBCD4B5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0ADA772-7598-4E30-9420-7EC950634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240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508104" y="5013176"/>
            <a:ext cx="3203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 smtClean="0"/>
              <a:t>Е.И.Шлеменков</a:t>
            </a:r>
            <a:endParaRPr lang="ru-RU" b="1" i="1" dirty="0" smtClean="0"/>
          </a:p>
          <a:p>
            <a:r>
              <a:rPr lang="ru-RU" b="1" i="1" dirty="0" smtClean="0"/>
              <a:t>Председатель Комитета </a:t>
            </a:r>
            <a:r>
              <a:rPr lang="ru-RU" b="1" i="1" smtClean="0"/>
              <a:t>по саморегулированию</a:t>
            </a:r>
            <a:endParaRPr lang="ru-RU" b="1" i="1" dirty="0" smtClean="0"/>
          </a:p>
        </p:txBody>
      </p:sp>
      <p:pic>
        <p:nvPicPr>
          <p:cNvPr id="1026" name="Picture 2" descr="http://opora.ru/upload/iblock/b64/b64fec83dac79a85dbfb8bf2b667073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36" y="188640"/>
            <a:ext cx="8645501" cy="1600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9835" y="2780928"/>
            <a:ext cx="86455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Комитет по саморегулированию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2548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latin typeface="Garamond" pitchFamily="18" charset="0"/>
                <a:cs typeface="Arial" charset="0"/>
              </a:rPr>
              <a:t>   </a:t>
            </a:r>
            <a:endParaRPr lang="ru-RU" sz="2800" b="0">
              <a:latin typeface="Garamond" pitchFamily="18" charset="0"/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latin typeface="Garamond" pitchFamily="18" charset="0"/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latin typeface="Garamond" pitchFamily="18" charset="0"/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latin typeface="Garamond" pitchFamily="18" charset="0"/>
              <a:cs typeface="Arial" charset="0"/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755650" y="827135"/>
            <a:ext cx="8186738" cy="36467"/>
            <a:chOff x="467" y="624"/>
            <a:chExt cx="5044" cy="22"/>
          </a:xfrm>
        </p:grpSpPr>
        <p:sp>
          <p:nvSpPr>
            <p:cNvPr id="5133" name="Line 8"/>
            <p:cNvSpPr>
              <a:spLocks noChangeShapeType="1"/>
            </p:cNvSpPr>
            <p:nvPr/>
          </p:nvSpPr>
          <p:spPr bwMode="auto">
            <a:xfrm>
              <a:off x="469" y="646"/>
              <a:ext cx="504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>
                <a:latin typeface="Garamond" pitchFamily="18" charset="0"/>
              </a:endParaRPr>
            </a:p>
          </p:txBody>
        </p:sp>
        <p:sp>
          <p:nvSpPr>
            <p:cNvPr id="5134" name="Line 9"/>
            <p:cNvSpPr>
              <a:spLocks noChangeShapeType="1"/>
            </p:cNvSpPr>
            <p:nvPr/>
          </p:nvSpPr>
          <p:spPr bwMode="auto">
            <a:xfrm>
              <a:off x="467" y="624"/>
              <a:ext cx="5041" cy="0"/>
            </a:xfrm>
            <a:prstGeom prst="line">
              <a:avLst/>
            </a:prstGeom>
            <a:noFill/>
            <a:ln w="22225">
              <a:solidFill>
                <a:srgbClr val="FFCC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>
                <a:latin typeface="Garamond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251520" y="893431"/>
            <a:ext cx="8640960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Garamond" pitchFamily="18" charset="0"/>
              </a:rPr>
              <a:t>                   2009:   3 сферы с обязательным членством в СРО: </a:t>
            </a:r>
          </a:p>
          <a:p>
            <a:pPr marL="628650" lvl="1" indent="-171450" algn="just"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ru-RU" dirty="0" smtClean="0">
                <a:latin typeface="Garamond" pitchFamily="18" charset="0"/>
              </a:rPr>
              <a:t> Деятельность арбитражных управляющих</a:t>
            </a:r>
          </a:p>
          <a:p>
            <a:pPr marL="628650" lvl="1" indent="-171450" algn="just"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ru-RU" dirty="0" smtClean="0">
                <a:latin typeface="Garamond" pitchFamily="18" charset="0"/>
              </a:rPr>
              <a:t> Оценочная деятельность</a:t>
            </a:r>
          </a:p>
          <a:p>
            <a:pPr marL="628650" lvl="1" indent="-171450" algn="just"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ru-RU" dirty="0" smtClean="0">
                <a:latin typeface="Garamond" pitchFamily="18" charset="0"/>
              </a:rPr>
              <a:t> Профессиональная деятельность на рынке ценных бумаг</a:t>
            </a:r>
          </a:p>
          <a:p>
            <a:pPr algn="just"/>
            <a:endParaRPr lang="ru-RU" dirty="0" smtClean="0">
              <a:latin typeface="Garamond" pitchFamily="18" charset="0"/>
            </a:endParaRPr>
          </a:p>
          <a:p>
            <a:r>
              <a:rPr lang="ru-RU" b="1" dirty="0" smtClean="0">
                <a:latin typeface="Garamond" pitchFamily="18" charset="0"/>
              </a:rPr>
              <a:t>                    2010:   к сферам деятельности с обязательным членством отнесены:</a:t>
            </a:r>
          </a:p>
          <a:p>
            <a:pPr marL="628650" lvl="1" indent="-171450" algn="just"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ru-RU" dirty="0" smtClean="0">
                <a:latin typeface="Garamond" pitchFamily="18" charset="0"/>
              </a:rPr>
              <a:t> Строительство (с 1 января 2010 года)</a:t>
            </a:r>
          </a:p>
          <a:p>
            <a:pPr marL="628650" lvl="1" indent="-171450" algn="just"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ru-RU" dirty="0" smtClean="0">
                <a:latin typeface="Garamond" pitchFamily="18" charset="0"/>
              </a:rPr>
              <a:t> Аудиторская деятельность (с 1 января 2010 года)</a:t>
            </a:r>
          </a:p>
          <a:p>
            <a:pPr marL="628650" lvl="1" indent="-171450" algn="just"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ru-RU" dirty="0" smtClean="0">
                <a:latin typeface="Garamond" pitchFamily="18" charset="0"/>
              </a:rPr>
              <a:t> Деятельность в области энергетического обследования (с 1 января 2010 года)</a:t>
            </a:r>
            <a:endParaRPr lang="ru-RU" dirty="0" smtClean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3290" y="4076013"/>
            <a:ext cx="80652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itchFamily="18" charset="0"/>
              </a:rPr>
              <a:t>С июля 2009 года </a:t>
            </a:r>
            <a:r>
              <a:rPr lang="ru-RU" sz="2000" dirty="0" err="1" smtClean="0">
                <a:latin typeface="Garamond" pitchFamily="18" charset="0"/>
              </a:rPr>
              <a:t>Росреестр</a:t>
            </a:r>
            <a:r>
              <a:rPr lang="ru-RU" sz="2000" dirty="0" smtClean="0">
                <a:latin typeface="Garamond" pitchFamily="18" charset="0"/>
              </a:rPr>
              <a:t> начал регистрацию СРО в различных отраслях экономики, членство в которых не является обязательным.</a:t>
            </a:r>
            <a:endParaRPr lang="ru-RU" sz="2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34226" y="-18521"/>
            <a:ext cx="900948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ramond" pitchFamily="18" charset="0"/>
                <a:cs typeface="Arial" charset="0"/>
              </a:rPr>
              <a:t>Основные этапы развития системы саморегулирования в России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0" name="Picture 2" descr="http://e-rubtsovsk.ru/m35/images/demo/bebdbecc9a00ccfc5963e4d584409f9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869159"/>
            <a:ext cx="1656184" cy="1757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opora.ru/upload/iblock/56b/56ba7a4a9f372595e431aa4bf3640da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5158" y="48956"/>
            <a:ext cx="106680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74489" y="4869159"/>
            <a:ext cx="68407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в России статус саморегулируемой организации имеют более 1200 некоммерческих организаций, объединяющих около 500 тыс. субъектов предпринимательской деятельности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9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16099" y="395372"/>
            <a:ext cx="5472973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200" b="1" dirty="0" smtClean="0"/>
              <a:t>Цели создания Комитета</a:t>
            </a:r>
            <a:endParaRPr lang="ru-RU" sz="32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268760"/>
            <a:ext cx="82809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устойчивому развитию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МСБ - членов СРО;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НПА по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саморегулирования; 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общественного контроля со стороны саморегулируемых организаций за соблюдением законодательства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 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НПА 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контрактной системе в сфере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закупок; </a:t>
            </a:r>
          </a:p>
          <a:p>
            <a:pPr marL="285750" indent="-285750" algn="just">
              <a:buFontTx/>
              <a:buChar char="-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защищать права и интересы субъектов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МСП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предотвращения незаконных действий, в том числе со стороны недобросовестных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://opora.ru/upload/iblock/56b/56ba7a4a9f372595e431aa4bf3640da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8148"/>
            <a:ext cx="1307247" cy="1003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41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476672"/>
            <a:ext cx="3362202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омитета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036010"/>
            <a:ext cx="84249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 </a:t>
            </a:r>
            <a:r>
              <a:rPr lang="ru-RU" dirty="0" smtClean="0"/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информационно-аналитических материалов по вопросам саморегулирования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действующей нормативной правовой базы в сфере саморегулирования и подготовка предложений по его совершенствованию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позиции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спорным вопросам и представление её в органах власти, судебных органах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сотрудничества и координация взаимной деятельности 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Комитетами/Комиссиями «ОПОРЫ РОССИИ»;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региональным активом по вопросам саморегулирования, выработка единой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повестки;</a:t>
            </a:r>
          </a:p>
          <a:p>
            <a:pPr marL="342900" indent="-342900" algn="just">
              <a:buFontTx/>
              <a:buChar char="-"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://opora.ru/upload/iblock/56b/56ba7a4a9f372595e431aa4bf3640da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522" y="43685"/>
            <a:ext cx="1314112" cy="1009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192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476672"/>
            <a:ext cx="3362202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омитета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061447"/>
            <a:ext cx="842493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 algn="just"/>
            <a:r>
              <a:rPr lang="ru-RU" i="1" dirty="0"/>
              <a:t> </a:t>
            </a:r>
            <a:r>
              <a:rPr lang="ru-RU" dirty="0" smtClean="0"/>
              <a:t>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обобщение сведений о необходимости и процессах перехода к саморегулированию в различных областях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экономики;</a:t>
            </a:r>
          </a:p>
          <a:p>
            <a:pPr marL="268288" indent="-268288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предложений по развитию инфраструктуры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информационного обеспечения предпринимательства по проблемам саморегулирования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органами законодательной и исполнительной власти,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профильными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комитетами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общественных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indent="-268288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организация, проведение конференций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семинаров, круглых столов по проблемам внедрения и развития института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саморегулирования.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://opora.ru/upload/iblock/56b/56ba7a4a9f372595e431aa4bf3640da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522" y="43685"/>
            <a:ext cx="1314112" cy="1009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99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1046909"/>
            <a:ext cx="5341527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200" b="1" dirty="0"/>
              <a:t>Ожидаемые результаты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1844824"/>
            <a:ext cx="75243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оказание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плодотворного влияния на развитие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МСП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развитие системы саморегулирования, уменьшение государственного воздействия на субъектов предпринимательства;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максимального присутствия «ОПОРЫ РОССИИ» в профильных комитетах, комиссиях и рабочих группах законодательных и исполнительных органов власти;</a:t>
            </a:r>
          </a:p>
          <a:p>
            <a:pPr marL="342900" indent="-342900" algn="just">
              <a:buFontTx/>
              <a:buChar char="-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гармонизация законодательства о саморегулировании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://opora.ru/upload/iblock/b64/b64fec83dac79a85dbfb8bf2b667073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3563888" cy="65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content-arn2-1.xx.fbcdn.net/v/t1.0-0/s370x247/23032803_1248695698568789_8664945551073603519_n.jpg?oh=15a7cfce385625decae1a6039e723df1&amp;oe=5AAB61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954" y="5514958"/>
            <a:ext cx="1663850" cy="1343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62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1378</TotalTime>
  <Words>238</Words>
  <Application>Microsoft Office PowerPoint</Application>
  <PresentationFormat>Экран (4:3)</PresentationFormat>
  <Paragraphs>50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a.surov</dc:creator>
  <cp:lastModifiedBy>Asus</cp:lastModifiedBy>
  <cp:revision>49</cp:revision>
  <dcterms:created xsi:type="dcterms:W3CDTF">2016-10-21T12:19:32Z</dcterms:created>
  <dcterms:modified xsi:type="dcterms:W3CDTF">2018-12-05T11:57:03Z</dcterms:modified>
</cp:coreProperties>
</file>