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  <p:sldMasterId id="2147483739" r:id="rId2"/>
  </p:sldMasterIdLst>
  <p:sldIdLst>
    <p:sldId id="256" r:id="rId3"/>
    <p:sldId id="277" r:id="rId4"/>
    <p:sldId id="288" r:id="rId5"/>
    <p:sldId id="290" r:id="rId6"/>
    <p:sldId id="278" r:id="rId7"/>
    <p:sldId id="291" r:id="rId8"/>
    <p:sldId id="279" r:id="rId9"/>
    <p:sldId id="280" r:id="rId10"/>
    <p:sldId id="281" r:id="rId11"/>
    <p:sldId id="293" r:id="rId12"/>
    <p:sldId id="294" r:id="rId13"/>
    <p:sldId id="269" r:id="rId14"/>
  </p:sldIdLst>
  <p:sldSz cx="9144000" cy="6858000" type="screen4x3"/>
  <p:notesSz cx="9928225" cy="67976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1" autoAdjust="0"/>
    <p:restoredTop sz="94660"/>
  </p:normalViewPr>
  <p:slideViewPr>
    <p:cSldViewPr>
      <p:cViewPr>
        <p:scale>
          <a:sx n="80" d="100"/>
          <a:sy n="80" d="100"/>
        </p:scale>
        <p:origin x="-1086" y="3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F6C793-C170-4814-8773-1705F8C6CA42}" type="datetimeFigureOut">
              <a:rPr lang="en-US" smtClean="0"/>
              <a:pPr>
                <a:defRPr/>
              </a:pPr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BBA2-606C-4A96-90CC-95B9626C818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F6C793-C170-4814-8773-1705F8C6CA42}" type="datetimeFigureOut">
              <a:rPr lang="en-US" smtClean="0"/>
              <a:pPr>
                <a:defRPr/>
              </a:pPr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BBA2-606C-4A96-90CC-95B9626C818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F6C793-C170-4814-8773-1705F8C6CA42}" type="datetimeFigureOut">
              <a:rPr lang="en-US" smtClean="0"/>
              <a:pPr>
                <a:defRPr/>
              </a:pPr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BBA2-606C-4A96-90CC-95B9626C8186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 b="0" i="0">
                <a:solidFill>
                  <a:srgbClr val="46465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FB08A-97EE-479F-8661-75398E0D1ACA}" type="datetimeFigureOut">
              <a:rPr lang="en-US"/>
              <a:pPr>
                <a:defRPr/>
              </a:pPr>
              <a:t>10/29/2020</a:t>
            </a:fld>
            <a:endParaRPr lang="en-US" dirty="0"/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477025-9665-4C5B-9F19-550B0B0F06C3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9ADF9-A5C1-4883-9F66-E54EB943B016}" type="datetimeFigureOut">
              <a:rPr lang="en-US" smtClean="0"/>
              <a:pPr/>
              <a:t>10/29/2020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BC5DA-AA9C-4864-9A38-6FD632BFE36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4444A-7AB9-46FC-BC68-AA0B5A53C506}" type="datetimeFigureOut">
              <a:rPr lang="en-US" smtClean="0"/>
              <a:pPr/>
              <a:t>10/29/2020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DCED-21F3-42F9-A935-95E4C8564E2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FC089-4929-43D1-AE7C-75B1A4452B52}" type="datetimeFigureOut">
              <a:rPr lang="en-US" smtClean="0"/>
              <a:pPr/>
              <a:t>10/29/2020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1F446-ED13-4C65-941A-31F43763EB0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43FF7-1FAF-4E8D-8443-FA97DAE6E63D}" type="datetimeFigureOut">
              <a:rPr lang="en-US" smtClean="0"/>
              <a:pPr/>
              <a:t>10/29/2020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C350B-4C34-4437-9745-A73B145E5EC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C8305-7E98-4D90-9347-532A24408BA6}" type="datetimeFigureOut">
              <a:rPr lang="en-US" smtClean="0"/>
              <a:pPr/>
              <a:t>10/29/2020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F6A78-E0D5-44DC-B51E-483194BF6C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E0616-801D-45DD-B30A-B4860B641984}" type="datetimeFigureOut">
              <a:rPr lang="en-US" smtClean="0"/>
              <a:pPr/>
              <a:t>10/29/2020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0DC9-78E4-4C5D-A0D3-CF76BD423CC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E1E3B-398F-4506-815C-4FD3F25B8276}" type="datetimeFigureOut">
              <a:rPr lang="en-US" smtClean="0"/>
              <a:pPr/>
              <a:t>10/29/2020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016C7-0734-428C-8C92-2B45849B2E3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F6C793-C170-4814-8773-1705F8C6CA42}" type="datetimeFigureOut">
              <a:rPr lang="en-US" smtClean="0"/>
              <a:pPr>
                <a:defRPr/>
              </a:pPr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BBA2-606C-4A96-90CC-95B9626C818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09102-5E5F-4ED1-92C3-005CDAEA0E9F}" type="datetimeFigureOut">
              <a:rPr lang="en-US" smtClean="0"/>
              <a:pPr/>
              <a:t>10/29/2020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1F526-0E27-4241-8901-94A8C315445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CE43-0681-46D2-8A00-1D43E49B8851}" type="datetimeFigureOut">
              <a:rPr lang="en-US" smtClean="0"/>
              <a:pPr/>
              <a:t>10/29/2020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1D7AA-8E22-4B35-9A14-9387E1EB22A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C7877-22C0-42C0-B834-4A1D869485D6}" type="datetimeFigureOut">
              <a:rPr lang="en-US" smtClean="0"/>
              <a:pPr/>
              <a:t>10/29/2020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F1652-F4B5-4A02-AA8E-6B3C8091540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14CC-C5D6-4487-88F2-43F9C57B4F86}" type="datetimeFigureOut">
              <a:rPr lang="en-US" smtClean="0"/>
              <a:pPr/>
              <a:t>10/29/2020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9A668-84C5-4870-8C66-048310CB3E59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F6C793-C170-4814-8773-1705F8C6CA42}" type="datetimeFigureOut">
              <a:rPr lang="en-US" smtClean="0"/>
              <a:pPr>
                <a:defRPr/>
              </a:pPr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BBA2-606C-4A96-90CC-95B9626C818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F6C793-C170-4814-8773-1705F8C6CA42}" type="datetimeFigureOut">
              <a:rPr lang="en-US" smtClean="0"/>
              <a:pPr>
                <a:defRPr/>
              </a:pPr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BBA2-606C-4A96-90CC-95B9626C818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F6C793-C170-4814-8773-1705F8C6CA42}" type="datetimeFigureOut">
              <a:rPr lang="en-US" smtClean="0"/>
              <a:pPr>
                <a:defRPr/>
              </a:pPr>
              <a:t>10/29/2020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BBA2-606C-4A96-90CC-95B9626C818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F6C793-C170-4814-8773-1705F8C6CA42}" type="datetimeFigureOut">
              <a:rPr lang="en-US" smtClean="0"/>
              <a:pPr>
                <a:defRPr/>
              </a:pPr>
              <a:t>10/29/2020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BBA2-606C-4A96-90CC-95B9626C818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F6C793-C170-4814-8773-1705F8C6CA42}" type="datetimeFigureOut">
              <a:rPr lang="en-US" smtClean="0"/>
              <a:pPr>
                <a:defRPr/>
              </a:pPr>
              <a:t>10/29/2020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BBA2-606C-4A96-90CC-95B9626C818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F6C793-C170-4814-8773-1705F8C6CA42}" type="datetimeFigureOut">
              <a:rPr lang="en-US" smtClean="0"/>
              <a:pPr>
                <a:defRPr/>
              </a:pPr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BBA2-606C-4A96-90CC-95B9626C818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F6C793-C170-4814-8773-1705F8C6CA42}" type="datetimeFigureOut">
              <a:rPr lang="en-US" smtClean="0"/>
              <a:pPr>
                <a:defRPr/>
              </a:pPr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BBA2-606C-4A96-90CC-95B9626C818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3F6C793-C170-4814-8773-1705F8C6CA42}" type="datetimeFigureOut">
              <a:rPr lang="en-US" smtClean="0"/>
              <a:pPr>
                <a:defRPr/>
              </a:pPr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F67BBA2-606C-4A96-90CC-95B9626C818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3F6C793-C170-4814-8773-1705F8C6CA42}" type="datetimeFigureOut">
              <a:rPr lang="en-US" smtClean="0"/>
              <a:pPr>
                <a:defRPr/>
              </a:pPr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F67BBA2-606C-4A96-90CC-95B9626C818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object 2"/>
          <p:cNvSpPr>
            <a:spLocks/>
          </p:cNvSpPr>
          <p:nvPr/>
        </p:nvSpPr>
        <p:spPr bwMode="auto">
          <a:xfrm>
            <a:off x="395605" y="3119544"/>
            <a:ext cx="7167880" cy="2371725"/>
          </a:xfrm>
          <a:custGeom>
            <a:avLst/>
            <a:gdLst/>
            <a:ahLst/>
            <a:cxnLst>
              <a:cxn ang="0">
                <a:pos x="0" y="1280160"/>
              </a:cxn>
              <a:cxn ang="0">
                <a:pos x="7315200" y="1280160"/>
              </a:cxn>
              <a:cxn ang="0">
                <a:pos x="7315200" y="0"/>
              </a:cxn>
              <a:cxn ang="0">
                <a:pos x="0" y="0"/>
              </a:cxn>
              <a:cxn ang="0">
                <a:pos x="0" y="1280160"/>
              </a:cxn>
            </a:cxnLst>
            <a:rect l="0" t="0" r="r" b="b"/>
            <a:pathLst>
              <a:path w="7315200" h="1280160">
                <a:moveTo>
                  <a:pt x="0" y="1280160"/>
                </a:moveTo>
                <a:lnTo>
                  <a:pt x="7315200" y="1280160"/>
                </a:lnTo>
                <a:lnTo>
                  <a:pt x="7315200" y="0"/>
                </a:lnTo>
                <a:lnTo>
                  <a:pt x="0" y="0"/>
                </a:lnTo>
                <a:lnTo>
                  <a:pt x="0" y="1280160"/>
                </a:lnTo>
                <a:close/>
              </a:path>
            </a:pathLst>
          </a:custGeom>
          <a:noFill/>
          <a:ln w="6350">
            <a:solidFill>
              <a:srgbClr val="717BA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 dirty="0"/>
          </a:p>
        </p:txBody>
      </p:sp>
      <p:sp>
        <p:nvSpPr>
          <p:cNvPr id="5" name="object 5"/>
          <p:cNvSpPr txBox="1"/>
          <p:nvPr/>
        </p:nvSpPr>
        <p:spPr>
          <a:xfrm>
            <a:off x="-1143000" y="3276598"/>
            <a:ext cx="7681595" cy="2057615"/>
          </a:xfrm>
          <a:prstGeom prst="rect">
            <a:avLst/>
          </a:prstGeom>
        </p:spPr>
        <p:txBody>
          <a:bodyPr wrap="square" lIns="0" tIns="13335" rIns="0" bIns="0">
            <a:spAutoFit/>
          </a:bodyPr>
          <a:lstStyle/>
          <a:p>
            <a:pPr marL="1909763">
              <a:spcBef>
                <a:spcPts val="100"/>
              </a:spcBef>
            </a:pPr>
            <a:r>
              <a:rPr lang="ru-RU" sz="2800" dirty="0">
                <a:cs typeface="Arial" charset="0"/>
              </a:rPr>
              <a:t>Комитет по </a:t>
            </a:r>
            <a:r>
              <a:rPr lang="ru-RU" sz="2800" dirty="0" smtClean="0">
                <a:cs typeface="Arial" charset="0"/>
              </a:rPr>
              <a:t>повышению прозрачности российского бизнеса и созданию условий для добросовестной конкуренции</a:t>
            </a:r>
          </a:p>
          <a:p>
            <a:pPr marL="1909763">
              <a:spcBef>
                <a:spcPts val="100"/>
              </a:spcBef>
            </a:pPr>
            <a:endParaRPr lang="ru-RU" sz="2000" dirty="0">
              <a:cs typeface="Arial" charset="0"/>
            </a:endParaRPr>
          </a:p>
        </p:txBody>
      </p:sp>
      <p:sp>
        <p:nvSpPr>
          <p:cNvPr id="7173" name="object 6"/>
          <p:cNvSpPr>
            <a:spLocks noChangeArrowheads="1"/>
          </p:cNvSpPr>
          <p:nvPr/>
        </p:nvSpPr>
        <p:spPr bwMode="auto">
          <a:xfrm>
            <a:off x="179388" y="71438"/>
            <a:ext cx="8855075" cy="1712912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07720" y="2514600"/>
            <a:ext cx="77724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ru-RU" sz="1600" dirty="0"/>
              <a:t>1. Проведение заседаний </a:t>
            </a:r>
            <a:r>
              <a:rPr lang="ru-RU" sz="1600" dirty="0" smtClean="0"/>
              <a:t>Комитета (с учетом необходимости подготовки материалов для ФНС и Правительства РФ).</a:t>
            </a:r>
            <a:endParaRPr lang="ru-RU" sz="1600" dirty="0"/>
          </a:p>
          <a:p>
            <a:pPr hangingPunct="0"/>
            <a:r>
              <a:rPr lang="ru-RU" sz="1600" i="1" dirty="0"/>
              <a:t>Срок: 1 раз в </a:t>
            </a:r>
            <a:r>
              <a:rPr lang="ru-RU" sz="1600" i="1" dirty="0" smtClean="0"/>
              <a:t>месяц</a:t>
            </a:r>
          </a:p>
          <a:p>
            <a:pPr hangingPunct="0"/>
            <a:endParaRPr lang="ru-RU" sz="1600" dirty="0"/>
          </a:p>
          <a:p>
            <a:pPr hangingPunct="0"/>
            <a:r>
              <a:rPr lang="ru-RU" sz="1600" dirty="0"/>
              <a:t>2. Информирование членов комитетов и комиссий «ОПОРЫ РОССИИ» </a:t>
            </a:r>
            <a:r>
              <a:rPr lang="ru-RU" sz="1600" dirty="0" smtClean="0"/>
              <a:t>и региональных  отделений о создании </a:t>
            </a:r>
            <a:r>
              <a:rPr lang="ru-RU" sz="1600" dirty="0"/>
              <a:t>Комитета по прозрачности бизнеса и возможности принять участие в его </a:t>
            </a:r>
            <a:r>
              <a:rPr lang="ru-RU" sz="1600" dirty="0" smtClean="0"/>
              <a:t>деятельности.</a:t>
            </a:r>
            <a:endParaRPr lang="ru-RU" sz="1600" dirty="0"/>
          </a:p>
          <a:p>
            <a:pPr hangingPunct="0"/>
            <a:r>
              <a:rPr lang="ru-RU" sz="1600" i="1" dirty="0"/>
              <a:t>Срок</a:t>
            </a:r>
            <a:r>
              <a:rPr lang="ru-RU" sz="1600" i="1" dirty="0" smtClean="0"/>
              <a:t>: до 30.09.2020</a:t>
            </a:r>
          </a:p>
          <a:p>
            <a:pPr hangingPunct="0"/>
            <a:endParaRPr lang="ru-RU" sz="1600" i="1" dirty="0"/>
          </a:p>
          <a:p>
            <a:pPr hangingPunct="0"/>
            <a:r>
              <a:rPr lang="ru-RU" sz="1600" dirty="0" smtClean="0"/>
              <a:t>3. Определить состав привлеченных к работе Комитета представителей Правительства и Госорганов.</a:t>
            </a:r>
            <a:endParaRPr lang="ru-RU" sz="1600" dirty="0"/>
          </a:p>
          <a:p>
            <a:pPr hangingPunct="0"/>
            <a:r>
              <a:rPr lang="ru-RU" sz="1600" dirty="0"/>
              <a:t> </a:t>
            </a:r>
            <a:r>
              <a:rPr lang="ru-RU" sz="1600" i="1" dirty="0"/>
              <a:t>Срок: </a:t>
            </a:r>
            <a:r>
              <a:rPr lang="ru-RU" sz="1600" i="1" dirty="0" smtClean="0"/>
              <a:t>до 30.10.2020</a:t>
            </a:r>
            <a:endParaRPr lang="ru-RU" sz="1600" dirty="0"/>
          </a:p>
          <a:p>
            <a:pPr hangingPunct="0"/>
            <a:endParaRPr lang="ru-RU" sz="1600" dirty="0"/>
          </a:p>
          <a:p>
            <a:pPr hangingPunct="0"/>
            <a:r>
              <a:rPr lang="ru-RU" sz="1600" dirty="0" smtClean="0"/>
              <a:t>4. Отработка совместно с ФНС и Правительством РФ механизмов </a:t>
            </a:r>
            <a:r>
              <a:rPr lang="ru-RU" sz="1600" dirty="0"/>
              <a:t>по обелению различных отраслей </a:t>
            </a:r>
            <a:r>
              <a:rPr lang="ru-RU" sz="1600" dirty="0" smtClean="0"/>
              <a:t>бизнеса.</a:t>
            </a:r>
            <a:endParaRPr lang="ru-RU" sz="1600" dirty="0"/>
          </a:p>
          <a:p>
            <a:pPr hangingPunct="0"/>
            <a:r>
              <a:rPr lang="ru-RU" sz="1600" dirty="0"/>
              <a:t> </a:t>
            </a:r>
            <a:r>
              <a:rPr lang="ru-RU" sz="1600" i="1" dirty="0" smtClean="0"/>
              <a:t>Срок</a:t>
            </a:r>
            <a:r>
              <a:rPr lang="ru-RU" sz="1600" i="1" dirty="0"/>
              <a:t>: постоянно</a:t>
            </a:r>
            <a:endParaRPr lang="ru-RU" sz="1600" dirty="0"/>
          </a:p>
          <a:p>
            <a:pPr hangingPunct="0"/>
            <a:r>
              <a:rPr lang="ru-RU" sz="1600" dirty="0"/>
              <a:t> 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 smtClean="0"/>
              <a:t>План работы Комитета</a:t>
            </a:r>
            <a:br>
              <a:rPr lang="ru-RU" dirty="0" smtClean="0"/>
            </a:br>
            <a:r>
              <a:rPr lang="ru-RU" dirty="0" smtClean="0"/>
              <a:t>на 2020 г.</a:t>
            </a:r>
            <a:endParaRPr lang="ru-RU" dirty="0"/>
          </a:p>
        </p:txBody>
      </p:sp>
      <p:sp>
        <p:nvSpPr>
          <p:cNvPr id="5" name="object 3"/>
          <p:cNvSpPr>
            <a:spLocks noChangeArrowheads="1"/>
          </p:cNvSpPr>
          <p:nvPr/>
        </p:nvSpPr>
        <p:spPr bwMode="auto">
          <a:xfrm>
            <a:off x="7579677" y="259080"/>
            <a:ext cx="1362075" cy="885825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75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07720" y="2514600"/>
            <a:ext cx="77724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ru-RU" sz="1600" dirty="0" smtClean="0"/>
              <a:t>5. </a:t>
            </a:r>
            <a:r>
              <a:rPr lang="ru-RU" sz="1600" dirty="0"/>
              <a:t>Совместная работа с </a:t>
            </a:r>
            <a:r>
              <a:rPr lang="ru-RU" sz="1600" dirty="0" smtClean="0"/>
              <a:t>бизнес-объединениями ОЭС и Ассоциацией </a:t>
            </a:r>
            <a:r>
              <a:rPr lang="ru-RU" sz="1600" dirty="0"/>
              <a:t>добросовестных отраслей (АДО</a:t>
            </a:r>
            <a:r>
              <a:rPr lang="ru-RU" sz="1600" dirty="0" smtClean="0"/>
              <a:t>).</a:t>
            </a:r>
            <a:endParaRPr lang="ru-RU" sz="1600" dirty="0"/>
          </a:p>
          <a:p>
            <a:pPr hangingPunct="0"/>
            <a:r>
              <a:rPr lang="ru-RU" sz="1600" i="1" dirty="0"/>
              <a:t>Срок: </a:t>
            </a:r>
            <a:r>
              <a:rPr lang="ru-RU" sz="1600" i="1" dirty="0" smtClean="0"/>
              <a:t>постоянно</a:t>
            </a:r>
          </a:p>
          <a:p>
            <a:pPr hangingPunct="0"/>
            <a:endParaRPr lang="ru-RU" sz="1600" i="1" dirty="0"/>
          </a:p>
          <a:p>
            <a:pPr hangingPunct="0"/>
            <a:r>
              <a:rPr lang="ru-RU" sz="1600" dirty="0" smtClean="0"/>
              <a:t>6. Работа с Корпорацией МСП, Госзаказчиками и Госкорпорациями по созданию условий поддержки госзаказов добросовестных предприятий. </a:t>
            </a:r>
          </a:p>
          <a:p>
            <a:pPr hangingPunct="0"/>
            <a:r>
              <a:rPr lang="ru-RU" sz="1600" i="1" dirty="0" smtClean="0"/>
              <a:t>Срок</a:t>
            </a:r>
            <a:r>
              <a:rPr lang="ru-RU" sz="1600" i="1" dirty="0"/>
              <a:t>: </a:t>
            </a:r>
            <a:r>
              <a:rPr lang="ru-RU" sz="1600" i="1" dirty="0" smtClean="0"/>
              <a:t>постоянно</a:t>
            </a:r>
          </a:p>
          <a:p>
            <a:pPr hangingPunct="0"/>
            <a:endParaRPr lang="ru-RU" sz="1600" i="1" dirty="0" smtClean="0"/>
          </a:p>
          <a:p>
            <a:pPr hangingPunct="0"/>
            <a:r>
              <a:rPr lang="ru-RU" sz="1600" dirty="0" smtClean="0"/>
              <a:t>7. Организация диалога с госрегуляторами (Минпромторг) по сохранению и распределению мер поддержки для добросовестных предприятий по предложениям отраслевых объединений и «ОПОРЫ РОССИИ».</a:t>
            </a:r>
          </a:p>
          <a:p>
            <a:pPr hangingPunct="0"/>
            <a:r>
              <a:rPr lang="ru-RU" sz="1600" i="1" dirty="0"/>
              <a:t>Срок: постоянно</a:t>
            </a:r>
          </a:p>
          <a:p>
            <a:pPr hangingPunct="0"/>
            <a:r>
              <a:rPr lang="ru-RU" sz="1600" dirty="0" smtClean="0"/>
              <a:t>  </a:t>
            </a:r>
            <a:endParaRPr lang="ru-RU" sz="1600" dirty="0"/>
          </a:p>
        </p:txBody>
      </p:sp>
      <p:sp>
        <p:nvSpPr>
          <p:cNvPr id="5" name="object 3"/>
          <p:cNvSpPr>
            <a:spLocks noChangeArrowheads="1"/>
          </p:cNvSpPr>
          <p:nvPr/>
        </p:nvSpPr>
        <p:spPr bwMode="auto">
          <a:xfrm>
            <a:off x="7579677" y="259080"/>
            <a:ext cx="1362075" cy="885825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dirty="0">
              <a:latin typeface="Calibri" pitchFamily="34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План работы Комитета</a:t>
            </a:r>
            <a:br>
              <a:rPr lang="ru-RU" dirty="0" smtClean="0"/>
            </a:br>
            <a:r>
              <a:rPr lang="ru-RU" dirty="0" smtClean="0"/>
              <a:t>на 2020 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145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object 2"/>
          <p:cNvSpPr>
            <a:spLocks noChangeArrowheads="1"/>
          </p:cNvSpPr>
          <p:nvPr/>
        </p:nvSpPr>
        <p:spPr bwMode="auto">
          <a:xfrm>
            <a:off x="1560513" y="3640138"/>
            <a:ext cx="6048375" cy="2713037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dirty="0">
              <a:latin typeface="Calibri" pitchFamily="34" charset="0"/>
            </a:endParaRPr>
          </a:p>
        </p:txBody>
      </p:sp>
      <p:sp>
        <p:nvSpPr>
          <p:cNvPr id="20482" name="object 3"/>
          <p:cNvSpPr>
            <a:spLocks noChangeArrowheads="1"/>
          </p:cNvSpPr>
          <p:nvPr/>
        </p:nvSpPr>
        <p:spPr bwMode="auto">
          <a:xfrm>
            <a:off x="7543800" y="228600"/>
            <a:ext cx="1362075" cy="885825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dirty="0">
              <a:latin typeface="Calibri" pitchFamily="34" charset="0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4640" y="489584"/>
            <a:ext cx="7487285" cy="1179512"/>
          </a:xfrm>
        </p:spPr>
        <p:txBody>
          <a:bodyPr tIns="12065" rtlCol="0">
            <a:noAutofit/>
          </a:bodyPr>
          <a:lstStyle/>
          <a:p>
            <a:pPr marL="12700" eaLnBrk="1" fontAlgn="auto" hangingPunct="1">
              <a:spcBef>
                <a:spcPts val="95"/>
              </a:spcBef>
              <a:spcAft>
                <a:spcPts val="0"/>
              </a:spcAft>
              <a:tabLst>
                <a:tab pos="2518410" algn="l"/>
                <a:tab pos="2907030" algn="l"/>
              </a:tabLst>
              <a:defRPr/>
            </a:pPr>
            <a:r>
              <a:rPr lang="ru-RU" sz="4400" spc="-140" dirty="0" smtClean="0">
                <a:solidFill>
                  <a:schemeClr val="bg1"/>
                </a:solidFill>
                <a:latin typeface="Candara" panose="020E0502030303020204" pitchFamily="34" charset="0"/>
              </a:rPr>
              <a:t>Приглашаем к сотрудничеству!</a:t>
            </a:r>
            <a:endParaRPr sz="4400" spc="-140" dirty="0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20484" name="object 5"/>
          <p:cNvSpPr>
            <a:spLocks noChangeArrowheads="1"/>
          </p:cNvSpPr>
          <p:nvPr/>
        </p:nvSpPr>
        <p:spPr bwMode="auto">
          <a:xfrm>
            <a:off x="3708400" y="3748088"/>
            <a:ext cx="1752600" cy="2495550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29677" y="81280"/>
            <a:ext cx="6512511" cy="1143000"/>
          </a:xfrm>
        </p:spPr>
        <p:txBody>
          <a:bodyPr/>
          <a:lstStyle/>
          <a:p>
            <a:pPr algn="l"/>
            <a:r>
              <a:rPr lang="ru-RU" dirty="0" smtClean="0"/>
              <a:t>Состав Комитета</a:t>
            </a:r>
            <a:endParaRPr lang="ru-RU" dirty="0"/>
          </a:p>
        </p:txBody>
      </p:sp>
      <p:sp>
        <p:nvSpPr>
          <p:cNvPr id="3" name="object 3"/>
          <p:cNvSpPr>
            <a:spLocks noChangeArrowheads="1"/>
          </p:cNvSpPr>
          <p:nvPr/>
        </p:nvSpPr>
        <p:spPr bwMode="auto">
          <a:xfrm>
            <a:off x="7772400" y="180975"/>
            <a:ext cx="1362075" cy="885825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dirty="0">
              <a:latin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2286000"/>
            <a:ext cx="72390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1. Рябичев Юрий Владиславович – Председатель Комитета</a:t>
            </a:r>
          </a:p>
          <a:p>
            <a:r>
              <a:rPr lang="ru-RU" sz="1400" dirty="0"/>
              <a:t>Вице-президент Ассоциации «НП «ОПОРА</a:t>
            </a:r>
            <a:r>
              <a:rPr lang="ru-RU" sz="1400" dirty="0" smtClean="0"/>
              <a:t>»</a:t>
            </a:r>
          </a:p>
          <a:p>
            <a:r>
              <a:rPr lang="ru-RU" sz="1400" dirty="0" smtClean="0"/>
              <a:t>Председатель Комиссии «ОПОРЫ РОССИИ» по клининговой деятельности и обращению с отходами производства и потребления</a:t>
            </a:r>
          </a:p>
          <a:p>
            <a:r>
              <a:rPr lang="ru-RU" sz="1400" dirty="0" smtClean="0"/>
              <a:t>Председатель Правления СРО «АКФО» (Ассоциация клининговых и фасилити операторов)</a:t>
            </a:r>
          </a:p>
          <a:p>
            <a:endParaRPr lang="ru-RU" sz="1400" dirty="0"/>
          </a:p>
          <a:p>
            <a:r>
              <a:rPr lang="ru-RU" sz="1400" dirty="0" smtClean="0"/>
              <a:t>2. </a:t>
            </a:r>
            <a:r>
              <a:rPr lang="ru-RU" sz="1400" dirty="0"/>
              <a:t>Навроцкая Жанна Ивановна </a:t>
            </a:r>
            <a:endParaRPr lang="ru-RU" sz="1400" dirty="0" smtClean="0"/>
          </a:p>
          <a:p>
            <a:r>
              <a:rPr lang="ru-RU" sz="1400" dirty="0" smtClean="0"/>
              <a:t>Заместитель </a:t>
            </a:r>
            <a:r>
              <a:rPr lang="ru-RU" sz="1400" dirty="0"/>
              <a:t>Исполнительного директора «ОПОРЫ РОССИИ» </a:t>
            </a:r>
            <a:endParaRPr lang="ru-RU" sz="1400" dirty="0" smtClean="0"/>
          </a:p>
          <a:p>
            <a:endParaRPr lang="ru-RU" sz="1400" dirty="0"/>
          </a:p>
          <a:p>
            <a:r>
              <a:rPr lang="ru-RU" sz="1400" dirty="0" smtClean="0"/>
              <a:t>3. Шаров Андрей Владимирович</a:t>
            </a:r>
          </a:p>
          <a:p>
            <a:r>
              <a:rPr lang="ru-RU" sz="1400" dirty="0"/>
              <a:t>Вице-президент Ассоциации «НП «ОПОРА».</a:t>
            </a:r>
          </a:p>
          <a:p>
            <a:r>
              <a:rPr lang="ru-RU" sz="1400" dirty="0"/>
              <a:t>Председатель Комиссии «ОПОРЫ РОССИИ» по культуре.</a:t>
            </a:r>
          </a:p>
          <a:p>
            <a:r>
              <a:rPr lang="ru-RU" sz="1400" dirty="0"/>
              <a:t>Президент Международного Фонда Композиторов «Новые Классики»</a:t>
            </a:r>
          </a:p>
          <a:p>
            <a:endParaRPr lang="ru-RU" sz="1400" dirty="0"/>
          </a:p>
          <a:p>
            <a:r>
              <a:rPr lang="ru-RU" sz="1400" dirty="0"/>
              <a:t>4</a:t>
            </a:r>
            <a:r>
              <a:rPr lang="ru-RU" sz="1400" dirty="0" smtClean="0"/>
              <a:t>. Шлеменков Евгений Иванович  </a:t>
            </a:r>
          </a:p>
          <a:p>
            <a:r>
              <a:rPr lang="ru-RU" sz="1400" dirty="0"/>
              <a:t>Вице-президент Ассоциации «НП «ОПОРА</a:t>
            </a:r>
            <a:r>
              <a:rPr lang="ru-RU" sz="1400" dirty="0" smtClean="0"/>
              <a:t>»</a:t>
            </a:r>
          </a:p>
          <a:p>
            <a:r>
              <a:rPr lang="ru-RU" sz="1400" dirty="0" smtClean="0"/>
              <a:t>Председатель Комитета «ОПОРЫ РОССИИ» по саморегулированию</a:t>
            </a:r>
          </a:p>
          <a:p>
            <a:r>
              <a:rPr lang="ru-RU" sz="1400" dirty="0" smtClean="0"/>
              <a:t>Председатель Правления Ассоциации СРО «Московское объединение строительных предприятий малого и среднего предпринимательства – ОПОРА»</a:t>
            </a: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28188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29677" y="81280"/>
            <a:ext cx="6512511" cy="1143000"/>
          </a:xfrm>
        </p:spPr>
        <p:txBody>
          <a:bodyPr/>
          <a:lstStyle/>
          <a:p>
            <a:pPr algn="l"/>
            <a:r>
              <a:rPr lang="ru-RU" dirty="0" smtClean="0"/>
              <a:t>Состав Комитета</a:t>
            </a:r>
            <a:endParaRPr lang="ru-RU" dirty="0"/>
          </a:p>
        </p:txBody>
      </p:sp>
      <p:sp>
        <p:nvSpPr>
          <p:cNvPr id="3" name="object 3"/>
          <p:cNvSpPr>
            <a:spLocks noChangeArrowheads="1"/>
          </p:cNvSpPr>
          <p:nvPr/>
        </p:nvSpPr>
        <p:spPr bwMode="auto">
          <a:xfrm>
            <a:off x="7772400" y="180975"/>
            <a:ext cx="1362075" cy="885825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dirty="0">
              <a:latin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2362200"/>
            <a:ext cx="723900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5. </a:t>
            </a:r>
            <a:r>
              <a:rPr lang="ru-RU" sz="1400" dirty="0"/>
              <a:t>Третьяков Максим Владимирович </a:t>
            </a:r>
          </a:p>
          <a:p>
            <a:r>
              <a:rPr lang="ru-RU" sz="1400" dirty="0"/>
              <a:t> Вице-президент Ассоциации «НП «ОПОРА»</a:t>
            </a:r>
          </a:p>
          <a:p>
            <a:r>
              <a:rPr lang="ru-RU" sz="1400" dirty="0"/>
              <a:t>Председатель Комитета «ОПОРЫ РОССИИ» по промышленности</a:t>
            </a:r>
          </a:p>
          <a:p>
            <a:r>
              <a:rPr lang="ru-RU" sz="1400" dirty="0"/>
              <a:t>Вице-президент Международной Ассоциации «Электрокабель»</a:t>
            </a:r>
          </a:p>
          <a:p>
            <a:r>
              <a:rPr lang="ru-RU" sz="1400" dirty="0"/>
              <a:t>Генеральный директор ООО «</a:t>
            </a:r>
            <a:r>
              <a:rPr lang="ru-RU" sz="1400" dirty="0" err="1"/>
              <a:t>Элкат</a:t>
            </a:r>
            <a:r>
              <a:rPr lang="ru-RU" sz="1400" dirty="0"/>
              <a:t>»</a:t>
            </a:r>
          </a:p>
          <a:p>
            <a:endParaRPr lang="ru-RU" sz="1400" dirty="0" smtClean="0"/>
          </a:p>
          <a:p>
            <a:r>
              <a:rPr lang="ru-RU" sz="1400" dirty="0"/>
              <a:t>6</a:t>
            </a:r>
            <a:r>
              <a:rPr lang="ru-RU" sz="1400" dirty="0" smtClean="0"/>
              <a:t>. Жукович Владислав Константинович Вице-президент </a:t>
            </a:r>
            <a:r>
              <a:rPr lang="ru-RU" sz="1400" dirty="0"/>
              <a:t>Ассоциации «НП «ОПОРА».</a:t>
            </a:r>
          </a:p>
          <a:p>
            <a:r>
              <a:rPr lang="ru-RU" sz="1400" dirty="0"/>
              <a:t>Заместитель председателя Комитета «ОПОРЫ РОССИИ» по ценностно-ориентированному предпринимательству.</a:t>
            </a:r>
          </a:p>
          <a:p>
            <a:r>
              <a:rPr lang="ru-RU" sz="1400" dirty="0"/>
              <a:t>Президент Некоммерческого партнерства обеспечения безопасности жилых домов «БЕЗОПАСНЫЙ ДОМ</a:t>
            </a:r>
            <a:r>
              <a:rPr lang="ru-RU" sz="1400" dirty="0" smtClean="0"/>
              <a:t>»</a:t>
            </a:r>
          </a:p>
          <a:p>
            <a:endParaRPr lang="ru-RU" sz="1400" dirty="0"/>
          </a:p>
          <a:p>
            <a:r>
              <a:rPr lang="ru-RU" sz="1400" dirty="0"/>
              <a:t>7</a:t>
            </a:r>
            <a:r>
              <a:rPr lang="ru-RU" sz="1400" dirty="0" smtClean="0"/>
              <a:t>. Димитров </a:t>
            </a:r>
            <a:r>
              <a:rPr lang="ru-RU" sz="1400" smtClean="0"/>
              <a:t>Илья </a:t>
            </a:r>
            <a:endParaRPr lang="ru-RU" sz="1400" dirty="0" smtClean="0"/>
          </a:p>
          <a:p>
            <a:r>
              <a:rPr lang="ru-RU" sz="1400" dirty="0"/>
              <a:t>Член Президиума Правления «ОПОРЫ РОССИИ».</a:t>
            </a:r>
          </a:p>
          <a:p>
            <a:r>
              <a:rPr lang="ru-RU" sz="1400" dirty="0"/>
              <a:t>Общественный омбудсмен по вопросам развития цифровой экономики.</a:t>
            </a:r>
          </a:p>
          <a:p>
            <a:r>
              <a:rPr lang="ru-RU" sz="1400" dirty="0"/>
              <a:t>Исполнительный директор НКО «Ассоциация электронных торговых площадок» (АЭТП).</a:t>
            </a:r>
          </a:p>
          <a:p>
            <a:r>
              <a:rPr lang="ru-RU" sz="1400" dirty="0"/>
              <a:t>Руководитель Центра изучения цифровой экономики.</a:t>
            </a:r>
          </a:p>
          <a:p>
            <a:r>
              <a:rPr lang="ru-RU" sz="1400" dirty="0"/>
              <a:t>Президент Группы компаний </a:t>
            </a:r>
            <a:r>
              <a:rPr lang="ru-RU" sz="1400" dirty="0" smtClean="0"/>
              <a:t>«</a:t>
            </a:r>
            <a:r>
              <a:rPr lang="ru-RU" sz="1400" dirty="0" err="1" smtClean="0"/>
              <a:t>Seldon</a:t>
            </a:r>
            <a:r>
              <a:rPr lang="ru-RU" sz="1400" dirty="0" smtClean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157261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29677" y="81280"/>
            <a:ext cx="6512511" cy="1143000"/>
          </a:xfrm>
        </p:spPr>
        <p:txBody>
          <a:bodyPr/>
          <a:lstStyle/>
          <a:p>
            <a:pPr algn="l"/>
            <a:r>
              <a:rPr lang="ru-RU" dirty="0" smtClean="0"/>
              <a:t>Состав Комитета</a:t>
            </a:r>
            <a:endParaRPr lang="ru-RU" dirty="0"/>
          </a:p>
        </p:txBody>
      </p:sp>
      <p:sp>
        <p:nvSpPr>
          <p:cNvPr id="3" name="object 3"/>
          <p:cNvSpPr>
            <a:spLocks noChangeArrowheads="1"/>
          </p:cNvSpPr>
          <p:nvPr/>
        </p:nvSpPr>
        <p:spPr bwMode="auto">
          <a:xfrm>
            <a:off x="7772400" y="180975"/>
            <a:ext cx="1362075" cy="885825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dirty="0">
              <a:latin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2362200"/>
            <a:ext cx="72390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8. </a:t>
            </a:r>
            <a:r>
              <a:rPr lang="ru-RU" sz="1400" dirty="0" err="1"/>
              <a:t>Бочковская</a:t>
            </a:r>
            <a:r>
              <a:rPr lang="ru-RU" sz="1400" dirty="0"/>
              <a:t> Мария Викторовна . </a:t>
            </a:r>
          </a:p>
          <a:p>
            <a:r>
              <a:rPr lang="ru-RU" sz="1400" dirty="0"/>
              <a:t>Исполнительный директор Ассоциации «РАПЭКС</a:t>
            </a:r>
            <a:r>
              <a:rPr lang="ru-RU" sz="1400" dirty="0" smtClean="0"/>
              <a:t>»</a:t>
            </a:r>
            <a:endParaRPr lang="ru-RU" sz="1400" dirty="0"/>
          </a:p>
          <a:p>
            <a:endParaRPr lang="ru-RU" sz="1400" dirty="0" smtClean="0"/>
          </a:p>
          <a:p>
            <a:r>
              <a:rPr lang="ru-RU" sz="1400" dirty="0"/>
              <a:t>9</a:t>
            </a:r>
            <a:r>
              <a:rPr lang="ru-RU" sz="1400" dirty="0" smtClean="0"/>
              <a:t>. Базунов Петр Валерьевич</a:t>
            </a:r>
          </a:p>
          <a:p>
            <a:r>
              <a:rPr lang="ru-RU" sz="1400" dirty="0"/>
              <a:t>Член Президиума Правления Ассоциации «НП «ОПОРА</a:t>
            </a:r>
            <a:r>
              <a:rPr lang="ru-RU" sz="1400" dirty="0" smtClean="0"/>
              <a:t>»</a:t>
            </a:r>
            <a:endParaRPr lang="ru-RU" sz="1400" dirty="0"/>
          </a:p>
          <a:p>
            <a:r>
              <a:rPr lang="ru-RU" sz="1400" dirty="0"/>
              <a:t>Председатель Комиссии «ОПОРЫ РОССИИ» по развитию отрасли переработки </a:t>
            </a:r>
            <a:r>
              <a:rPr lang="ru-RU" sz="1400" dirty="0" smtClean="0"/>
              <a:t>пластмасс</a:t>
            </a:r>
            <a:endParaRPr lang="ru-RU" sz="1400" dirty="0"/>
          </a:p>
          <a:p>
            <a:r>
              <a:rPr lang="ru-RU" sz="1400" dirty="0"/>
              <a:t>Генеральный директор Союза переработчиков </a:t>
            </a:r>
            <a:r>
              <a:rPr lang="ru-RU" sz="1400" dirty="0" smtClean="0"/>
              <a:t>пластмасс</a:t>
            </a:r>
          </a:p>
          <a:p>
            <a:endParaRPr lang="ru-RU" sz="1400" dirty="0"/>
          </a:p>
          <a:p>
            <a:r>
              <a:rPr lang="ru-RU" sz="1400" dirty="0" smtClean="0"/>
              <a:t>10. Берцев Леонид Львович</a:t>
            </a:r>
          </a:p>
          <a:p>
            <a:r>
              <a:rPr lang="ru-RU" sz="1400" dirty="0"/>
              <a:t>Президент Некоммерческой организации «Ассоциация предприятий химической чистки и прачечных</a:t>
            </a:r>
            <a:r>
              <a:rPr lang="ru-RU" sz="1400" dirty="0" smtClean="0"/>
              <a:t>»</a:t>
            </a:r>
          </a:p>
          <a:p>
            <a:endParaRPr lang="ru-RU" sz="1400" dirty="0"/>
          </a:p>
          <a:p>
            <a:r>
              <a:rPr lang="ru-RU" sz="1400" dirty="0" smtClean="0"/>
              <a:t>11. Тимофеев Сергей Анатольевич </a:t>
            </a:r>
          </a:p>
          <a:p>
            <a:r>
              <a:rPr lang="ru-RU" sz="1400" dirty="0"/>
              <a:t>Член Правления Ассоциации «НП «ОПОРА».</a:t>
            </a:r>
          </a:p>
          <a:p>
            <a:r>
              <a:rPr lang="ru-RU" sz="1400" dirty="0"/>
              <a:t>Председатель Комиссии «ОПОРЫ РОССИИ» по автотехобслуживанию.</a:t>
            </a:r>
          </a:p>
          <a:p>
            <a:r>
              <a:rPr lang="ru-RU" sz="1400" dirty="0"/>
              <a:t>Вице-президент Ассоциации «Национальная ассоциация предприятий технического обслуживания транспортных средств</a:t>
            </a:r>
            <a:r>
              <a:rPr lang="ru-RU" sz="1400" dirty="0" smtClean="0"/>
              <a:t>»</a:t>
            </a:r>
          </a:p>
          <a:p>
            <a:endParaRPr lang="ru-RU" sz="1400" dirty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68501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 smtClean="0"/>
              <a:t>Предпосылки создания </a:t>
            </a:r>
            <a:br>
              <a:rPr lang="ru-RU" dirty="0" smtClean="0"/>
            </a:br>
            <a:r>
              <a:rPr lang="ru-RU" dirty="0" smtClean="0"/>
              <a:t>Комитета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2514600"/>
            <a:ext cx="7162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Сегодня около 30-60% участников рынка находятся в серой зоне. Недобросовестные компании имеют конкурентные преимущества по сравнению с добросовестными предпринимателями. Качество товаров и услуг оставляет желать лучшего.  Бюджет недополучает значительные суммы налогов.</a:t>
            </a:r>
          </a:p>
          <a:p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Имеется поручение Президента РФ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В.В. Путина по обелению  российского бизнеса. От государственных органов данную работу возглавляет ФНС.</a:t>
            </a:r>
          </a:p>
          <a:p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Образован Объединенный Экспертный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овет (ОЭС) 4-х бизнес объединений «ОПОРА РОССИИ», Деловая Россия, ТПП, РСПП.</a:t>
            </a:r>
          </a:p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М.В. Мишустин на площадке ГД РФ объявил, что Правительство становится сервисным органом и отвечает на Заказ Общества.</a:t>
            </a:r>
          </a:p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Этот заказ через НП «ОПОРА» в отраслевом </a:t>
            </a:r>
            <a:r>
              <a:rPr lang="ru-RU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разрезе может быть сформирован только от легитимных добросовестных предприятий (объединений).</a:t>
            </a:r>
            <a:r>
              <a:rPr lang="ru-RU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ru-RU" sz="16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3"/>
          <p:cNvSpPr>
            <a:spLocks noChangeArrowheads="1"/>
          </p:cNvSpPr>
          <p:nvPr/>
        </p:nvSpPr>
        <p:spPr bwMode="auto">
          <a:xfrm>
            <a:off x="7543800" y="228600"/>
            <a:ext cx="1362075" cy="885825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8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dirty="0" smtClean="0"/>
              <a:t>Риски для предприятий</a:t>
            </a:r>
            <a:br>
              <a:rPr lang="ru-RU" dirty="0" smtClean="0"/>
            </a:br>
            <a:r>
              <a:rPr lang="ru-RU" sz="2400" dirty="0" smtClean="0"/>
              <a:t>«Промедление смерти подобно»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2438400"/>
            <a:ext cx="71628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В условиях взрывного развития информационных технологий, активно используемых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ФНС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добросовестные предприятия (объединения)  имеют шанс изменить ситуацию в своих отраслях и создать условия для поддержки добросовестных предприятий, поставляющих качественные товары и услуги. </a:t>
            </a:r>
          </a:p>
          <a:p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Провести процесс обеления в партнерстве с ФНС и другими проверяющими органами наиболее безболезненно для своих</a:t>
            </a:r>
            <a:r>
              <a:rPr lang="ru-RU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членов</a:t>
            </a:r>
            <a:r>
              <a:rPr lang="ru-RU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У ФНС нет задачи «поубивать» и они настроены сотрудничать с «ОПОРОЙ РОССИИ» и отраслевыми профобъединениями. Механизм такого сотрудничества наработан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с ФНС, «ОПОРОЙ РОССИИ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» и Комиссией по клининговой деятельности и обращению с отходами, все основные составляющие регулирования заложены в законе о СРО. </a:t>
            </a:r>
          </a:p>
          <a:p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Для отраслей, которые не проявили желания взаимодействовать процесс происходил довольно жестко, силовым давлением.     </a:t>
            </a:r>
          </a:p>
          <a:p>
            <a:endParaRPr lang="ru-RU" sz="16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3"/>
          <p:cNvSpPr>
            <a:spLocks noChangeArrowheads="1"/>
          </p:cNvSpPr>
          <p:nvPr/>
        </p:nvSpPr>
        <p:spPr bwMode="auto">
          <a:xfrm>
            <a:off x="7543800" y="228600"/>
            <a:ext cx="1362075" cy="885825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56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38328"/>
            <a:ext cx="8229600" cy="1252728"/>
          </a:xfrm>
        </p:spPr>
        <p:txBody>
          <a:bodyPr/>
          <a:lstStyle/>
          <a:p>
            <a:pPr algn="l"/>
            <a:r>
              <a:rPr lang="ru-RU" dirty="0" smtClean="0"/>
              <a:t>Опыт решения проблемы 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76960" y="2667000"/>
            <a:ext cx="7162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ru-RU" sz="1600" dirty="0"/>
              <a:t>Организация тесного взаимодействия с федеральными и региональными органами власти, как в сфере контроля и надзора за предпринимательством, так и оказание ему помощи и поддержки</a:t>
            </a:r>
            <a:r>
              <a:rPr lang="ru-RU" sz="1600" dirty="0" smtClean="0"/>
              <a:t>.</a:t>
            </a:r>
          </a:p>
          <a:p>
            <a:pPr marL="342900" indent="-342900">
              <a:buAutoNum type="arabicPeriod"/>
            </a:pPr>
            <a:r>
              <a:rPr lang="ru-RU" sz="1600" dirty="0" smtClean="0"/>
              <a:t>Развитие системы и добровольного и обязательного саморегулирования в </a:t>
            </a:r>
            <a:r>
              <a:rPr lang="ru-RU" sz="1600" dirty="0"/>
              <a:t>отраслях, взаимодействия с госорганами, ФНС, ФАС </a:t>
            </a:r>
            <a:r>
              <a:rPr lang="ru-RU" sz="1600" dirty="0" smtClean="0"/>
              <a:t>и обратной связи.</a:t>
            </a:r>
          </a:p>
          <a:p>
            <a:pPr marL="342900" indent="-342900">
              <a:buAutoNum type="arabicPeriod"/>
            </a:pPr>
            <a:r>
              <a:rPr lang="ru-RU" sz="1600" dirty="0" smtClean="0"/>
              <a:t>Разработка единых стандартов деятельности, стандартов качества, нормативов налоговой нагрузки для участников отраслевых рынков, информирование поставщиков и заказчиков. ФАС готова запускать на рынок госзаказов только добросовестных поставщиков. </a:t>
            </a:r>
          </a:p>
          <a:p>
            <a:pPr marL="342900" indent="-342900">
              <a:buFontTx/>
              <a:buAutoNum type="arabicPeriod"/>
            </a:pPr>
            <a:r>
              <a:rPr lang="ru-RU" sz="1600" dirty="0"/>
              <a:t>Установление справедливых условий оплаты выполняемых работ и/или оказываемых услуг с учетом обязанности Исполнителя уплаты всех установленных налогов и сборов</a:t>
            </a:r>
            <a:r>
              <a:rPr lang="ru-RU" sz="1600" dirty="0" smtClean="0"/>
              <a:t>. Определение НМЦК затратным методом.  </a:t>
            </a:r>
          </a:p>
          <a:p>
            <a:r>
              <a:rPr lang="ru-RU" sz="1600" dirty="0" smtClean="0"/>
              <a:t> </a:t>
            </a:r>
            <a:endParaRPr lang="ru-RU" sz="1600" dirty="0"/>
          </a:p>
        </p:txBody>
      </p:sp>
      <p:sp>
        <p:nvSpPr>
          <p:cNvPr id="4" name="object 3"/>
          <p:cNvSpPr>
            <a:spLocks noChangeArrowheads="1"/>
          </p:cNvSpPr>
          <p:nvPr/>
        </p:nvSpPr>
        <p:spPr bwMode="auto">
          <a:xfrm>
            <a:off x="7558722" y="238760"/>
            <a:ext cx="1362075" cy="885825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1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07720" y="2744212"/>
            <a:ext cx="77724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5"/>
            </a:pPr>
            <a:r>
              <a:rPr lang="ru-RU" sz="1600" dirty="0"/>
              <a:t>Контроль со стороны бизнес объединений и ассоциаций за выполнением требований налогового законодательства всеми участниками рынка, прежде всего  - исполнителями государственных заказов</a:t>
            </a:r>
            <a:r>
              <a:rPr lang="ru-RU" sz="1600" dirty="0" smtClean="0"/>
              <a:t>.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ru-RU" sz="1600" dirty="0" smtClean="0"/>
              <a:t>Цифровизация обмена информацией с госорганами, поставщиками и заказчиками. Использование возможностей компании </a:t>
            </a:r>
            <a:r>
              <a:rPr lang="en-US" sz="1600" dirty="0" smtClean="0"/>
              <a:t>Seldon </a:t>
            </a:r>
            <a:r>
              <a:rPr lang="ru-RU" sz="1600" dirty="0" smtClean="0"/>
              <a:t>и аналитика состояния отрасли.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ru-RU" sz="1600" dirty="0"/>
              <a:t>Организация подготовки квалифицированных специалистов для предприятий отрасли, в том числе через взаимодействие с высшими и специализированными учебными заведениями</a:t>
            </a:r>
            <a:r>
              <a:rPr lang="ru-RU" sz="1600" dirty="0" smtClean="0"/>
              <a:t>.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ru-RU" sz="1600" dirty="0" smtClean="0"/>
              <a:t>Выявление и распространение успешного опыта и лучшей практики оказания услуг.</a:t>
            </a:r>
            <a:endParaRPr lang="ru-RU" sz="1600" dirty="0"/>
          </a:p>
          <a:p>
            <a:pPr marL="342900" indent="-342900">
              <a:buFont typeface="+mj-lt"/>
              <a:buAutoNum type="arabicPeriod" startAt="5"/>
            </a:pPr>
            <a:r>
              <a:rPr lang="ru-RU" sz="1600" dirty="0" smtClean="0"/>
              <a:t>Улучшение условий получения финансовой поддержки, использование господдержки и эффективных банковских инструментов.</a:t>
            </a:r>
            <a:endParaRPr lang="ru-RU" sz="16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Опыт решения проблемы</a:t>
            </a:r>
            <a:endParaRPr lang="ru-RU" dirty="0"/>
          </a:p>
        </p:txBody>
      </p:sp>
      <p:sp>
        <p:nvSpPr>
          <p:cNvPr id="5" name="object 3"/>
          <p:cNvSpPr>
            <a:spLocks noChangeArrowheads="1"/>
          </p:cNvSpPr>
          <p:nvPr/>
        </p:nvSpPr>
        <p:spPr bwMode="auto">
          <a:xfrm>
            <a:off x="7579677" y="259080"/>
            <a:ext cx="1362075" cy="885825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61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Блок-схема: несколько документов 31"/>
          <p:cNvSpPr/>
          <p:nvPr/>
        </p:nvSpPr>
        <p:spPr>
          <a:xfrm>
            <a:off x="6760368" y="3240608"/>
            <a:ext cx="2078832" cy="1245936"/>
          </a:xfrm>
          <a:prstGeom prst="flowChartMultidocumen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rgbClr val="002060"/>
                </a:solidFill>
              </a:rPr>
              <a:t>РЕГИОНАЛЬНЫЕ ОТДЕЛЕНИЯ ОПОРЫ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rgbClr val="FF0000"/>
                </a:solidFill>
              </a:rPr>
              <a:t>Представительства  Комитета</a:t>
            </a:r>
          </a:p>
        </p:txBody>
      </p:sp>
      <p:sp>
        <p:nvSpPr>
          <p:cNvPr id="31" name="Блок-схема: несколько документов 30"/>
          <p:cNvSpPr/>
          <p:nvPr/>
        </p:nvSpPr>
        <p:spPr>
          <a:xfrm>
            <a:off x="381000" y="3352800"/>
            <a:ext cx="1828800" cy="1159428"/>
          </a:xfrm>
          <a:prstGeom prst="flowChartMultidocumen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Компании в регионах</a:t>
            </a:r>
            <a:endParaRPr lang="ru-RU" sz="1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272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Структура работы и организация профессионального диалога с госорганами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649537" y="3212015"/>
            <a:ext cx="3903663" cy="125044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b="1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/>
              <a:t>ОПОРА РОССИИ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/>
              <a:t>Комитет по повышению прозрачности  бизнеса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/>
              <a:t> </a:t>
            </a:r>
            <a:endParaRPr lang="ru-RU" sz="28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850" y="5732463"/>
            <a:ext cx="3671888" cy="9366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rgbClr val="002060"/>
                </a:solidFill>
              </a:rPr>
              <a:t>ВЫРАБОТКА СТАНДАРТОВ ДЕЯТЕЛЬНОСТИ И ПРОФЕССИОНАЛЬНЫХ СТАНДАРТОВ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364163" y="5732463"/>
            <a:ext cx="3600450" cy="9683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rgbClr val="002060"/>
                </a:solidFill>
              </a:rPr>
              <a:t>ПРОФЕССИОНАЛЬНАЯ ОЦЕНКА КОМПАНИЙ ДЛЯ ВХОЖДЕНИЯ В РЕЕСТР ДОБРОСОВЕСТНЫХ КОМПАНИЙ, БАЗИРУЮЩАЯСЯ НА КРИТЕРИЯХ СРО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6659563" y="5480050"/>
            <a:ext cx="1462087" cy="25241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>
            <a:off x="900113" y="5480050"/>
            <a:ext cx="1752600" cy="25241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7575550" y="4513263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Двойная стрелка влево/вправо 5"/>
          <p:cNvSpPr/>
          <p:nvPr/>
        </p:nvSpPr>
        <p:spPr>
          <a:xfrm>
            <a:off x="2125662" y="4162425"/>
            <a:ext cx="2065338" cy="485775"/>
          </a:xfrm>
          <a:prstGeom prst="left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/>
              <a:t>Мониторинг ситуации</a:t>
            </a:r>
            <a:endParaRPr lang="ru-RU" sz="1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55650" y="1341438"/>
            <a:ext cx="7697788" cy="63976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ПРАВИТЕЛЬСТВО РФ, АП, ГОСУДУМА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Двойная стрелка вверх/вниз 10"/>
          <p:cNvSpPr/>
          <p:nvPr/>
        </p:nvSpPr>
        <p:spPr>
          <a:xfrm>
            <a:off x="292739" y="2561063"/>
            <a:ext cx="327025" cy="647700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55650" y="4775200"/>
            <a:ext cx="7697788" cy="863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ПРОФИЛЬНЫЕ ПРОФЕССИОНАЛЬНЫЕ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ОБЪЕДИНЕНИЯ, КОМИТЕТЫ (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АССОЦИАЦИИ, СРО)</a:t>
            </a:r>
          </a:p>
        </p:txBody>
      </p:sp>
      <p:sp>
        <p:nvSpPr>
          <p:cNvPr id="15" name="Двойная стрелка влево/вправо 14"/>
          <p:cNvSpPr/>
          <p:nvPr/>
        </p:nvSpPr>
        <p:spPr>
          <a:xfrm>
            <a:off x="5138738" y="4162425"/>
            <a:ext cx="1881187" cy="485775"/>
          </a:xfrm>
          <a:prstGeom prst="left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 smtClean="0"/>
              <a:t>ТЕХНОЛОГИЯ РАБОТЫ</a:t>
            </a:r>
            <a:endParaRPr lang="ru-RU" sz="1000" dirty="0"/>
          </a:p>
        </p:txBody>
      </p:sp>
      <p:sp>
        <p:nvSpPr>
          <p:cNvPr id="19" name="Двойная стрелка вверх/вниз 18"/>
          <p:cNvSpPr/>
          <p:nvPr/>
        </p:nvSpPr>
        <p:spPr>
          <a:xfrm>
            <a:off x="7750175" y="4441825"/>
            <a:ext cx="327025" cy="511175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7" name="Двойная стрелка вверх/вниз 16"/>
          <p:cNvSpPr/>
          <p:nvPr/>
        </p:nvSpPr>
        <p:spPr>
          <a:xfrm>
            <a:off x="1116013" y="4365625"/>
            <a:ext cx="327025" cy="511175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047750" y="2133600"/>
            <a:ext cx="1924050" cy="9366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smtClean="0">
                <a:solidFill>
                  <a:srgbClr val="002060"/>
                </a:solidFill>
              </a:rPr>
              <a:t>Контроль-надзорные органы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rgbClr val="002060"/>
                </a:solidFill>
              </a:rPr>
              <a:t>ФНС, МВД, Генпрокуратура РФ, </a:t>
            </a:r>
            <a:r>
              <a:rPr lang="ru-RU" sz="1200" dirty="0" err="1" smtClean="0">
                <a:solidFill>
                  <a:srgbClr val="002060"/>
                </a:solidFill>
              </a:rPr>
              <a:t>Роспотребнадзор</a:t>
            </a:r>
            <a:r>
              <a:rPr lang="ru-RU" sz="1200" dirty="0" smtClean="0">
                <a:solidFill>
                  <a:srgbClr val="002060"/>
                </a:solidFill>
              </a:rPr>
              <a:t>, …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581400" y="2122990"/>
            <a:ext cx="1924050" cy="9366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smtClean="0">
                <a:solidFill>
                  <a:srgbClr val="002060"/>
                </a:solidFill>
              </a:rPr>
              <a:t>Регуляторы,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rgbClr val="002060"/>
                </a:solidFill>
              </a:rPr>
              <a:t>ответственные за развитие отраслей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rgbClr val="002060"/>
                </a:solidFill>
              </a:rPr>
              <a:t>Минпромторг, Минстрой, Минэк, МПР, …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23" name="Двойная стрелка вверх/вниз 22"/>
          <p:cNvSpPr/>
          <p:nvPr/>
        </p:nvSpPr>
        <p:spPr>
          <a:xfrm>
            <a:off x="4343400" y="1828800"/>
            <a:ext cx="327025" cy="331787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4" name="Двойная стрелка вверх/вниз 23"/>
          <p:cNvSpPr/>
          <p:nvPr/>
        </p:nvSpPr>
        <p:spPr>
          <a:xfrm>
            <a:off x="4441031" y="4419600"/>
            <a:ext cx="327025" cy="511175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6172200" y="2133599"/>
            <a:ext cx="1924050" cy="9366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smtClean="0">
                <a:solidFill>
                  <a:srgbClr val="002060"/>
                </a:solidFill>
              </a:rPr>
              <a:t>Заказчики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rgbClr val="002060"/>
                </a:solidFill>
              </a:rPr>
              <a:t>ФАС, Госорганы, Госкомпании, Госкорпорации, Корпорация МСП</a:t>
            </a:r>
          </a:p>
        </p:txBody>
      </p:sp>
      <p:sp>
        <p:nvSpPr>
          <p:cNvPr id="26" name="Двойная стрелка вверх/вниз 25"/>
          <p:cNvSpPr/>
          <p:nvPr/>
        </p:nvSpPr>
        <p:spPr>
          <a:xfrm>
            <a:off x="6934200" y="1752600"/>
            <a:ext cx="327025" cy="380650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7" name="Двойная стрелка вверх/вниз 26"/>
          <p:cNvSpPr/>
          <p:nvPr/>
        </p:nvSpPr>
        <p:spPr>
          <a:xfrm>
            <a:off x="1832769" y="1790875"/>
            <a:ext cx="327025" cy="380650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8" name="Двойная стрелка вверх/вниз 27"/>
          <p:cNvSpPr/>
          <p:nvPr/>
        </p:nvSpPr>
        <p:spPr>
          <a:xfrm>
            <a:off x="2644775" y="2972150"/>
            <a:ext cx="327025" cy="380650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9" name="Двойная стрелка вверх/вниз 28"/>
          <p:cNvSpPr/>
          <p:nvPr/>
        </p:nvSpPr>
        <p:spPr>
          <a:xfrm>
            <a:off x="6226175" y="2964716"/>
            <a:ext cx="327025" cy="380650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0" name="Двойная стрелка вверх/вниз 29"/>
          <p:cNvSpPr/>
          <p:nvPr/>
        </p:nvSpPr>
        <p:spPr>
          <a:xfrm>
            <a:off x="4321175" y="2964716"/>
            <a:ext cx="327025" cy="380650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502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633</TotalTime>
  <Words>1030</Words>
  <Application>Microsoft Office PowerPoint</Application>
  <PresentationFormat>Экран (4:3)</PresentationFormat>
  <Paragraphs>124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1_Волна</vt:lpstr>
      <vt:lpstr>Волна</vt:lpstr>
      <vt:lpstr>Презентация PowerPoint</vt:lpstr>
      <vt:lpstr>Состав Комитета</vt:lpstr>
      <vt:lpstr>Состав Комитета</vt:lpstr>
      <vt:lpstr>Состав Комитета</vt:lpstr>
      <vt:lpstr>Предпосылки создания  Комитета</vt:lpstr>
      <vt:lpstr>Риски для предприятий «Промедление смерти подобно»</vt:lpstr>
      <vt:lpstr>Опыт решения проблемы </vt:lpstr>
      <vt:lpstr>Опыт решения проблемы</vt:lpstr>
      <vt:lpstr>Структура работы и организация профессионального диалога с госорганами</vt:lpstr>
      <vt:lpstr>План работы Комитета на 2020 г.</vt:lpstr>
      <vt:lpstr>План работы Комитета на 2020 г.</vt:lpstr>
      <vt:lpstr>Приглашаем к сотрудничеству!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Создание профильного комитета  по строительству и ЖКХ</dc:title>
  <dc:creator>execute</dc:creator>
  <cp:lastModifiedBy>Екатерина Реут</cp:lastModifiedBy>
  <cp:revision>51</cp:revision>
  <cp:lastPrinted>2020-02-05T08:45:18Z</cp:lastPrinted>
  <dcterms:created xsi:type="dcterms:W3CDTF">2019-01-29T07:42:25Z</dcterms:created>
  <dcterms:modified xsi:type="dcterms:W3CDTF">2020-10-29T14:22:39Z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2016-08-29T00:00:00Z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2019-01-29T00:00:00Z</vt:filetime>
  </property>
</Properties>
</file>