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8" r:id="rId4"/>
    <p:sldId id="267" r:id="rId5"/>
    <p:sldId id="263" r:id="rId6"/>
    <p:sldId id="262" r:id="rId7"/>
    <p:sldId id="264" r:id="rId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BC2CC904-3B67-4A68-BED9-E7D83BAE8752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E266D25B-0DAB-4504-914A-459A4A37FE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20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43292" cy="634082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E676-66B4-4E2B-AE2F-91BEAA22A84B}" type="datetime1">
              <a:rPr lang="ru-RU" smtClean="0"/>
              <a:pPr/>
              <a:t>20.04.2021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3AC6-A09E-41B0-9234-A685F8879526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3" descr="C:\Users\1\Desktop\image0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2420" y="490230"/>
            <a:ext cx="440255" cy="35590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273610" y="980728"/>
            <a:ext cx="854686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45152" tIns="72576" rIns="145152" bIns="72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47381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3B4EB-3658-4E67-A86C-84338A0A300A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771D0-25B1-4DAB-965C-7B7948144F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Презентация НП,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2" cy="51435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32" y="2492896"/>
            <a:ext cx="8964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КОМИТЕТ </a:t>
            </a:r>
          </a:p>
          <a:p>
            <a:pPr algn="ctr"/>
            <a:r>
              <a:rPr lang="ru-RU" sz="4000" b="1" dirty="0" smtClean="0">
                <a:solidFill>
                  <a:schemeClr val="tx2"/>
                </a:solidFill>
              </a:rPr>
              <a:t>ПО МИГРАЦИИ И </a:t>
            </a:r>
            <a:r>
              <a:rPr lang="ru-RU" sz="4000" b="1" smtClean="0">
                <a:solidFill>
                  <a:schemeClr val="tx2"/>
                </a:solidFill>
              </a:rPr>
              <a:t>КООРДИНАЦИИ ДЕЯТЕЛЬНОСТИ </a:t>
            </a:r>
            <a:r>
              <a:rPr lang="ru-RU" sz="4000" b="1" dirty="0" smtClean="0">
                <a:solidFill>
                  <a:schemeClr val="tx2"/>
                </a:solidFill>
              </a:rPr>
              <a:t>МЕСТ ПРЕБЫВАНИЯ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6000768"/>
            <a:ext cx="2771800" cy="33855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ru-RU" sz="160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Москва 2021</a:t>
            </a:r>
            <a:endParaRPr lang="ru-RU" sz="1600" dirty="0">
              <a:solidFill>
                <a:srgbClr val="00206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Презентация НП,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9144022" cy="514351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23528" y="1052736"/>
            <a:ext cx="8172908" cy="3730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000" dirty="0">
              <a:solidFill>
                <a:schemeClr val="tx1"/>
              </a:solidFill>
            </a:endParaRPr>
          </a:p>
          <a:p>
            <a:pPr marL="34290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Ситуация с закрытием границ с союзными республиками  на въезд иностранных 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работников </a:t>
            </a: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показала 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острую востребованность </a:t>
            </a: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сложную заменимость трудовых мигрантов в экономике России и особенно в малом и среднем бизнесе. </a:t>
            </a:r>
          </a:p>
          <a:p>
            <a:pPr marL="34290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на территории РФ объединений предпринимателей, привлекающих иностранную рабочую силу и участвующих в ее легализации, а также организующих деятельность по размещению иностранных граждан в местах их пребывания, приводит к различию в </a:t>
            </a:r>
            <a:r>
              <a:rPr lang="ru-RU" sz="135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трактовании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применении требований законов. Как следствие – низкая осведомленность о порядке организованного набора иностранных работников, их последующей легализации, высокие расходы на оформление документов, оплату административных штрафов.</a:t>
            </a:r>
          </a:p>
          <a:p>
            <a:pPr marL="34290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единого органа, координирующего деятельность мест размещения прибывших в Россию иностранных граждан, порождает множество разночтений порядка постановки на учет мигрантов, что в свою очередь открыло доступ на данные рынки криминальным структурам.  </a:t>
            </a:r>
            <a:endParaRPr lang="ru-RU" sz="135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порядке межведомственного взаимодействия (ФНС, МВД, 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ФОМС) </a:t>
            </a: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остается много пробелов, которые требуют привлечения и участия общественных организаций в вопросах законотворчества.  </a:t>
            </a:r>
          </a:p>
          <a:p>
            <a:pPr marL="342900" lvl="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Указанные обстоятельства нарушают равноправие между работодателями, принимающими на работу легальных трудовых мигрантов, полностью оплачивающих необходимые взносы и налоги и теми, кто использует нелегальную рабочую силу, либо выплачивает серую заработную плату (что приводит к выпадению доходов из бюджетов соответствующих фондов).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8" y="28572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АКТУАЛЬНОСТЬ СОЗДАНИЯ КОМИТЕТА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173936" y="6401863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528" y="6237312"/>
            <a:ext cx="8496944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67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825236"/>
          </a:xfrm>
          <a:prstGeom prst="rect">
            <a:avLst/>
          </a:prstGeom>
          <a:solidFill>
            <a:srgbClr val="00257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5" b="1" dirty="0">
              <a:solidFill>
                <a:schemeClr val="bg1"/>
              </a:solidFill>
              <a:latin typeface="Tahoma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" y="764704"/>
            <a:ext cx="1164215" cy="79435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65511" y="1867270"/>
            <a:ext cx="2325765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Председатель Комитета</a:t>
            </a:r>
            <a:r>
              <a:rPr lang="ru-RU" sz="135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64514" y="1694146"/>
            <a:ext cx="1671740" cy="7155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Члены Комитета:</a:t>
            </a:r>
          </a:p>
          <a:p>
            <a:r>
              <a:rPr lang="ru-RU" sz="135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3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8396" y="2492896"/>
            <a:ext cx="153510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Цели Комитета: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30971" y="1096743"/>
            <a:ext cx="805333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bg1"/>
                </a:solidFill>
                <a:latin typeface="Tahoma"/>
              </a:rPr>
              <a:t>КОМИТЕТ ПО МИГРАЦИИ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100" b="1" dirty="0">
              <a:solidFill>
                <a:schemeClr val="bg1"/>
              </a:solidFill>
              <a:latin typeface="Tahom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5511" y="2924944"/>
            <a:ext cx="86094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Координация предпринимателей</a:t>
            </a: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создающих инфраструктуру, необходимую для осуществления  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миграционных </a:t>
            </a: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процессов в соответствии с 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региональным </a:t>
            </a: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федеральным законодательством РФ. </a:t>
            </a:r>
          </a:p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Формирование инициатив и участие в законотворческом процессе в отношении нормативных правовых актов, регулирующих деятельность предпринимателей, использующих иностранную рабочую 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силу, а также организующих размещение иностранных граждан в местах пребывания.</a:t>
            </a:r>
            <a:endParaRPr lang="ru-RU" sz="135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предложений по инфраструктурному развитию миграционной сферы.</a:t>
            </a:r>
          </a:p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Поиск и применение лучших практик организации деятельности в сфере миграционных отношений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уровня осведомленности, образования и экспертной поддержки в области миграционного </a:t>
            </a: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законодательства предприятий МСП, использующих иностранную рабочую силу, а также выступающих в качестве принимающей стороны для указанных граждан.</a:t>
            </a:r>
          </a:p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повышения мобильности трудовых ресурсов. </a:t>
            </a:r>
          </a:p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и внедрение стандартов при создании миграционной структуры в форме ГЧП.</a:t>
            </a:r>
          </a:p>
          <a:p>
            <a:pPr marL="176213" indent="266700">
              <a:spcAft>
                <a:spcPts val="300"/>
              </a:spcAft>
              <a:buClr>
                <a:srgbClr val="002060"/>
              </a:buClr>
              <a:buSzPct val="200000"/>
              <a:buFont typeface="Wingdings" panose="05000000000000000000" pitchFamily="2" charset="2"/>
              <a:buChar char="ü"/>
            </a:pPr>
            <a:r>
              <a:rPr lang="ru-RU" sz="135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Выработка предложений по изменению миграционного законодательства, регулирующего порядок привлечения иностранной рабочей силы в целях повышения ее доступности. </a:t>
            </a:r>
            <a:endParaRPr lang="ru-RU" sz="135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 descr="Презентация НП, копия.jpg"/>
          <p:cNvPicPr>
            <a:picLocks noChangeAspect="1"/>
          </p:cNvPicPr>
          <p:nvPr/>
        </p:nvPicPr>
        <p:blipFill rotWithShape="1">
          <a:blip r:embed="rId3" cstate="print"/>
          <a:srcRect b="83733"/>
          <a:stretch/>
        </p:blipFill>
        <p:spPr>
          <a:xfrm>
            <a:off x="0" y="0"/>
            <a:ext cx="914402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9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Презентация НП,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680"/>
            <a:ext cx="9144022" cy="514351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79612" y="1052736"/>
            <a:ext cx="7164796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000" dirty="0">
              <a:solidFill>
                <a:schemeClr val="tx1"/>
              </a:solidFill>
            </a:endParaRPr>
          </a:p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Рост объемов въезда трудовых мигрантов в рамках организованного целевого набора из стран СНГ - до 25% от общего количества трудовых мигрантов 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7808" y="3933056"/>
            <a:ext cx="788668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Рост информированности работодателей о порядке легализации трудовых мигрантов, осуществления их организованного набора на работу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2586670"/>
            <a:ext cx="8028406" cy="11303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spc="-30" dirty="0" smtClean="0">
                <a:solidFill>
                  <a:schemeClr val="tx1"/>
                </a:solidFill>
              </a:rPr>
              <a:t>Увеличение доли легализованных мигрантов, по </a:t>
            </a:r>
            <a:r>
              <a:rPr lang="ru-RU" sz="2400" spc="-30" dirty="0">
                <a:solidFill>
                  <a:schemeClr val="tx1"/>
                </a:solidFill>
              </a:rPr>
              <a:t>отношению</a:t>
            </a:r>
            <a:r>
              <a:rPr lang="ru-RU" sz="2400" spc="-30" dirty="0" smtClean="0">
                <a:solidFill>
                  <a:schemeClr val="tx1"/>
                </a:solidFill>
              </a:rPr>
              <a:t> к общему количеству прибывших граждан, указавших цель въезда «Работа» (текущие показатели – 30%)</a:t>
            </a:r>
            <a:endParaRPr lang="ru-RU" sz="2400" spc="-3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28572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ЦЕЛЕВЫЕ ПОКАЗАТЕЛИ: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115616" y="3861048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115616" y="5157192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079612" y="2348880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173936" y="6401863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95536" y="2564904"/>
            <a:ext cx="576064" cy="1296144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95536" y="4077072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1268760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5373216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46996" y="5229200"/>
            <a:ext cx="738082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000" dirty="0">
              <a:solidFill>
                <a:schemeClr val="tx1"/>
              </a:solidFill>
            </a:endParaRPr>
          </a:p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Увеличение эффективности мер, направленных на рост поступлений НДФЛ в </a:t>
            </a:r>
            <a:r>
              <a:rPr lang="ru-RU" sz="2400" dirty="0">
                <a:solidFill>
                  <a:schemeClr val="tx1"/>
                </a:solidFill>
              </a:rPr>
              <a:t>бюджет, </a:t>
            </a:r>
            <a:r>
              <a:rPr lang="ru-RU" sz="2400" dirty="0" smtClean="0">
                <a:solidFill>
                  <a:schemeClr val="tx1"/>
                </a:solidFill>
              </a:rPr>
              <a:t>страховых взносов иностранных граждан, работающих в субъектах РФ 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115616" y="6453336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81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Презентация НП,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22" cy="514351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79612" y="1214422"/>
            <a:ext cx="7635792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000" dirty="0">
              <a:solidFill>
                <a:schemeClr val="tx1"/>
              </a:solidFill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</a:rPr>
              <a:t>Являясь инструментом для взаимодействия федеральных и региональных властей, и представителей бизнес-сообщества, Комитет решает задачи по поддержке субъектов МСП, использующих труд иностранных работников 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7808" y="3933056"/>
            <a:ext cx="788668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Участие в реформировании нормативной базы в целях исключения рисков для предпринимателей, законно использующих иностранную рабочую силу, а также выступающих для них принимающей стороной  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7808" y="2786058"/>
            <a:ext cx="788668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Участие в разработке и реализации государственных, региональных и муниципальных программ по развитию и поддержке малого и среднего предпринимательства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28572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ЗАДАЧИ СОЗДАНИЯ: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91106" y="3857628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091106" y="5143512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115616" y="2571744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173936" y="6401863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95536" y="2786058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95536" y="4063392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95536" y="1356050"/>
            <a:ext cx="576064" cy="1215694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4036" y="5357826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4</a:t>
            </a:r>
            <a:endParaRPr lang="ru-RU" sz="4800" dirty="0">
              <a:solidFill>
                <a:srgbClr val="C0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142976" y="6429396"/>
            <a:ext cx="6552728" cy="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105738" y="5578634"/>
            <a:ext cx="778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Участие в законотворчестве в сфере вопросов миграции, проведение экспертизы проектов законодательных и нормативных актов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67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Презентация НП,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2" y="-58328"/>
            <a:ext cx="9144022" cy="5143512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 rot="10800000">
            <a:off x="5031429" y="764704"/>
            <a:ext cx="4112570" cy="6103245"/>
            <a:chOff x="-36512" y="-27383"/>
            <a:chExt cx="4149081" cy="6103245"/>
          </a:xfrm>
        </p:grpSpPr>
        <p:sp>
          <p:nvSpPr>
            <p:cNvPr id="23" name="Равнобедренный треугольник 22"/>
            <p:cNvSpPr/>
            <p:nvPr/>
          </p:nvSpPr>
          <p:spPr>
            <a:xfrm rot="5400000">
              <a:off x="-138098" y="1825195"/>
              <a:ext cx="6103245" cy="2398089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36512" y="2"/>
              <a:ext cx="1763688" cy="607586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751676" y="2780928"/>
            <a:ext cx="36781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ПРИОРИТЕТНЫЕ НАПРАВЛЕНИЯ РАБОТЫ: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012160" y="6309320"/>
            <a:ext cx="2844800" cy="365125"/>
          </a:xfrm>
        </p:spPr>
        <p:txBody>
          <a:bodyPr/>
          <a:lstStyle/>
          <a:p>
            <a:fld id="{68F13AC6-A09E-41B0-9234-A685F887952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60708" y="836712"/>
            <a:ext cx="57435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Активное взаимодействие с предпринимателями, имеющими негативный опыт использования труда иностранных работников – участие в решении спорных вопросов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5008" y="2143116"/>
            <a:ext cx="5029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Использование действующих и формирование новых региональных практик, способствующих росту собираемости налогов и сборов, с последующим масштабированием наиболее успешных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008" y="4071942"/>
            <a:ext cx="5029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Снижение уровня административной</a:t>
            </a:r>
          </a:p>
          <a:p>
            <a:r>
              <a:rPr lang="ru-RU" sz="2000" dirty="0" smtClean="0"/>
              <a:t>ответственности МСП путем выработки прозрачного и понятного механизма привлечения иностранных работников 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24704" y="5485171"/>
            <a:ext cx="5833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Рост </a:t>
            </a:r>
            <a:r>
              <a:rPr lang="ru-RU" sz="2000" dirty="0" err="1" smtClean="0"/>
              <a:t>цифровизации</a:t>
            </a:r>
            <a:r>
              <a:rPr lang="ru-RU" sz="2000" dirty="0" smtClean="0"/>
              <a:t> процедур легализации иностранных работников с целью ухода МСП от взаимодействия с посредническими структурами</a:t>
            </a:r>
            <a:endParaRPr lang="ru-RU" sz="2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00160" y="980728"/>
            <a:ext cx="607444" cy="1028062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2200709"/>
            <a:ext cx="576064" cy="186135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95536" y="4183257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95536" y="5492152"/>
            <a:ext cx="576064" cy="1080120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Презентация НП, коп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8049"/>
            <a:ext cx="9144022" cy="5143512"/>
          </a:xfrm>
          <a:prstGeom prst="rect">
            <a:avLst/>
          </a:prstGeom>
        </p:spPr>
      </p:pic>
      <p:grpSp>
        <p:nvGrpSpPr>
          <p:cNvPr id="2" name="Группа 8"/>
          <p:cNvGrpSpPr/>
          <p:nvPr/>
        </p:nvGrpSpPr>
        <p:grpSpPr>
          <a:xfrm rot="10800000">
            <a:off x="5139952" y="785794"/>
            <a:ext cx="4004048" cy="6103244"/>
            <a:chOff x="0" y="-27384"/>
            <a:chExt cx="4112568" cy="6889039"/>
          </a:xfrm>
        </p:grpSpPr>
        <p:sp>
          <p:nvSpPr>
            <p:cNvPr id="23" name="Равнобедренный треугольник 22"/>
            <p:cNvSpPr/>
            <p:nvPr/>
          </p:nvSpPr>
          <p:spPr>
            <a:xfrm rot="5400000">
              <a:off x="-504564" y="2240868"/>
              <a:ext cx="6885384" cy="2348880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0" y="0"/>
              <a:ext cx="1763688" cy="686165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078468" y="2780928"/>
            <a:ext cx="36781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ОЖИДАЕМЫЕ РЕЗУЛЬТАТЫ РАБОТЫ: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6182" y="814389"/>
            <a:ext cx="607223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Рост информированности представителей МСП о правилах и порядке использования труда иностранных работников. </a:t>
            </a:r>
            <a:endParaRPr lang="ru-RU" sz="2000" dirty="0" smtClean="0">
              <a:solidFill>
                <a:schemeClr val="tx2"/>
              </a:solidFill>
            </a:endParaRPr>
          </a:p>
          <a:p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1538" y="2132950"/>
            <a:ext cx="50677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Устранение пробелов в вопросах миграции, в том числе  в действующем законодательстве, которые негативно влияют на деловой климат.</a:t>
            </a:r>
            <a:endParaRPr lang="ru-RU" sz="2000" spc="-3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038" y="4286256"/>
            <a:ext cx="5386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pc="-30" dirty="0" smtClean="0"/>
              <a:t>Повышение качества и </a:t>
            </a:r>
          </a:p>
          <a:p>
            <a:r>
              <a:rPr lang="ru-RU" sz="2400" spc="-30" dirty="0" smtClean="0"/>
              <a:t>интенсивности межведомственного </a:t>
            </a:r>
          </a:p>
          <a:p>
            <a:r>
              <a:rPr lang="ru-RU" sz="2400" spc="-30" dirty="0" smtClean="0"/>
              <a:t>и межрегионального  взаимодействия государственных структур и предпринимательского сообщества. </a:t>
            </a:r>
            <a:endParaRPr lang="ru-RU" sz="2000" spc="-30" dirty="0">
              <a:solidFill>
                <a:schemeClr val="tx2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4036" y="895610"/>
            <a:ext cx="576064" cy="1021222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428596" y="2143116"/>
            <a:ext cx="576064" cy="2000264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24036" y="4357694"/>
            <a:ext cx="576064" cy="1928907"/>
          </a:xfrm>
          <a:prstGeom prst="rect">
            <a:avLst/>
          </a:prstGeom>
          <a:noFill/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rgbClr val="C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2242</TotalTime>
  <Words>685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Anik</dc:creator>
  <cp:lastModifiedBy>Екатерина Реут</cp:lastModifiedBy>
  <cp:revision>75</cp:revision>
  <cp:lastPrinted>2019-06-24T11:05:14Z</cp:lastPrinted>
  <dcterms:created xsi:type="dcterms:W3CDTF">2019-02-20T19:40:02Z</dcterms:created>
  <dcterms:modified xsi:type="dcterms:W3CDTF">2021-04-20T09:46:21Z</dcterms:modified>
</cp:coreProperties>
</file>