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6"/>
  </p:notesMasterIdLst>
  <p:sldIdLst>
    <p:sldId id="256" r:id="rId6"/>
    <p:sldId id="262" r:id="rId7"/>
    <p:sldId id="270" r:id="rId8"/>
    <p:sldId id="277" r:id="rId9"/>
    <p:sldId id="278" r:id="rId10"/>
    <p:sldId id="282" r:id="rId11"/>
    <p:sldId id="280" r:id="rId12"/>
    <p:sldId id="279" r:id="rId13"/>
    <p:sldId id="283" r:id="rId14"/>
    <p:sldId id="268" r:id="rId15"/>
  </p:sldIdLst>
  <p:sldSz cx="24384000" cy="13716000"/>
  <p:notesSz cx="6858000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8C"/>
    <a:srgbClr val="2B2C84"/>
    <a:srgbClr val="D2E9FF"/>
    <a:srgbClr val="AAA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xfrm>
            <a:off x="136525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xfrm>
            <a:off x="914401" y="4689515"/>
            <a:ext cx="5029200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6525" y="739775"/>
            <a:ext cx="6584950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49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sbank.ru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sbank.ru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415231" y="4343886"/>
            <a:ext cx="9013498" cy="444816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E1E8C"/>
                </a:solidFill>
              </a:defRPr>
            </a:lvl1pPr>
            <a:lvl2pPr>
              <a:defRPr sz="3600">
                <a:solidFill>
                  <a:srgbClr val="1E1E8C"/>
                </a:solidFill>
              </a:defRPr>
            </a:lvl2pPr>
            <a:lvl3pPr>
              <a:defRPr sz="3600">
                <a:solidFill>
                  <a:srgbClr val="1E1E8C"/>
                </a:solidFill>
              </a:defRPr>
            </a:lvl3pPr>
            <a:lvl4pPr>
              <a:defRPr sz="3600">
                <a:solidFill>
                  <a:srgbClr val="1E1E8C"/>
                </a:solidFill>
              </a:defRPr>
            </a:lvl4pPr>
            <a:lvl5pPr>
              <a:defRPr sz="3600">
                <a:solidFill>
                  <a:srgbClr val="1E1E8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14459852" y="886318"/>
            <a:ext cx="9013497" cy="3133551"/>
          </a:xfrm>
          <a:prstGeom prst="rect">
            <a:avLst/>
          </a:prstGeom>
        </p:spPr>
        <p:txBody>
          <a:bodyPr anchor="t"/>
          <a:lstStyle>
            <a:lvl1pPr>
              <a:defRPr sz="5600"/>
            </a:lvl1pPr>
          </a:lstStyle>
          <a:p>
            <a:r>
              <a:t>Title Text</a:t>
            </a:r>
          </a:p>
        </p:txBody>
      </p:sp>
      <p:sp>
        <p:nvSpPr>
          <p:cNvPr id="15" name="psbank.ru">
            <a:hlinkClick r:id="rId2"/>
          </p:cNvPr>
          <p:cNvSpPr txBox="1"/>
          <p:nvPr/>
        </p:nvSpPr>
        <p:spPr>
          <a:xfrm>
            <a:off x="21202035" y="12051403"/>
            <a:ext cx="2143719" cy="5665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67380" tIns="67380" rIns="67380" bIns="67380" anchor="ctr">
            <a:spAutoFit/>
          </a:bodyPr>
          <a:lstStyle>
            <a:lvl1pPr algn="r">
              <a:defRPr sz="2800">
                <a:solidFill>
                  <a:srgbClr val="1E1E8C"/>
                </a:solidFill>
                <a:latin typeface="+mn-lt"/>
                <a:ea typeface="+mn-ea"/>
                <a:cs typeface="+mn-cs"/>
                <a:sym typeface="Verdana"/>
              </a:defRPr>
            </a:lvl1pPr>
          </a:lstStyle>
          <a:p>
            <a:r>
              <a:t>psbank.ru</a:t>
            </a:r>
          </a:p>
        </p:txBody>
      </p:sp>
      <p:pic>
        <p:nvPicPr>
          <p:cNvPr id="16" name="4Asset 3@3x.png" descr="4Asset 3@3x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4471" y="11333907"/>
            <a:ext cx="4529063" cy="1392688"/>
          </a:xfrm>
          <a:prstGeom prst="rect">
            <a:avLst/>
          </a:prstGeom>
          <a:ln w="3175">
            <a:miter lim="400000"/>
          </a:ln>
        </p:spPr>
      </p:pic>
      <p:pic>
        <p:nvPicPr>
          <p:cNvPr id="17" name="4Artboard 3@2x.png" descr="4Artboard 3@2x.png"/>
          <p:cNvPicPr>
            <a:picLocks noChangeAspect="1"/>
          </p:cNvPicPr>
          <p:nvPr/>
        </p:nvPicPr>
        <p:blipFill>
          <a:blip r:embed="rId4"/>
          <a:srcRect l="7606" t="7040" r="310"/>
          <a:stretch>
            <a:fillRect/>
          </a:stretch>
        </p:blipFill>
        <p:spPr>
          <a:xfrm>
            <a:off x="-129867" y="-87847"/>
            <a:ext cx="13545648" cy="13833462"/>
          </a:xfrm>
          <a:prstGeom prst="rect">
            <a:avLst/>
          </a:prstGeom>
          <a:ln w="3175">
            <a:miter lim="400000"/>
          </a:ln>
        </p:spPr>
      </p:pic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0798" y="12720108"/>
            <a:ext cx="373420" cy="357468"/>
          </a:xfrm>
          <a:prstGeom prst="rect">
            <a:avLst/>
          </a:prstGeom>
        </p:spPr>
        <p:txBody>
          <a:bodyPr wrap="none" anchor="t"/>
          <a:lstStyle>
            <a:lvl1pPr algn="ctr">
              <a:defRPr sz="16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 for print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415231" y="4343886"/>
            <a:ext cx="9013498" cy="444816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1E1E8C"/>
                </a:solidFill>
              </a:defRPr>
            </a:lvl1pPr>
            <a:lvl2pPr>
              <a:defRPr sz="3600" b="1">
                <a:solidFill>
                  <a:srgbClr val="1E1E8C"/>
                </a:solidFill>
              </a:defRPr>
            </a:lvl2pPr>
            <a:lvl3pPr>
              <a:defRPr sz="3600" b="1">
                <a:solidFill>
                  <a:srgbClr val="1E1E8C"/>
                </a:solidFill>
              </a:defRPr>
            </a:lvl3pPr>
            <a:lvl4pPr>
              <a:defRPr sz="3600" b="1">
                <a:solidFill>
                  <a:srgbClr val="1E1E8C"/>
                </a:solidFill>
              </a:defRPr>
            </a:lvl4pPr>
            <a:lvl5pPr>
              <a:defRPr sz="3600" b="1">
                <a:solidFill>
                  <a:srgbClr val="1E1E8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14459852" y="886318"/>
            <a:ext cx="9013497" cy="3133551"/>
          </a:xfrm>
          <a:prstGeom prst="rect">
            <a:avLst/>
          </a:prstGeom>
        </p:spPr>
        <p:txBody>
          <a:bodyPr anchor="t"/>
          <a:lstStyle>
            <a:lvl1pPr>
              <a:defRPr sz="9000">
                <a:solidFill>
                  <a:srgbClr val="F05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psbank.ru">
            <a:hlinkClick r:id="rId2"/>
          </p:cNvPr>
          <p:cNvSpPr txBox="1"/>
          <p:nvPr/>
        </p:nvSpPr>
        <p:spPr>
          <a:xfrm>
            <a:off x="21202035" y="12051403"/>
            <a:ext cx="2143719" cy="5665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67380" tIns="67380" rIns="67380" bIns="67380" anchor="ctr">
            <a:spAutoFit/>
          </a:bodyPr>
          <a:lstStyle>
            <a:lvl1pPr algn="r">
              <a:defRPr sz="2800">
                <a:solidFill>
                  <a:srgbClr val="1E1E8C"/>
                </a:solidFill>
                <a:latin typeface="+mn-lt"/>
                <a:ea typeface="+mn-ea"/>
                <a:cs typeface="+mn-cs"/>
                <a:sym typeface="Verdana"/>
              </a:defRPr>
            </a:lvl1pPr>
          </a:lstStyle>
          <a:p>
            <a:r>
              <a:t>psbank.ru</a:t>
            </a:r>
          </a:p>
        </p:txBody>
      </p:sp>
      <p:pic>
        <p:nvPicPr>
          <p:cNvPr id="121" name="4Asset 3@3x.png" descr="4Asset 3@3x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4471" y="11333907"/>
            <a:ext cx="4529063" cy="1392688"/>
          </a:xfrm>
          <a:prstGeom prst="rect">
            <a:avLst/>
          </a:prstGeom>
          <a:ln w="3175">
            <a:miter lim="400000"/>
          </a:ln>
        </p:spPr>
      </p:pic>
      <p:pic>
        <p:nvPicPr>
          <p:cNvPr id="122" name="4Artboard 3@2x.png" descr="4Artboard 3@2x.png"/>
          <p:cNvPicPr>
            <a:picLocks noChangeAspect="1"/>
          </p:cNvPicPr>
          <p:nvPr/>
        </p:nvPicPr>
        <p:blipFill>
          <a:blip r:embed="rId4"/>
          <a:srcRect l="7606" t="7040" r="310"/>
          <a:stretch>
            <a:fillRect/>
          </a:stretch>
        </p:blipFill>
        <p:spPr>
          <a:xfrm>
            <a:off x="-129867" y="-87847"/>
            <a:ext cx="13545648" cy="13833462"/>
          </a:xfrm>
          <a:prstGeom prst="rect">
            <a:avLst/>
          </a:prstGeom>
          <a:ln w="3175">
            <a:miter lim="400000"/>
          </a:ln>
        </p:spPr>
      </p:pic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0798" y="12720108"/>
            <a:ext cx="373420" cy="357468"/>
          </a:xfrm>
          <a:prstGeom prst="rect">
            <a:avLst/>
          </a:prstGeom>
        </p:spPr>
        <p:txBody>
          <a:bodyPr wrap="none" anchor="t"/>
          <a:lstStyle>
            <a:lvl1pPr algn="ctr">
              <a:defRPr sz="16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Asset 3@3x.png" descr="4Asset 3@3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0613" y="537490"/>
            <a:ext cx="1862773" cy="572804"/>
          </a:xfrm>
          <a:prstGeom prst="rect">
            <a:avLst/>
          </a:prstGeom>
          <a:ln w="3175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44710" y="329876"/>
            <a:ext cx="20723005" cy="996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7380" tIns="67380" rIns="67380" bIns="6738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Line"/>
          <p:cNvSpPr/>
          <p:nvPr/>
        </p:nvSpPr>
        <p:spPr>
          <a:xfrm>
            <a:off x="588321" y="1419622"/>
            <a:ext cx="23207360" cy="1"/>
          </a:xfrm>
          <a:prstGeom prst="line">
            <a:avLst/>
          </a:prstGeom>
          <a:ln w="12700">
            <a:solidFill>
              <a:srgbClr val="929292"/>
            </a:solidFill>
            <a:miter lim="400000"/>
          </a:ln>
        </p:spPr>
        <p:txBody>
          <a:bodyPr lIns="67380" tIns="67380" rIns="67380" bIns="67380" anchor="ctr"/>
          <a:lstStyle/>
          <a:p>
            <a:pPr>
              <a:defRPr sz="2400" b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defRPr>
            </a:pPr>
            <a:endParaRPr/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45188" y="12795563"/>
            <a:ext cx="738198" cy="350662"/>
          </a:xfrm>
          <a:prstGeom prst="rect">
            <a:avLst/>
          </a:prstGeom>
          <a:ln w="3175">
            <a:miter lim="400000"/>
          </a:ln>
        </p:spPr>
        <p:txBody>
          <a:bodyPr lIns="67380" tIns="67380" rIns="67380" bIns="67380" anchor="ctr">
            <a:spAutoFit/>
          </a:bodyPr>
          <a:lstStyle>
            <a:lvl1pPr algn="r">
              <a:defRPr sz="1400" b="0">
                <a:latin typeface="+mn-lt"/>
                <a:ea typeface="+mn-ea"/>
                <a:cs typeface="+mn-cs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608210" y="1783399"/>
            <a:ext cx="11086722" cy="108673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7380" tIns="67380" rIns="67380" bIns="6738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8" r:id="rId3"/>
  </p:sldLayoutIdLst>
  <p:transition spd="med"/>
  <p:txStyles>
    <p:titleStyle>
      <a:lvl1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1E1E8C"/>
          </a:solidFill>
          <a:uFillTx/>
          <a:latin typeface="+mn-lt"/>
          <a:ea typeface="+mn-ea"/>
          <a:cs typeface="+mn-cs"/>
          <a:sym typeface="Verdana"/>
        </a:defRPr>
      </a:lvl9pPr>
    </p:titleStyle>
    <p:bodyStyle>
      <a:lvl1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3556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7112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10668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1422400" algn="l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2286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4572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6858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9144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11430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13716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16002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1828800" algn="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sbank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bank.ru" TargetMode="External"/><Relationship Id="rId2" Type="http://schemas.openxmlformats.org/officeDocument/2006/relationships/hyperlink" Target="mailto:name@psbank.ru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Заголовок первого уровня. Название презентации в одну или несколько строк"/>
          <p:cNvSpPr txBox="1">
            <a:spLocks noGrp="1"/>
          </p:cNvSpPr>
          <p:nvPr>
            <p:ph type="ctrTitle"/>
          </p:nvPr>
        </p:nvSpPr>
        <p:spPr>
          <a:xfrm>
            <a:off x="13965382" y="4599336"/>
            <a:ext cx="10224653" cy="3133551"/>
          </a:xfrm>
          <a:prstGeom prst="rect">
            <a:avLst/>
          </a:prstGeom>
        </p:spPr>
        <p:txBody>
          <a:bodyPr>
            <a:normAutofit/>
          </a:bodyPr>
          <a:lstStyle>
            <a:lvl1pPr defTabSz="714732">
              <a:defRPr sz="4872"/>
            </a:lvl1pPr>
          </a:lstStyle>
          <a:p>
            <a:r>
              <a:rPr lang="ru-RU" sz="4400" dirty="0"/>
              <a:t>СОТРУДНИЧЕСТВО ПСБ С ПОСТАВЩИКАМИ И ПОДРЯДЧИКАМИ ЭНЕРГЕТИЧЕСКИХ ХОЛДИНГОВ</a:t>
            </a:r>
            <a:endParaRPr sz="4400" dirty="0"/>
          </a:p>
        </p:txBody>
      </p:sp>
      <p:sp>
        <p:nvSpPr>
          <p:cNvPr id="134" name="psbank.ru">
            <a:hlinkClick r:id="rId2"/>
          </p:cNvPr>
          <p:cNvSpPr txBox="1"/>
          <p:nvPr/>
        </p:nvSpPr>
        <p:spPr>
          <a:xfrm>
            <a:off x="21202035" y="12051403"/>
            <a:ext cx="2143719" cy="5665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67380" tIns="67380" rIns="67380" bIns="67380" anchor="ctr">
            <a:spAutoFit/>
          </a:bodyPr>
          <a:lstStyle>
            <a:lvl1pPr algn="r">
              <a:defRPr sz="2800">
                <a:solidFill>
                  <a:srgbClr val="1E1E8C"/>
                </a:solidFill>
                <a:latin typeface="+mn-lt"/>
                <a:ea typeface="+mn-ea"/>
                <a:cs typeface="+mn-cs"/>
                <a:sym typeface="Verdana"/>
              </a:defRPr>
            </a:lvl1pPr>
          </a:lstStyle>
          <a:p>
            <a:r>
              <a:t>psbank.ru</a:t>
            </a:r>
          </a:p>
        </p:txBody>
      </p:sp>
      <p:pic>
        <p:nvPicPr>
          <p:cNvPr id="135" name="4Asset 3@3x.png" descr="4Asset 3@3x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4471" y="11333907"/>
            <a:ext cx="4529063" cy="1392688"/>
          </a:xfrm>
          <a:prstGeom prst="rect">
            <a:avLst/>
          </a:prstGeom>
          <a:ln w="3175">
            <a:miter lim="400000"/>
          </a:ln>
        </p:spPr>
      </p:pic>
      <p:pic>
        <p:nvPicPr>
          <p:cNvPr id="136" name="4Artboard 3@2x.png" descr="4Artboard 3@2x.png"/>
          <p:cNvPicPr>
            <a:picLocks noChangeAspect="1"/>
          </p:cNvPicPr>
          <p:nvPr/>
        </p:nvPicPr>
        <p:blipFill>
          <a:blip r:embed="rId4"/>
          <a:srcRect l="7606" t="7040" r="310"/>
          <a:stretch>
            <a:fillRect/>
          </a:stretch>
        </p:blipFill>
        <p:spPr>
          <a:xfrm>
            <a:off x="-129867" y="-87847"/>
            <a:ext cx="13545648" cy="1383346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Фамилия  Имя Отчество…"/>
          <p:cNvSpPr txBox="1">
            <a:spLocks noGrp="1"/>
          </p:cNvSpPr>
          <p:nvPr>
            <p:ph type="body" sz="quarter" idx="1"/>
          </p:nvPr>
        </p:nvSpPr>
        <p:spPr>
          <a:xfrm>
            <a:off x="14034382" y="5901756"/>
            <a:ext cx="9864436" cy="2832769"/>
          </a:xfrm>
          <a:prstGeom prst="rect">
            <a:avLst/>
          </a:prstGeom>
        </p:spPr>
        <p:txBody>
          <a:bodyPr/>
          <a:lstStyle/>
          <a:p>
            <a:r>
              <a:rPr dirty="0">
                <a:hlinkClick r:id="rId2"/>
              </a:rPr>
              <a:t>ame@psbank.ru</a:t>
            </a:r>
          </a:p>
        </p:txBody>
      </p:sp>
      <p:sp>
        <p:nvSpPr>
          <p:cNvPr id="229" name="Спасибо!"/>
          <p:cNvSpPr txBox="1">
            <a:spLocks noGrp="1"/>
          </p:cNvSpPr>
          <p:nvPr>
            <p:ph type="title"/>
          </p:nvPr>
        </p:nvSpPr>
        <p:spPr>
          <a:xfrm>
            <a:off x="14332257" y="2258008"/>
            <a:ext cx="9013497" cy="3151749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pPr algn="ctr"/>
            <a:r>
              <a:rPr dirty="0" err="1"/>
              <a:t>Спасибо</a:t>
            </a:r>
            <a:r>
              <a:rPr dirty="0"/>
              <a:t>!</a:t>
            </a:r>
            <a:r>
              <a:rPr lang="ru-RU" dirty="0"/>
              <a:t> </a:t>
            </a:r>
            <a:br>
              <a:rPr lang="ru-RU" dirty="0"/>
            </a:br>
            <a:endParaRPr dirty="0"/>
          </a:p>
        </p:txBody>
      </p:sp>
      <p:sp>
        <p:nvSpPr>
          <p:cNvPr id="230" name="psbank.ru">
            <a:hlinkClick r:id="rId3"/>
          </p:cNvPr>
          <p:cNvSpPr txBox="1"/>
          <p:nvPr/>
        </p:nvSpPr>
        <p:spPr>
          <a:xfrm>
            <a:off x="21202035" y="12051403"/>
            <a:ext cx="2143719" cy="5665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67380" tIns="67380" rIns="67380" bIns="67380" anchor="ctr">
            <a:spAutoFit/>
          </a:bodyPr>
          <a:lstStyle>
            <a:lvl1pPr algn="r">
              <a:defRPr sz="2800">
                <a:solidFill>
                  <a:srgbClr val="1E1E8C"/>
                </a:solidFill>
                <a:latin typeface="+mn-lt"/>
                <a:ea typeface="+mn-ea"/>
                <a:cs typeface="+mn-cs"/>
                <a:sym typeface="Verdana"/>
              </a:defRPr>
            </a:lvl1pPr>
          </a:lstStyle>
          <a:p>
            <a:r>
              <a:rPr dirty="0"/>
              <a:t>psbank.ru</a:t>
            </a:r>
          </a:p>
        </p:txBody>
      </p:sp>
      <p:pic>
        <p:nvPicPr>
          <p:cNvPr id="231" name="4Asset 3@3x.png" descr="4Asset 3@3x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04471" y="11333907"/>
            <a:ext cx="4529063" cy="1392688"/>
          </a:xfrm>
          <a:prstGeom prst="rect">
            <a:avLst/>
          </a:prstGeom>
          <a:ln w="3175">
            <a:miter lim="400000"/>
          </a:ln>
        </p:spPr>
      </p:pic>
      <p:pic>
        <p:nvPicPr>
          <p:cNvPr id="232" name="4Artboard 3@2x.png" descr="4Artboard 3@2x.png"/>
          <p:cNvPicPr>
            <a:picLocks noChangeAspect="1"/>
          </p:cNvPicPr>
          <p:nvPr/>
        </p:nvPicPr>
        <p:blipFill>
          <a:blip r:embed="rId5"/>
          <a:srcRect l="7606" t="7040" r="310"/>
          <a:stretch>
            <a:fillRect/>
          </a:stretch>
        </p:blipFill>
        <p:spPr>
          <a:xfrm>
            <a:off x="-129867" y="-87847"/>
            <a:ext cx="13545648" cy="13833462"/>
          </a:xfrm>
          <a:prstGeom prst="rect">
            <a:avLst/>
          </a:prstGeom>
          <a:ln w="3175">
            <a:miter lim="400000"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5FCA79-516C-4466-B475-01176742A4BF}"/>
              </a:ext>
            </a:extLst>
          </p:cNvPr>
          <p:cNvSpPr txBox="1"/>
          <p:nvPr/>
        </p:nvSpPr>
        <p:spPr>
          <a:xfrm>
            <a:off x="14332257" y="5060293"/>
            <a:ext cx="9796706" cy="550920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 Веселов Владимир Сергеевич Руководитель по работе с клиентами корпоративного бизнеса - Департамент продаж СМБ.</a:t>
            </a:r>
            <a:endParaRPr lang="ru-RU" sz="2800" dirty="0">
              <a:solidFill>
                <a:srgbClr val="1E1E8C"/>
              </a:solidFill>
              <a:effectLst/>
              <a:latin typeface="Verdana (Основной текст)"/>
              <a:ea typeface="SimSun" panose="02010600030101010101" pitchFamily="2" charset="-122"/>
            </a:endParaRPr>
          </a:p>
          <a:p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Руководитель проекта по взаимодействию с поставщиками и подрядчиками крупнейших российских Холдингов.                                     </a:t>
            </a:r>
          </a:p>
          <a:p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 ПАО «ПРОМСВЯЗЬБАНК»                       </a:t>
            </a:r>
            <a:r>
              <a:rPr lang="en-US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www</a:t>
            </a:r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.psbank.ru  </a:t>
            </a:r>
            <a:r>
              <a:rPr lang="en-US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veselovvs@psbank.ru</a:t>
            </a:r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                                                                  +7 495 787 33 33    </a:t>
            </a:r>
            <a:r>
              <a:rPr lang="en-US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+79646260432</a:t>
            </a:r>
            <a:r>
              <a:rPr lang="ru-RU" sz="3200" dirty="0">
                <a:solidFill>
                  <a:srgbClr val="1E1E8C"/>
                </a:solidFill>
                <a:effectLst/>
                <a:latin typeface="Verdana (Основной текст)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1E1E8C"/>
              </a:solidFill>
              <a:latin typeface="Verdana (Основной текст)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кругленный прямоугольник 39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215694" y="4055899"/>
            <a:ext cx="20829494" cy="2018941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771646" y="2045847"/>
            <a:ext cx="20273542" cy="1730531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9" name="Rectangle 86"/>
          <p:cNvSpPr/>
          <p:nvPr/>
        </p:nvSpPr>
        <p:spPr>
          <a:xfrm>
            <a:off x="5505450" y="6698921"/>
            <a:ext cx="5524500" cy="1043091"/>
          </a:xfrm>
          <a:prstGeom prst="roundRect">
            <a:avLst/>
          </a:prstGeom>
          <a:solidFill>
            <a:srgbClr val="EA561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0" name="Rectangle 86"/>
          <p:cNvSpPr/>
          <p:nvPr/>
        </p:nvSpPr>
        <p:spPr>
          <a:xfrm>
            <a:off x="13046282" y="6696979"/>
            <a:ext cx="3272334" cy="1045799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3425601" y="4081222"/>
            <a:ext cx="196195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  <a:sym typeface="Verdana"/>
              </a:rPr>
              <a:t>	Банк предоставляет полный комплекс банковского обслуживания и </a:t>
            </a:r>
            <a:r>
              <a:rPr lang="ru-RU" b="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Arial" panose="020B0604020202020204" pitchFamily="34" charset="0"/>
              </a:rPr>
              <a:t>весь перечень банковских продуктов, необходимых для обеспечения финансово-хозяйственной деятельности предприятий среднего и малого бизнеса (СМБ) и исполнения контрактов.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30036" y="729684"/>
            <a:ext cx="12728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dirty="0">
                <a:solidFill>
                  <a:srgbClr val="2B2C8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Текущий статус сотрудничества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00820" y="6899674"/>
            <a:ext cx="4821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ПОСТАВЩИКИ</a:t>
            </a:r>
            <a:endParaRPr lang="ru-RU" sz="2400" dirty="0">
              <a:solidFill>
                <a:schemeClr val="bg1"/>
              </a:solidFill>
              <a:latin typeface="+mn-lt"/>
              <a:cs typeface="Roboto Bold"/>
            </a:endParaRPr>
          </a:p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02924" y="2356241"/>
            <a:ext cx="180867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dirty="0">
                <a:solidFill>
                  <a:schemeClr val="tx1"/>
                </a:solidFill>
                <a:latin typeface="Verdana (Основной текст)"/>
                <a:ea typeface="Roboto" panose="02000000000000000000" pitchFamily="2" charset="0"/>
                <a:cs typeface="Arial" panose="020B0604020202020204" pitchFamily="34" charset="0"/>
              </a:rPr>
              <a:t>ПСБ активно взаимодействует с поставщиками и подрядчиками российских энергетических холдингов РОССЕТИ, ИНТЕР РАО, РУСГИДРО</a:t>
            </a:r>
            <a:endParaRPr lang="ru-RU" b="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1915973" y="2072944"/>
            <a:ext cx="1648768" cy="1687397"/>
            <a:chOff x="281589" y="1096703"/>
            <a:chExt cx="504000" cy="504000"/>
          </a:xfrm>
        </p:grpSpPr>
        <p:sp>
          <p:nvSpPr>
            <p:cNvPr id="37" name="Овал 36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1136652" y="4047880"/>
            <a:ext cx="2310320" cy="2034978"/>
            <a:chOff x="281589" y="1096703"/>
            <a:chExt cx="504000" cy="504000"/>
          </a:xfrm>
        </p:grpSpPr>
        <p:sp>
          <p:nvSpPr>
            <p:cNvPr id="48" name="Овал 47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51" name="Shape 3653"/>
          <p:cNvSpPr/>
          <p:nvPr/>
        </p:nvSpPr>
        <p:spPr>
          <a:xfrm>
            <a:off x="2215694" y="2423522"/>
            <a:ext cx="1018598" cy="9751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45" y="15886"/>
                </a:moveTo>
                <a:lnTo>
                  <a:pt x="10478" y="18984"/>
                </a:lnTo>
                <a:lnTo>
                  <a:pt x="7944" y="17126"/>
                </a:lnTo>
                <a:lnTo>
                  <a:pt x="7364" y="16700"/>
                </a:lnTo>
                <a:lnTo>
                  <a:pt x="6783" y="17126"/>
                </a:lnTo>
                <a:lnTo>
                  <a:pt x="4249" y="18984"/>
                </a:lnTo>
                <a:lnTo>
                  <a:pt x="5283" y="15886"/>
                </a:lnTo>
                <a:lnTo>
                  <a:pt x="5505" y="15220"/>
                </a:lnTo>
                <a:lnTo>
                  <a:pt x="4946" y="14794"/>
                </a:lnTo>
                <a:lnTo>
                  <a:pt x="2908" y="13241"/>
                </a:lnTo>
                <a:lnTo>
                  <a:pt x="6037" y="13241"/>
                </a:lnTo>
                <a:lnTo>
                  <a:pt x="6275" y="12603"/>
                </a:lnTo>
                <a:lnTo>
                  <a:pt x="7364" y="9683"/>
                </a:lnTo>
                <a:lnTo>
                  <a:pt x="8452" y="12603"/>
                </a:lnTo>
                <a:lnTo>
                  <a:pt x="8690" y="13241"/>
                </a:lnTo>
                <a:lnTo>
                  <a:pt x="11820" y="13241"/>
                </a:lnTo>
                <a:lnTo>
                  <a:pt x="9781" y="14794"/>
                </a:lnTo>
                <a:lnTo>
                  <a:pt x="9223" y="15220"/>
                </a:lnTo>
                <a:cubicBezTo>
                  <a:pt x="9223" y="15220"/>
                  <a:pt x="9445" y="15886"/>
                  <a:pt x="9445" y="15886"/>
                </a:cubicBezTo>
                <a:close/>
                <a:moveTo>
                  <a:pt x="9372" y="12259"/>
                </a:moveTo>
                <a:lnTo>
                  <a:pt x="7364" y="6873"/>
                </a:lnTo>
                <a:lnTo>
                  <a:pt x="5355" y="12259"/>
                </a:lnTo>
                <a:lnTo>
                  <a:pt x="0" y="12259"/>
                </a:lnTo>
                <a:lnTo>
                  <a:pt x="4351" y="15575"/>
                </a:lnTo>
                <a:lnTo>
                  <a:pt x="2343" y="21600"/>
                </a:lnTo>
                <a:lnTo>
                  <a:pt x="7364" y="17918"/>
                </a:lnTo>
                <a:lnTo>
                  <a:pt x="12384" y="21600"/>
                </a:lnTo>
                <a:lnTo>
                  <a:pt x="10376" y="15575"/>
                </a:lnTo>
                <a:lnTo>
                  <a:pt x="14727" y="12259"/>
                </a:lnTo>
                <a:cubicBezTo>
                  <a:pt x="14727" y="12259"/>
                  <a:pt x="9372" y="12259"/>
                  <a:pt x="9372" y="12259"/>
                </a:cubicBezTo>
                <a:close/>
                <a:moveTo>
                  <a:pt x="16781" y="7309"/>
                </a:moveTo>
                <a:lnTo>
                  <a:pt x="16200" y="6883"/>
                </a:lnTo>
                <a:lnTo>
                  <a:pt x="15619" y="7309"/>
                </a:lnTo>
                <a:lnTo>
                  <a:pt x="14426" y="8184"/>
                </a:lnTo>
                <a:lnTo>
                  <a:pt x="14922" y="6693"/>
                </a:lnTo>
                <a:lnTo>
                  <a:pt x="15143" y="6031"/>
                </a:lnTo>
                <a:lnTo>
                  <a:pt x="14590" y="5605"/>
                </a:lnTo>
                <a:lnTo>
                  <a:pt x="13682" y="4905"/>
                </a:lnTo>
                <a:lnTo>
                  <a:pt x="15408" y="4905"/>
                </a:lnTo>
                <a:lnTo>
                  <a:pt x="15647" y="4268"/>
                </a:lnTo>
                <a:lnTo>
                  <a:pt x="16200" y="2793"/>
                </a:lnTo>
                <a:lnTo>
                  <a:pt x="16754" y="4268"/>
                </a:lnTo>
                <a:lnTo>
                  <a:pt x="16992" y="4905"/>
                </a:lnTo>
                <a:lnTo>
                  <a:pt x="18718" y="4905"/>
                </a:lnTo>
                <a:lnTo>
                  <a:pt x="17810" y="5605"/>
                </a:lnTo>
                <a:lnTo>
                  <a:pt x="17257" y="6031"/>
                </a:lnTo>
                <a:lnTo>
                  <a:pt x="17478" y="6693"/>
                </a:lnTo>
                <a:lnTo>
                  <a:pt x="17975" y="8184"/>
                </a:lnTo>
                <a:cubicBezTo>
                  <a:pt x="17975" y="8184"/>
                  <a:pt x="16781" y="7309"/>
                  <a:pt x="16781" y="7309"/>
                </a:cubicBezTo>
                <a:close/>
                <a:moveTo>
                  <a:pt x="21600" y="3922"/>
                </a:moveTo>
                <a:lnTo>
                  <a:pt x="17673" y="3922"/>
                </a:lnTo>
                <a:lnTo>
                  <a:pt x="16200" y="0"/>
                </a:lnTo>
                <a:lnTo>
                  <a:pt x="14727" y="3922"/>
                </a:lnTo>
                <a:lnTo>
                  <a:pt x="10800" y="3922"/>
                </a:lnTo>
                <a:lnTo>
                  <a:pt x="13991" y="6383"/>
                </a:lnTo>
                <a:lnTo>
                  <a:pt x="12518" y="10800"/>
                </a:lnTo>
                <a:lnTo>
                  <a:pt x="16200" y="8100"/>
                </a:lnTo>
                <a:lnTo>
                  <a:pt x="19882" y="10800"/>
                </a:lnTo>
                <a:lnTo>
                  <a:pt x="18409" y="6383"/>
                </a:lnTo>
                <a:cubicBezTo>
                  <a:pt x="18409" y="6383"/>
                  <a:pt x="21600" y="3922"/>
                  <a:pt x="21600" y="3922"/>
                </a:cubicBezTo>
                <a:close/>
              </a:path>
            </a:pathLst>
          </a:custGeom>
          <a:solidFill>
            <a:srgbClr val="2E2F89"/>
          </a:solidFill>
          <a:ln w="12700">
            <a:miter lim="400000"/>
          </a:ln>
        </p:spPr>
        <p:txBody>
          <a:bodyPr lIns="37338" tIns="37338" rIns="37338" bIns="37338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3" name="Shape 3697"/>
          <p:cNvSpPr/>
          <p:nvPr/>
        </p:nvSpPr>
        <p:spPr>
          <a:xfrm>
            <a:off x="1650659" y="4374526"/>
            <a:ext cx="1282305" cy="128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7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7"/>
                  <a:pt x="10800" y="1057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3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1"/>
                  <a:pt x="10889" y="0"/>
                  <a:pt x="10800" y="0"/>
                </a:cubicBezTo>
                <a:cubicBezTo>
                  <a:pt x="10711" y="0"/>
                  <a:pt x="10632" y="31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3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8"/>
                </a:lnTo>
                <a:lnTo>
                  <a:pt x="25" y="20954"/>
                </a:lnTo>
                <a:lnTo>
                  <a:pt x="31" y="20956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cubicBezTo>
                  <a:pt x="21600" y="21055"/>
                  <a:pt x="21586" y="21005"/>
                  <a:pt x="21569" y="20956"/>
                </a:cubicBezTo>
                <a:lnTo>
                  <a:pt x="21575" y="20954"/>
                </a:lnTo>
                <a:lnTo>
                  <a:pt x="20593" y="18008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rgbClr val="0A2896"/>
          </a:solidFill>
          <a:ln w="12700">
            <a:miter lim="400000"/>
          </a:ln>
        </p:spPr>
        <p:txBody>
          <a:bodyPr lIns="37338" tIns="37338" rIns="37338" bIns="37338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Rectangle 86"/>
          <p:cNvSpPr/>
          <p:nvPr/>
        </p:nvSpPr>
        <p:spPr>
          <a:xfrm>
            <a:off x="5505451" y="8403511"/>
            <a:ext cx="5524500" cy="1043091"/>
          </a:xfrm>
          <a:prstGeom prst="roundRect">
            <a:avLst/>
          </a:prstGeom>
          <a:solidFill>
            <a:srgbClr val="EA561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3" name="Rectangle 86"/>
          <p:cNvSpPr/>
          <p:nvPr/>
        </p:nvSpPr>
        <p:spPr>
          <a:xfrm>
            <a:off x="5505450" y="10083418"/>
            <a:ext cx="5524500" cy="1043091"/>
          </a:xfrm>
          <a:prstGeom prst="roundRect">
            <a:avLst/>
          </a:prstGeom>
          <a:solidFill>
            <a:srgbClr val="EA561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4" name="Rectangle 86"/>
          <p:cNvSpPr/>
          <p:nvPr/>
        </p:nvSpPr>
        <p:spPr>
          <a:xfrm>
            <a:off x="5505451" y="11815802"/>
            <a:ext cx="5524500" cy="1043091"/>
          </a:xfrm>
          <a:prstGeom prst="roundRect">
            <a:avLst/>
          </a:prstGeom>
          <a:solidFill>
            <a:srgbClr val="EA561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835069" y="6941971"/>
            <a:ext cx="1694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350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900820" y="8576836"/>
            <a:ext cx="4821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ГАРАНТИИ, МЛН. РУБ.</a:t>
            </a:r>
            <a:endParaRPr lang="ru-RU" sz="2400" dirty="0">
              <a:solidFill>
                <a:schemeClr val="bg1"/>
              </a:solidFill>
              <a:latin typeface="+mn-lt"/>
              <a:cs typeface="Roboto Bold"/>
            </a:endParaRPr>
          </a:p>
          <a:p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900820" y="11986748"/>
            <a:ext cx="4821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КРЕДИТЫ, МЛН. РУБ,</a:t>
            </a:r>
            <a:endParaRPr lang="ru-RU" sz="2400" dirty="0">
              <a:solidFill>
                <a:schemeClr val="bg1"/>
              </a:solidFill>
              <a:latin typeface="+mn-lt"/>
              <a:cs typeface="Roboto Bold"/>
            </a:endParaRPr>
          </a:p>
          <a:p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900820" y="10256743"/>
            <a:ext cx="4821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ФАКТОРИНГ, МЛН. РУБ.</a:t>
            </a:r>
            <a:endParaRPr lang="ru-RU" sz="2400" dirty="0">
              <a:solidFill>
                <a:schemeClr val="bg1"/>
              </a:solidFill>
              <a:latin typeface="+mn-lt"/>
              <a:cs typeface="Roboto Bold"/>
            </a:endParaRPr>
          </a:p>
          <a:p>
            <a:endParaRPr lang="ru-RU" dirty="0"/>
          </a:p>
        </p:txBody>
      </p:sp>
      <p:sp>
        <p:nvSpPr>
          <p:cNvPr id="33" name="Rectangle 86"/>
          <p:cNvSpPr/>
          <p:nvPr/>
        </p:nvSpPr>
        <p:spPr>
          <a:xfrm>
            <a:off x="13046282" y="8403511"/>
            <a:ext cx="3272334" cy="1031020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4" name="Rectangle 86"/>
          <p:cNvSpPr/>
          <p:nvPr/>
        </p:nvSpPr>
        <p:spPr>
          <a:xfrm>
            <a:off x="13126560" y="10083418"/>
            <a:ext cx="3192056" cy="1043091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9" name="Rectangle 86"/>
          <p:cNvSpPr/>
          <p:nvPr/>
        </p:nvSpPr>
        <p:spPr>
          <a:xfrm>
            <a:off x="13126560" y="11815802"/>
            <a:ext cx="3272334" cy="1043091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36000" rtlCol="0" anchor="ctr"/>
          <a:lstStyle/>
          <a:p>
            <a:pPr marL="542925" lvl="0" defTabSz="521437">
              <a:defRPr/>
            </a:pPr>
            <a:endParaRPr lang="ru-RU" sz="1400" b="1" dirty="0">
              <a:solidFill>
                <a:schemeClr val="bg1"/>
              </a:solidFill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3835069" y="8576836"/>
            <a:ext cx="1694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5 630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3835069" y="10327964"/>
            <a:ext cx="1694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500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3875208" y="11986748"/>
            <a:ext cx="1694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900</a:t>
            </a:r>
            <a:endParaRPr lang="ru-RU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607127" y="3757076"/>
            <a:ext cx="21086618" cy="9389149"/>
          </a:xfrm>
          <a:prstGeom prst="roundRect">
            <a:avLst/>
          </a:prstGeom>
          <a:solidFill>
            <a:schemeClr val="bg1"/>
          </a:solidFill>
          <a:ln w="3175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7" name="Принципы оформления выносок с ключевой информацией"/>
          <p:cNvSpPr txBox="1">
            <a:spLocks noGrp="1"/>
          </p:cNvSpPr>
          <p:nvPr>
            <p:ph type="title"/>
          </p:nvPr>
        </p:nvSpPr>
        <p:spPr>
          <a:xfrm>
            <a:off x="4139702" y="2251642"/>
            <a:ext cx="12247418" cy="95131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2B2C84"/>
                </a:solidFill>
                <a:cs typeface="Roboto Bold"/>
              </a:rPr>
              <a:t>ЭЛЕКТРОННЫЕ</a:t>
            </a:r>
            <a:r>
              <a:rPr lang="en-US" sz="3600" dirty="0">
                <a:solidFill>
                  <a:srgbClr val="2B2C84"/>
                </a:solidFill>
                <a:cs typeface="Roboto Bold"/>
              </a:rPr>
              <a:t> </a:t>
            </a:r>
            <a:r>
              <a:rPr lang="ru-RU" sz="3600" dirty="0">
                <a:solidFill>
                  <a:srgbClr val="2B2C84"/>
                </a:solidFill>
                <a:cs typeface="Roboto Bold"/>
              </a:rPr>
              <a:t>БАНКОВСКИЕ</a:t>
            </a:r>
            <a:r>
              <a:rPr lang="en-US" sz="3600" dirty="0">
                <a:solidFill>
                  <a:srgbClr val="2B2C84"/>
                </a:solidFill>
                <a:cs typeface="Roboto Bold"/>
              </a:rPr>
              <a:t> </a:t>
            </a:r>
            <a:r>
              <a:rPr lang="ru-RU" sz="3600" dirty="0">
                <a:solidFill>
                  <a:srgbClr val="2B2C84"/>
                </a:solidFill>
                <a:cs typeface="Roboto Bold"/>
              </a:rPr>
              <a:t>ГАРАНТИИ</a:t>
            </a: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573939"/>
            <a:ext cx="1870363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Максимальный лимит 150 млн. руб.;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Сумма отдельной гарантии до 50 млн. руб.;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Без залога, без поручительства;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Срок рассмотрения заявки  до 30 минут;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Электронный документооборот. Оформление без посещения Клиентом офиса ПСБ;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Рассмотрение без отчетности гарантий суммой до 10 млн. руб.;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Срок банковской гарантии 26 мес.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527" y="4269848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85455" y="457109"/>
            <a:ext cx="19882260" cy="996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7380" tIns="67380" rIns="67380" bIns="67380" anchor="ctr">
            <a:normAutofit/>
          </a:bodyPr>
          <a:lstStyle>
            <a:lvl1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1pPr>
            <a:lvl2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2pPr>
            <a:lvl3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3pPr>
            <a:lvl4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4pPr>
            <a:lvl5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5pPr>
            <a:lvl6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6pPr>
            <a:lvl7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7pPr>
            <a:lvl8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8pPr>
            <a:lvl9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9pPr>
          </a:lstStyle>
          <a:p>
            <a:pPr hangingPunct="1"/>
            <a:r>
              <a:rPr lang="ru-RU" sz="3600" dirty="0"/>
              <a:t>ПРОДУКТЫ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052" name="Picture 4" descr="Сертификат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872" y="2319225"/>
            <a:ext cx="951311" cy="95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5363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203923"/>
            <a:ext cx="187036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3200" u="sng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527" y="4269848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85455" y="457109"/>
            <a:ext cx="19882260" cy="996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7380" tIns="67380" rIns="67380" bIns="67380" anchor="ctr">
            <a:normAutofit/>
          </a:bodyPr>
          <a:lstStyle>
            <a:lvl1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1pPr>
            <a:lvl2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2pPr>
            <a:lvl3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3pPr>
            <a:lvl4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4pPr>
            <a:lvl5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5pPr>
            <a:lvl6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6pPr>
            <a:lvl7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7pPr>
            <a:lvl8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8pPr>
            <a:lvl9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9pPr>
          </a:lstStyle>
          <a:p>
            <a:pPr hangingPunct="1"/>
            <a:r>
              <a:rPr lang="ru-RU" sz="3600" dirty="0"/>
              <a:t>ПРОДУКТЫ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19" name="Текст 2"/>
          <p:cNvSpPr>
            <a:spLocks noGrp="1"/>
          </p:cNvSpPr>
          <p:nvPr>
            <p:ph type="body" sz="half" idx="1"/>
          </p:nvPr>
        </p:nvSpPr>
        <p:spPr>
          <a:xfrm>
            <a:off x="4139702" y="2418078"/>
            <a:ext cx="5163940" cy="752231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2B2C84"/>
                </a:solidFill>
                <a:cs typeface="Roboto Bold"/>
              </a:rPr>
              <a:t>ПСБ ГОСЗАКАЗ</a:t>
            </a:r>
            <a:r>
              <a:rPr lang="ru-RU" sz="3000" dirty="0">
                <a:solidFill>
                  <a:schemeClr val="tx1"/>
                </a:solidFill>
                <a:cs typeface="Roboto Bold"/>
              </a:rPr>
              <a:t>+</a:t>
            </a:r>
          </a:p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114025" y="5203923"/>
            <a:ext cx="2057972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Комплексное решение: банковская гарантия + кредит для целей исполнения гарантируемого контракта;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Лимит по продукту до 250 млн. руб. и не более 6 среднемесячных выручек;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Лимит без залога  150 млн. руб. (по отдельной гарантии или совокупности гарантий более 5 млн. руб. каждая лимит без залога до 100 млн. руб. );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Поручительство собственников бизнеса;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Упрощенная </a:t>
            </a:r>
            <a:r>
              <a:rPr lang="ru-RU" sz="3200" b="0" dirty="0">
                <a:solidFill>
                  <a:schemeClr val="tx1"/>
                </a:solidFill>
                <a:latin typeface="+mn-lt"/>
              </a:rPr>
              <a:t>процедура</a:t>
            </a:r>
            <a:r>
              <a:rPr lang="ru-RU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0" dirty="0">
                <a:solidFill>
                  <a:schemeClr val="tx1"/>
                </a:solidFill>
                <a:latin typeface="+mn-lt"/>
              </a:rPr>
              <a:t>рассмотрения</a:t>
            </a:r>
            <a:r>
              <a:rPr lang="ru-RU" b="0" dirty="0">
                <a:solidFill>
                  <a:schemeClr val="tx1"/>
                </a:solidFill>
                <a:latin typeface="+mn-lt"/>
              </a:rPr>
              <a:t>. Срок принятия решения 3 рабочих дня;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Срок лимита 5 лет;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Лимит по кредитам – не более 2 среднемесячных выручек и 80% от суммы контракта;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Обеспечение по кредиту – залог основных средств, ТМЦ, недвижимости, поручительство фондов поддержки МСП</a:t>
            </a:r>
          </a:p>
        </p:txBody>
      </p:sp>
      <p:pic>
        <p:nvPicPr>
          <p:cNvPr id="3076" name="Picture 4" descr="Рейтинг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064" y="2197383"/>
            <a:ext cx="972926" cy="97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5645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517869" y="13190046"/>
            <a:ext cx="3538689" cy="638789"/>
          </a:xfrm>
          <a:prstGeom prst="roundRect">
            <a:avLst/>
          </a:prstGeom>
          <a:solidFill>
            <a:schemeClr val="bg1"/>
          </a:solidFill>
          <a:ln w="3175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203923"/>
            <a:ext cx="187036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3200" u="sng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527" y="4269848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85455" y="457109"/>
            <a:ext cx="19882260" cy="996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67380" tIns="67380" rIns="67380" bIns="67380" anchor="ctr">
            <a:normAutofit/>
          </a:bodyPr>
          <a:lstStyle>
            <a:lvl1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1pPr>
            <a:lvl2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2pPr>
            <a:lvl3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3pPr>
            <a:lvl4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4pPr>
            <a:lvl5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5pPr>
            <a:lvl6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6pPr>
            <a:lvl7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7pPr>
            <a:lvl8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8pPr>
            <a:lvl9pPr marL="0" marR="0" indent="0" algn="l" defTabSz="821531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cap="none" spc="0" baseline="0">
                <a:ln>
                  <a:noFill/>
                </a:ln>
                <a:solidFill>
                  <a:srgbClr val="1E1E8C"/>
                </a:solidFill>
                <a:uFillTx/>
                <a:latin typeface="+mn-lt"/>
                <a:ea typeface="+mn-ea"/>
                <a:cs typeface="+mn-cs"/>
                <a:sym typeface="Verdana"/>
              </a:defRPr>
            </a:lvl9pPr>
          </a:lstStyle>
          <a:p>
            <a:pPr hangingPunct="1"/>
            <a:r>
              <a:rPr lang="ru-RU" sz="3600" dirty="0"/>
              <a:t>ПРОДУКТЫ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22" name="Текст 2"/>
          <p:cNvSpPr>
            <a:spLocks noGrp="1"/>
          </p:cNvSpPr>
          <p:nvPr>
            <p:ph type="body" sz="half" idx="1"/>
          </p:nvPr>
        </p:nvSpPr>
        <p:spPr>
          <a:xfrm>
            <a:off x="4013073" y="2388136"/>
            <a:ext cx="11086722" cy="83288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2B2C84"/>
                </a:solidFill>
                <a:cs typeface="Roboto Bold"/>
              </a:rPr>
              <a:t>ФИНАНСИРОВАНИЕ КОНТРАКТОВ</a:t>
            </a:r>
          </a:p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066317" y="5742532"/>
            <a:ext cx="176797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Максимальный лимит 150 млн. руб. или 80% от суммы контракта;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Залог прав требований по контракту при сроке договора до 26 мес.;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Поручительство собственников и компаний группы;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Срок лимита 4 года;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Лимит по кредитам – не более 3 среднемесячных выручек;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Возможность оформить банковскую гарантию в рамках лимита; </a:t>
            </a:r>
          </a:p>
        </p:txBody>
      </p:sp>
      <p:pic>
        <p:nvPicPr>
          <p:cNvPr id="8194" name="Picture 2" descr="Выставленный счет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317" y="2345155"/>
            <a:ext cx="875868" cy="87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5022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501146"/>
            <a:ext cx="20723005" cy="996564"/>
          </a:xfrm>
        </p:spPr>
        <p:txBody>
          <a:bodyPr>
            <a:normAutofit/>
          </a:bodyPr>
          <a:lstStyle/>
          <a:p>
            <a:r>
              <a:rPr lang="ru-RU" sz="3600" dirty="0"/>
              <a:t>ПРОДУКТЫ</a:t>
            </a: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" name="Текст 6"/>
          <p:cNvSpPr>
            <a:spLocks noGrp="1"/>
          </p:cNvSpPr>
          <p:nvPr>
            <p:ph type="body" sz="half" idx="1"/>
          </p:nvPr>
        </p:nvSpPr>
        <p:spPr>
          <a:xfrm>
            <a:off x="4139702" y="2406921"/>
            <a:ext cx="7565972" cy="69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2B2C84"/>
                </a:solidFill>
                <a:cs typeface="Roboto Bold"/>
              </a:rPr>
              <a:t>ФАКТОРИНГ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93528" y="3788290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14183660" y="4821382"/>
            <a:ext cx="8146472" cy="145975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282605" y="4821382"/>
            <a:ext cx="8146472" cy="145975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52919" y="6667902"/>
            <a:ext cx="92761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Без поручительства и залога</a:t>
            </a: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Автоматическое принятие решения за 30 мин </a:t>
            </a: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По 2-м документам и номеру контракта</a:t>
            </a: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Без посещения Клиентом офиса ПСБ. Все документы подписываются ОНЛАЙН</a:t>
            </a:r>
            <a:endParaRPr lang="en-US" b="0" dirty="0">
              <a:solidFill>
                <a:schemeClr val="tx1"/>
              </a:solidFill>
              <a:latin typeface="+mn-lt"/>
            </a:endParaRP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Отсутствие контроля целевого использования</a:t>
            </a: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Финансирование на основании электронного документооборота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83491" y="6667902"/>
            <a:ext cx="894664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Без поручительства и залога</a:t>
            </a:r>
            <a:endParaRPr lang="en-US" b="0" dirty="0">
              <a:solidFill>
                <a:schemeClr val="tx1"/>
              </a:solidFill>
              <a:latin typeface="+mn-lt"/>
            </a:endParaRP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Упрощенная процедура с минимальным пакетом документов (всего 7 документов)</a:t>
            </a: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Без посещения Клиентом офиса ПСБ. Все документы подписываются ОНЛАЙН</a:t>
            </a:r>
            <a:endParaRPr lang="en-US" b="0" dirty="0">
              <a:solidFill>
                <a:schemeClr val="tx1"/>
              </a:solidFill>
              <a:latin typeface="+mn-lt"/>
            </a:endParaRPr>
          </a:p>
          <a:p>
            <a:pPr marL="1352550" indent="-457200" algn="just">
              <a:buFont typeface="Wingdings" panose="05000000000000000000" pitchFamily="2" charset="2"/>
              <a:buChar char="ü"/>
            </a:pPr>
            <a:r>
              <a:rPr lang="ru-RU" b="0" dirty="0">
                <a:solidFill>
                  <a:schemeClr val="tx1"/>
                </a:solidFill>
                <a:latin typeface="+mn-lt"/>
              </a:rPr>
              <a:t>Отсутствие контроля целевого использования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93528" y="5087441"/>
            <a:ext cx="8146472" cy="699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dirty="0">
                <a:solidFill>
                  <a:srgbClr val="2B2C84"/>
                </a:solidFill>
                <a:latin typeface="Roboto Bold"/>
              </a:rPr>
              <a:t>ОНЛАЙН ФАКТОРИНГ </a:t>
            </a:r>
            <a:r>
              <a:rPr lang="ru-RU" b="0" dirty="0">
                <a:solidFill>
                  <a:srgbClr val="2B2C84"/>
                </a:solidFill>
                <a:latin typeface="Roboto Bold"/>
              </a:rPr>
              <a:t>ДО 150 МЛН. 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710091" y="5087441"/>
            <a:ext cx="6966972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5350" indent="-895350" algn="l">
              <a:lnSpc>
                <a:spcPct val="150000"/>
              </a:lnSpc>
            </a:pPr>
            <a:r>
              <a:rPr lang="ru-RU" dirty="0">
                <a:solidFill>
                  <a:srgbClr val="2B2C84"/>
                </a:solidFill>
                <a:latin typeface="Roboto Bold"/>
              </a:rPr>
              <a:t>ФАКТОРИНГ </a:t>
            </a:r>
            <a:r>
              <a:rPr lang="ru-RU" b="0" dirty="0">
                <a:solidFill>
                  <a:srgbClr val="2B2C84"/>
                </a:solidFill>
                <a:latin typeface="Roboto Bold"/>
              </a:rPr>
              <a:t>СВЫШЕ 150 МЛН. РУБ</a:t>
            </a:r>
            <a:r>
              <a:rPr lang="ru-RU" sz="3200" b="0" dirty="0">
                <a:solidFill>
                  <a:srgbClr val="2B2C84"/>
                </a:solidFill>
                <a:latin typeface="Roboto Bold"/>
              </a:rPr>
              <a:t>.</a:t>
            </a:r>
          </a:p>
        </p:txBody>
      </p:sp>
      <p:pic>
        <p:nvPicPr>
          <p:cNvPr id="4098" name="Picture 2" descr="Бизнес бесплат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176" y="2240271"/>
            <a:ext cx="1040703" cy="104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85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469424" y="8353408"/>
            <a:ext cx="4479159" cy="74186"/>
          </a:xfrm>
          <a:prstGeom prst="roundRect">
            <a:avLst/>
          </a:prstGeom>
          <a:solidFill>
            <a:schemeClr val="bg1"/>
          </a:solidFill>
          <a:ln w="3175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203923"/>
            <a:ext cx="187036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3200" u="sng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527" y="4269848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501146"/>
            <a:ext cx="20723005" cy="996564"/>
          </a:xfrm>
        </p:spPr>
        <p:txBody>
          <a:bodyPr>
            <a:normAutofit/>
          </a:bodyPr>
          <a:lstStyle/>
          <a:p>
            <a:r>
              <a:rPr lang="ru-RU" sz="3600" dirty="0"/>
              <a:t>ПРОДУКТЫ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39702" y="2392026"/>
            <a:ext cx="5134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2B2C84"/>
                </a:solidFill>
                <a:latin typeface="+mn-lt"/>
                <a:ea typeface="+mn-ea"/>
                <a:cs typeface="Roboto Bold"/>
              </a:rPr>
              <a:t>СУПЕРОВЕРДРАФТ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68720" y="5964157"/>
            <a:ext cx="1876353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Сумма до 100 млн.руб. без залога;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 Максимальный срок договора 5 лет;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 Не нужно погашать задолженность в «0» в течение срока договора;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 Гибкий график заведения оборотов по счету в банк, возможность установления авансового лимита;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 Размер овердрафта до 50% от чистого кредитового оборота по счету.</a:t>
            </a:r>
          </a:p>
          <a:p>
            <a:pPr algn="l"/>
            <a:endParaRPr lang="ru-RU" sz="2600" dirty="0">
              <a:solidFill>
                <a:schemeClr val="tx1"/>
              </a:solidFill>
              <a:latin typeface="Roboto Bold"/>
            </a:endParaRPr>
          </a:p>
        </p:txBody>
      </p:sp>
      <p:pic>
        <p:nvPicPr>
          <p:cNvPr id="6146" name="Picture 2" descr="Гистограмма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548" y="2197581"/>
            <a:ext cx="1035916" cy="103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326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500258" y="13473962"/>
            <a:ext cx="2466323" cy="242038"/>
          </a:xfrm>
          <a:prstGeom prst="roundRect">
            <a:avLst/>
          </a:prstGeom>
          <a:solidFill>
            <a:schemeClr val="bg1"/>
          </a:solidFill>
          <a:ln w="3175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203923"/>
            <a:ext cx="187036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3200" u="sng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527" y="4269848"/>
            <a:ext cx="6066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u="sng" dirty="0">
                <a:solidFill>
                  <a:schemeClr val="tx1"/>
                </a:solidFill>
                <a:latin typeface="+mn-lt"/>
              </a:rPr>
              <a:t>Условия по продукту</a:t>
            </a:r>
            <a:r>
              <a:rPr lang="ru-RU" sz="3600" u="sng" dirty="0">
                <a:solidFill>
                  <a:schemeClr val="tx1"/>
                </a:solidFill>
                <a:latin typeface="Gilroy" panose="00000500000000000000" pitchFamily="50" charset="-52"/>
              </a:rPr>
              <a:t>: 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501146"/>
            <a:ext cx="20723005" cy="996564"/>
          </a:xfrm>
        </p:spPr>
        <p:txBody>
          <a:bodyPr>
            <a:normAutofit/>
          </a:bodyPr>
          <a:lstStyle/>
          <a:p>
            <a:r>
              <a:rPr lang="ru-RU" sz="3600" dirty="0"/>
              <a:t>ПРОДУКТЫ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824749" y="2396134"/>
            <a:ext cx="5304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2B2C84"/>
                </a:solidFill>
                <a:latin typeface="+mn-lt"/>
                <a:ea typeface="+mn-ea"/>
                <a:cs typeface="Roboto Bold"/>
                <a:sym typeface="Verdana"/>
              </a:rPr>
              <a:t>КРЕДИТЫ-ОНЛАЙН</a:t>
            </a:r>
          </a:p>
        </p:txBody>
      </p:sp>
      <p:sp>
        <p:nvSpPr>
          <p:cNvPr id="21" name="Текст 2"/>
          <p:cNvSpPr>
            <a:spLocks noGrp="1"/>
          </p:cNvSpPr>
          <p:nvPr>
            <p:ph type="body" sz="half" idx="1"/>
          </p:nvPr>
        </p:nvSpPr>
        <p:spPr>
          <a:xfrm>
            <a:off x="2375488" y="6098239"/>
            <a:ext cx="19431567" cy="5567288"/>
          </a:xfrm>
        </p:spPr>
        <p:txBody>
          <a:bodyPr>
            <a:normAutofit fontScale="85000" lnSpcReduction="10000"/>
          </a:bodyPr>
          <a:lstStyle/>
          <a:p>
            <a:pPr marL="457200" indent="-457200" rtl="0" hangingPunct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u-RU" sz="4100" dirty="0">
                <a:solidFill>
                  <a:schemeClr val="tx1"/>
                </a:solidFill>
                <a:ea typeface="Helvetica Neue"/>
                <a:cs typeface="Helvetica Neue"/>
                <a:sym typeface="Helvetica Neue"/>
              </a:rPr>
              <a:t>До 10 млн. руб. за 1 минуту;</a:t>
            </a:r>
          </a:p>
          <a:p>
            <a:pPr marL="457200" indent="-457200" rtl="0" hangingPunct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u-RU" sz="4100" dirty="0">
                <a:solidFill>
                  <a:schemeClr val="tx1"/>
                </a:solidFill>
                <a:ea typeface="Helvetica Neue"/>
                <a:cs typeface="Helvetica Neue"/>
                <a:sym typeface="Helvetica Neue"/>
              </a:rPr>
              <a:t> Без залога и поручительства;</a:t>
            </a:r>
          </a:p>
          <a:p>
            <a:pPr marL="457200" indent="-457200" rtl="0" hangingPunct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u-RU" sz="4100" dirty="0">
                <a:solidFill>
                  <a:schemeClr val="tx1"/>
                </a:solidFill>
                <a:ea typeface="Helvetica Neue"/>
                <a:cs typeface="Helvetica Neue"/>
                <a:sym typeface="Helvetica Neue"/>
              </a:rPr>
              <a:t> По 1 документу (согласие на проверку БКИ) на финансирование контракта; </a:t>
            </a:r>
          </a:p>
          <a:p>
            <a:pPr marL="457200" indent="-457200" rtl="0" hangingPunct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u-RU" sz="4100" dirty="0">
                <a:solidFill>
                  <a:schemeClr val="tx1"/>
                </a:solidFill>
                <a:ea typeface="Helvetica Neue"/>
                <a:cs typeface="Helvetica Neue"/>
                <a:sym typeface="Helvetica Neue"/>
              </a:rPr>
              <a:t> По 2 документам (согласие на проверку БКИ и выписка с расчетного счета) на любые цели;</a:t>
            </a:r>
          </a:p>
          <a:p>
            <a:pPr marL="457200" indent="-457200" rtl="0" hangingPunct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ru-RU" sz="4100" dirty="0">
                <a:solidFill>
                  <a:schemeClr val="tx1"/>
                </a:solidFill>
                <a:ea typeface="Helvetica Neue"/>
                <a:cs typeface="Helvetica Neue"/>
                <a:sym typeface="Helvetica Neue"/>
              </a:rPr>
              <a:t> Оформление и погашение без визита в Банк.</a:t>
            </a:r>
          </a:p>
          <a:p>
            <a:pPr rtl="0" hangingPunct="0">
              <a:lnSpc>
                <a:spcPct val="170000"/>
              </a:lnSpc>
            </a:pPr>
            <a:endParaRPr lang="ru-RU" sz="4100" dirty="0">
              <a:solidFill>
                <a:schemeClr val="tx1"/>
              </a:solidFill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170" name="Picture 2" descr="Касса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706" y="2218546"/>
            <a:ext cx="889642" cy="88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4216" y="3504904"/>
            <a:ext cx="5199529" cy="47154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75488" y="12015746"/>
            <a:ext cx="114460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www.psbank.ru/Business/Loans/WithoutPapers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755816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500258" y="13473962"/>
            <a:ext cx="2466323" cy="242038"/>
          </a:xfrm>
          <a:prstGeom prst="roundRect">
            <a:avLst/>
          </a:prstGeom>
          <a:solidFill>
            <a:schemeClr val="bg1"/>
          </a:solidFill>
          <a:ln w="3175" cap="flat">
            <a:noFill/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380" tIns="67380" rIns="67380" bIns="6738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2C59B318-A5D3-470E-8F36-457201F969E5}"/>
              </a:ext>
            </a:extLst>
          </p:cNvPr>
          <p:cNvSpPr/>
          <p:nvPr/>
        </p:nvSpPr>
        <p:spPr>
          <a:xfrm>
            <a:off x="2493528" y="1963898"/>
            <a:ext cx="20200217" cy="1505434"/>
          </a:xfrm>
          <a:prstGeom prst="roundRect">
            <a:avLst>
              <a:gd name="adj" fmla="val 2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" panose="000005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017872" y="5203923"/>
            <a:ext cx="187036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3200" u="sng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ru-RU" sz="3200" b="0" dirty="0">
              <a:solidFill>
                <a:schemeClr val="tx1"/>
              </a:solidFill>
              <a:latin typeface="Gilroy" panose="00000500000000000000" pitchFamily="50" charset="-52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607127" y="1963898"/>
            <a:ext cx="1772803" cy="1505434"/>
            <a:chOff x="281589" y="1096703"/>
            <a:chExt cx="504000" cy="504000"/>
          </a:xfrm>
        </p:grpSpPr>
        <p:sp>
          <p:nvSpPr>
            <p:cNvPr id="16" name="Овал 15"/>
            <p:cNvSpPr/>
            <p:nvPr/>
          </p:nvSpPr>
          <p:spPr>
            <a:xfrm>
              <a:off x="281589" y="1096703"/>
              <a:ext cx="504000" cy="5040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2D2E87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17589" y="1133067"/>
              <a:ext cx="432000" cy="431271"/>
            </a:xfrm>
            <a:prstGeom prst="ellipse">
              <a:avLst/>
            </a:prstGeom>
            <a:noFill/>
            <a:ln w="9525" cap="flat" cmpd="sng" algn="ctr">
              <a:solidFill>
                <a:srgbClr val="EA561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16036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2B2C84"/>
                </a:solidFill>
                <a:effectLst/>
                <a:uLnTx/>
                <a:uFillTx/>
                <a:latin typeface="Gilroy" panose="00000500000000000000" pitchFamily="50" charset="-52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501146"/>
            <a:ext cx="20723005" cy="996564"/>
          </a:xfrm>
        </p:spPr>
        <p:txBody>
          <a:bodyPr>
            <a:normAutofit/>
          </a:bodyPr>
          <a:lstStyle/>
          <a:p>
            <a:r>
              <a:rPr lang="ru-RU" sz="3600" dirty="0"/>
              <a:t>ПРОДУКТЫ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00258" y="2392026"/>
            <a:ext cx="128243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2B2C84"/>
                </a:solidFill>
                <a:latin typeface="+mn-lt"/>
                <a:ea typeface="+mn-ea"/>
                <a:cs typeface="Roboto Bold"/>
                <a:sym typeface="Verdana"/>
              </a:rPr>
              <a:t>КОМПЛЕКСНОЕ БАНКОВСКОЕ ОБСЛУЖИВАНИЕ</a:t>
            </a:r>
          </a:p>
        </p:txBody>
      </p:sp>
      <p:pic>
        <p:nvPicPr>
          <p:cNvPr id="7170" name="Picture 2" descr="Касса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706" y="2218546"/>
            <a:ext cx="889642" cy="88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938348" y="4714150"/>
            <a:ext cx="197553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Удобные программы РКО на выбор клиента</a:t>
            </a:r>
          </a:p>
          <a:p>
            <a:pPr marL="622300" indent="-6223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Безопасный интернет банк </a:t>
            </a:r>
            <a:r>
              <a:rPr lang="en-US" sz="3200" b="0" dirty="0">
                <a:solidFill>
                  <a:schemeClr val="tx1"/>
                </a:solidFill>
                <a:latin typeface="+mn-lt"/>
                <a:sym typeface="Verdana"/>
              </a:rPr>
              <a:t>PSB On-Line </a:t>
            </a: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+ бесплатное приложение «Мобильный банк» </a:t>
            </a:r>
          </a:p>
          <a:p>
            <a:pPr marL="622300" indent="-6223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Корпоративная карта с внесением наличных на расчетный счет</a:t>
            </a:r>
          </a:p>
          <a:p>
            <a:pPr marL="622300" indent="-6223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Зарплатный проект для сотрудников </a:t>
            </a:r>
          </a:p>
          <a:p>
            <a:pPr marL="622300" indent="-6223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b="0" dirty="0">
                <a:solidFill>
                  <a:schemeClr val="tx1"/>
                </a:solidFill>
                <a:latin typeface="+mn-lt"/>
                <a:sym typeface="Verdana"/>
              </a:rPr>
              <a:t>Пакет премиального обслуживания для собственников и первых лиц компании</a:t>
            </a:r>
            <a:endParaRPr lang="en-US" sz="3200" b="0" dirty="0">
              <a:solidFill>
                <a:schemeClr val="tx1"/>
              </a:solidFill>
              <a:latin typeface="+mn-lt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396188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67380" tIns="67380" rIns="67380" bIns="6738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67380" tIns="67380" rIns="67380" bIns="6738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67380" tIns="67380" rIns="67380" bIns="6738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67380" tIns="67380" rIns="67380" bIns="6738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Другая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FFFFFF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4C9A75EC46817499DE2669DDC006347" ma:contentTypeVersion="1" ma:contentTypeDescription="Создание документа." ma:contentTypeScope="" ma:versionID="73a0e448fe90891d8b17fef0234ea22d">
  <xsd:schema xmlns:xsd="http://www.w3.org/2001/XMLSchema" xmlns:xs="http://www.w3.org/2001/XMLSchema" xmlns:p="http://schemas.microsoft.com/office/2006/metadata/properties" xmlns:ns2="83f6983c-7662-436e-97d6-1eb771896459" targetNamespace="http://schemas.microsoft.com/office/2006/metadata/properties" ma:root="true" ma:fieldsID="0c59424fa24619cc0ec7f9ec4c21e618" ns2:_="">
    <xsd:import namespace="83f6983c-7662-436e-97d6-1eb77189645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6983c-7662-436e-97d6-1eb77189645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3f6983c-7662-436e-97d6-1eb771896459">R3ETPUSFHFMV-14-1045</_dlc_DocId>
    <_dlc_DocIdUrl xmlns="83f6983c-7662-436e-97d6-1eb771896459">
      <Url>http://probank/_layouts/DocIdRedir.aspx?ID=R3ETPUSFHFMV-14-1045</Url>
      <Description>R3ETPUSFHFMV-14-1045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9A2741-E976-4E7A-873B-CB25239A31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1DBE02D-8B27-471C-9F7B-CB71F056F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f6983c-7662-436e-97d6-1eb771896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5A7DA1-E31B-43EB-9C92-54EA55863F54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83f6983c-7662-436e-97d6-1eb77189645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1EC7C6EF-3BD9-4CA2-947A-DB2304276A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2426</TotalTime>
  <Words>646</Words>
  <Application>Microsoft Office PowerPoint</Application>
  <PresentationFormat>Произвольный</PresentationFormat>
  <Paragraphs>98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SimSun</vt:lpstr>
      <vt:lpstr>Arial</vt:lpstr>
      <vt:lpstr>Gilroy</vt:lpstr>
      <vt:lpstr>Helvetica Neue</vt:lpstr>
      <vt:lpstr>Helvetica Neue Medium</vt:lpstr>
      <vt:lpstr>Helvetica Neue Thin</vt:lpstr>
      <vt:lpstr>Roboto</vt:lpstr>
      <vt:lpstr>Roboto Bold</vt:lpstr>
      <vt:lpstr>Times New Roman</vt:lpstr>
      <vt:lpstr>Verdana</vt:lpstr>
      <vt:lpstr>Verdana (Основной текст)</vt:lpstr>
      <vt:lpstr>Wingdings</vt:lpstr>
      <vt:lpstr>White</vt:lpstr>
      <vt:lpstr>СОТРУДНИЧЕСТВО ПСБ С ПОСТАВЩИКАМИ И ПОДРЯДЧИКАМИ ЭНЕРГЕТИЧЕСКИХ ХОЛДИНГОВ</vt:lpstr>
      <vt:lpstr>Презентация PowerPoint</vt:lpstr>
      <vt:lpstr>ЭЛЕКТРОННЫЕ БАНКОВСКИЕ ГАРАНТИИ</vt:lpstr>
      <vt:lpstr> </vt:lpstr>
      <vt:lpstr> </vt:lpstr>
      <vt:lpstr>ПРОДУКТЫ</vt:lpstr>
      <vt:lpstr>ПРОДУКТЫ</vt:lpstr>
      <vt:lpstr>ПРОДУКТЫ</vt:lpstr>
      <vt:lpstr>ПРОДУКТЫ</vt:lpstr>
      <vt:lpstr>Спасибо!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Чат и виртуальный помощник – статус стратегического проекта</dc:title>
  <dc:creator>Nesterova Nelli Rashidovna</dc:creator>
  <cp:lastModifiedBy>Гриценко Владимир</cp:lastModifiedBy>
  <cp:revision>72</cp:revision>
  <cp:lastPrinted>2021-09-10T09:34:14Z</cp:lastPrinted>
  <dcterms:modified xsi:type="dcterms:W3CDTF">2021-09-21T11:51:16Z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6f7bed22-7b7e-4d7e-91ac-c44bc0969259</vt:lpwstr>
  </property>
  <property fmtid="{D5CDD505-2E9C-101B-9397-08002B2CF9AE}" pid="3" name="ContentTypeId">
    <vt:lpwstr>0x01010014C9A75EC46817499DE2669DDC006347</vt:lpwstr>
  </property>
</Properties>
</file>