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7" r:id="rId4"/>
    <p:sldId id="260" r:id="rId5"/>
    <p:sldId id="262" r:id="rId6"/>
    <p:sldId id="267" r:id="rId7"/>
    <p:sldId id="264" r:id="rId8"/>
    <p:sldId id="265" r:id="rId9"/>
    <p:sldId id="266" r:id="rId10"/>
    <p:sldId id="261" r:id="rId11"/>
    <p:sldId id="263" r:id="rId12"/>
    <p:sldId id="270" r:id="rId13"/>
    <p:sldId id="259" r:id="rId14"/>
    <p:sldId id="269" r:id="rId15"/>
    <p:sldId id="271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826F-06F3-44B2-B9D4-9DD37CD82805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08361-94E2-44D3-8DB5-339A83DB09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267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826F-06F3-44B2-B9D4-9DD37CD82805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08361-94E2-44D3-8DB5-339A83DB09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52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826F-06F3-44B2-B9D4-9DD37CD82805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08361-94E2-44D3-8DB5-339A83DB09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108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826F-06F3-44B2-B9D4-9DD37CD82805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08361-94E2-44D3-8DB5-339A83DB09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723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826F-06F3-44B2-B9D4-9DD37CD82805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08361-94E2-44D3-8DB5-339A83DB09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585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826F-06F3-44B2-B9D4-9DD37CD82805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08361-94E2-44D3-8DB5-339A83DB09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980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826F-06F3-44B2-B9D4-9DD37CD82805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08361-94E2-44D3-8DB5-339A83DB09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675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826F-06F3-44B2-B9D4-9DD37CD82805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08361-94E2-44D3-8DB5-339A83DB09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789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826F-06F3-44B2-B9D4-9DD37CD82805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08361-94E2-44D3-8DB5-339A83DB09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953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826F-06F3-44B2-B9D4-9DD37CD82805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08361-94E2-44D3-8DB5-339A83DB09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759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826F-06F3-44B2-B9D4-9DD37CD82805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08361-94E2-44D3-8DB5-339A83DB09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31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0826F-06F3-44B2-B9D4-9DD37CD82805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08361-94E2-44D3-8DB5-339A83DB09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43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6890" y="2172474"/>
            <a:ext cx="11115413" cy="2387600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/>
              <a:t>Налогообложение и практика налогового администрирования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en-US" b="1" dirty="0" smtClean="0"/>
              <a:t>IT</a:t>
            </a:r>
            <a:r>
              <a:rPr lang="ru-RU" b="1" dirty="0" smtClean="0"/>
              <a:t>-компаний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2597" y="5118701"/>
            <a:ext cx="9144000" cy="1160765"/>
          </a:xfrm>
        </p:spPr>
        <p:txBody>
          <a:bodyPr/>
          <a:lstStyle/>
          <a:p>
            <a:r>
              <a:rPr lang="ru-RU" dirty="0"/>
              <a:t>Головин </a:t>
            </a:r>
            <a:r>
              <a:rPr lang="ru-RU" dirty="0" smtClean="0"/>
              <a:t>Аркадий – </a:t>
            </a:r>
            <a:r>
              <a:rPr lang="ru-RU" dirty="0"/>
              <a:t>руководитель </a:t>
            </a:r>
            <a:r>
              <a:rPr lang="en-US" dirty="0"/>
              <a:t>IT</a:t>
            </a:r>
            <a:r>
              <a:rPr lang="ru-RU" dirty="0"/>
              <a:t>-комитета Новосибирского регионального отделения «ОПОРЫ РОССИИ»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631" y="175192"/>
            <a:ext cx="6559296" cy="1438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02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774583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Для льготы по взносам не учитываются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3" y="1945547"/>
            <a:ext cx="9905998" cy="162816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Перепродажа лицензий</a:t>
            </a:r>
          </a:p>
          <a:p>
            <a:r>
              <a:rPr lang="ru-RU" sz="2800" dirty="0" smtClean="0"/>
              <a:t>Монетизация разработанного ПО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939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816528"/>
          </a:xfrm>
        </p:spPr>
        <p:txBody>
          <a:bodyPr/>
          <a:lstStyle/>
          <a:p>
            <a:r>
              <a:rPr lang="ru-RU" b="1" dirty="0" smtClean="0"/>
              <a:t>Проблемы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3" y="1970713"/>
            <a:ext cx="9905998" cy="3124201"/>
          </a:xfrm>
        </p:spPr>
        <p:txBody>
          <a:bodyPr>
            <a:normAutofit/>
          </a:bodyPr>
          <a:lstStyle/>
          <a:p>
            <a:r>
              <a:rPr lang="ru-RU" dirty="0" smtClean="0"/>
              <a:t>Неопределенность трактовок – «адаптация», «модификация»</a:t>
            </a:r>
          </a:p>
          <a:p>
            <a:r>
              <a:rPr lang="ru-RU" dirty="0" smtClean="0"/>
              <a:t>«Отставание от жизни». Например, нет разъяснений:</a:t>
            </a:r>
          </a:p>
          <a:p>
            <a:pPr lvl="1"/>
            <a:r>
              <a:rPr lang="ru-RU" sz="2800" dirty="0" smtClean="0"/>
              <a:t>Про «облака»</a:t>
            </a:r>
          </a:p>
          <a:p>
            <a:pPr lvl="1"/>
            <a:r>
              <a:rPr lang="ru-RU" sz="2800" dirty="0" smtClean="0"/>
              <a:t>Про </a:t>
            </a:r>
            <a:r>
              <a:rPr lang="en-US" sz="2800" dirty="0" smtClean="0"/>
              <a:t>digital-</a:t>
            </a:r>
            <a:r>
              <a:rPr lang="ru-RU" sz="2800" dirty="0" smtClean="0"/>
              <a:t>продвижение</a:t>
            </a:r>
          </a:p>
          <a:p>
            <a:r>
              <a:rPr lang="ru-RU" dirty="0" smtClean="0"/>
              <a:t>Практика разъяснений ФНС «задним числом» и применение принципа «обратной силы»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876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816528"/>
          </a:xfrm>
        </p:spPr>
        <p:txBody>
          <a:bodyPr/>
          <a:lstStyle/>
          <a:p>
            <a:r>
              <a:rPr lang="ru-RU" b="1" dirty="0" smtClean="0"/>
              <a:t>Рекомендации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3" y="2012658"/>
            <a:ext cx="9905998" cy="3347907"/>
          </a:xfrm>
        </p:spPr>
        <p:txBody>
          <a:bodyPr>
            <a:normAutofit/>
          </a:bodyPr>
          <a:lstStyle/>
          <a:p>
            <a:r>
              <a:rPr lang="ru-RU" dirty="0" smtClean="0"/>
              <a:t>Вести раздельный учет по видам деятельности (льгота и не льгота)</a:t>
            </a:r>
          </a:p>
          <a:p>
            <a:r>
              <a:rPr lang="ru-RU" dirty="0" smtClean="0"/>
              <a:t>Порядок в первичных документах, в </a:t>
            </a:r>
            <a:r>
              <a:rPr lang="ru-RU" dirty="0" err="1" smtClean="0"/>
              <a:t>т.ч</a:t>
            </a:r>
            <a:r>
              <a:rPr lang="ru-RU" dirty="0" smtClean="0"/>
              <a:t>. раздельный учет по видам деятельности</a:t>
            </a:r>
          </a:p>
          <a:p>
            <a:r>
              <a:rPr lang="ru-RU" dirty="0" smtClean="0"/>
              <a:t>Предоставлять данные во время проверки, а не после нее</a:t>
            </a:r>
          </a:p>
          <a:p>
            <a:r>
              <a:rPr lang="ru-RU" dirty="0" smtClean="0"/>
              <a:t>Право на независимую экспертизу в ходе проверок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974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892029"/>
          </a:xfrm>
        </p:spPr>
        <p:txBody>
          <a:bodyPr/>
          <a:lstStyle/>
          <a:p>
            <a:r>
              <a:rPr lang="ru-RU" b="1" dirty="0" smtClean="0"/>
              <a:t>Итоги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3" y="2088159"/>
            <a:ext cx="9905998" cy="145199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Льготы для ИТ есть, и их довольно много</a:t>
            </a:r>
          </a:p>
          <a:p>
            <a:r>
              <a:rPr lang="ru-RU" dirty="0" smtClean="0"/>
              <a:t>Предметная область быстро меняется</a:t>
            </a:r>
          </a:p>
          <a:p>
            <a:r>
              <a:rPr lang="ru-RU" dirty="0" smtClean="0"/>
              <a:t>Существует практика «обратной силы закона»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533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774583"/>
          </a:xfrm>
        </p:spPr>
        <p:txBody>
          <a:bodyPr/>
          <a:lstStyle/>
          <a:p>
            <a:r>
              <a:rPr lang="ru-RU" b="1" dirty="0" smtClean="0"/>
              <a:t>Предложения (к ФНС? К </a:t>
            </a:r>
            <a:r>
              <a:rPr lang="ru-RU" b="1" dirty="0" err="1" smtClean="0"/>
              <a:t>Минкомсвязи</a:t>
            </a:r>
            <a:r>
              <a:rPr lang="ru-RU" b="1" dirty="0" smtClean="0"/>
              <a:t>?)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3" y="1752598"/>
            <a:ext cx="9905998" cy="41686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Конкретизировать условия применения льготы (системно)</a:t>
            </a:r>
          </a:p>
          <a:p>
            <a:pPr lvl="1"/>
            <a:r>
              <a:rPr lang="ru-RU" sz="2800" dirty="0" smtClean="0"/>
              <a:t>Термины и определения актуализировать</a:t>
            </a:r>
          </a:p>
          <a:p>
            <a:pPr lvl="1"/>
            <a:r>
              <a:rPr lang="ru-RU" sz="2800" dirty="0" smtClean="0"/>
              <a:t>Быть ближе к «производственному процессу»</a:t>
            </a:r>
          </a:p>
          <a:p>
            <a:pPr lvl="1"/>
            <a:r>
              <a:rPr lang="ru-RU" sz="2800" dirty="0" smtClean="0"/>
              <a:t>Использовать </a:t>
            </a:r>
            <a:r>
              <a:rPr lang="ru-RU" sz="2800" dirty="0" err="1" smtClean="0"/>
              <a:t>ОКВЭДы</a:t>
            </a:r>
            <a:r>
              <a:rPr lang="ru-RU" sz="2800" dirty="0" smtClean="0"/>
              <a:t> или иной способ указания видов деятельности</a:t>
            </a:r>
          </a:p>
          <a:p>
            <a:pPr marL="457200" lvl="1" indent="0">
              <a:buNone/>
            </a:pPr>
            <a:endParaRPr lang="ru-RU" sz="2800" dirty="0" smtClean="0"/>
          </a:p>
          <a:p>
            <a:pPr marL="0" lvl="1" indent="0">
              <a:spcBef>
                <a:spcPts val="1000"/>
              </a:spcBef>
              <a:buNone/>
            </a:pPr>
            <a:r>
              <a:rPr lang="ru-RU" sz="2800" dirty="0"/>
              <a:t>Применять разъяснения к будущим </a:t>
            </a:r>
            <a:r>
              <a:rPr lang="ru-RU" sz="2800" dirty="0" smtClean="0"/>
              <a:t>периодам, не к прошедшим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391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21215" y="2035729"/>
            <a:ext cx="5326499" cy="1353423"/>
          </a:xfrm>
        </p:spPr>
        <p:txBody>
          <a:bodyPr/>
          <a:lstStyle/>
          <a:p>
            <a:r>
              <a:rPr lang="ru-RU" b="1" dirty="0" smtClean="0"/>
              <a:t>Спасибо за внимание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8271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408878"/>
            <a:ext cx="9905998" cy="833306"/>
          </a:xfrm>
        </p:spPr>
        <p:txBody>
          <a:bodyPr/>
          <a:lstStyle/>
          <a:p>
            <a:pPr algn="ctr"/>
            <a:r>
              <a:rPr lang="ru-RU" b="1" dirty="0" smtClean="0"/>
              <a:t>Источники информации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3" y="2097248"/>
            <a:ext cx="9905998" cy="2427215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Налоговый кодекс РФ</a:t>
            </a:r>
          </a:p>
          <a:p>
            <a:r>
              <a:rPr lang="ru-RU" sz="2800" dirty="0" smtClean="0"/>
              <a:t>Гражданский кодекс РФ</a:t>
            </a:r>
          </a:p>
          <a:p>
            <a:r>
              <a:rPr lang="ru-RU" sz="2800" dirty="0" smtClean="0"/>
              <a:t>Разъяснения ФНС РФ (письма)</a:t>
            </a:r>
          </a:p>
          <a:p>
            <a:r>
              <a:rPr lang="ru-RU" sz="2800" dirty="0" smtClean="0"/>
              <a:t>Судебная практика</a:t>
            </a:r>
          </a:p>
          <a:p>
            <a:r>
              <a:rPr lang="ru-RU" dirty="0" smtClean="0"/>
              <a:t>Консультации специалистов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1945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83098"/>
            <a:ext cx="9905998" cy="925585"/>
          </a:xfrm>
        </p:spPr>
        <p:txBody>
          <a:bodyPr/>
          <a:lstStyle/>
          <a:p>
            <a:pPr algn="ctr"/>
            <a:r>
              <a:rPr lang="ru-RU" b="1" dirty="0" smtClean="0"/>
              <a:t>Возможные льготы по взносам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535680"/>
              </p:ext>
            </p:extLst>
          </p:nvPr>
        </p:nvGraphicFramePr>
        <p:xfrm>
          <a:off x="838200" y="1595120"/>
          <a:ext cx="10612120" cy="2485230"/>
        </p:xfrm>
        <a:graphic>
          <a:graphicData uri="http://schemas.openxmlformats.org/drawingml/2006/table">
            <a:tbl>
              <a:tblPr/>
              <a:tblGrid>
                <a:gridCol w="3735466">
                  <a:extLst>
                    <a:ext uri="{9D8B030D-6E8A-4147-A177-3AD203B41FA5}">
                      <a16:colId xmlns:a16="http://schemas.microsoft.com/office/drawing/2014/main" val="1450311902"/>
                    </a:ext>
                  </a:extLst>
                </a:gridCol>
                <a:gridCol w="3056291">
                  <a:extLst>
                    <a:ext uri="{9D8B030D-6E8A-4147-A177-3AD203B41FA5}">
                      <a16:colId xmlns:a16="http://schemas.microsoft.com/office/drawing/2014/main" val="3563544435"/>
                    </a:ext>
                  </a:extLst>
                </a:gridCol>
                <a:gridCol w="3820363">
                  <a:extLst>
                    <a:ext uri="{9D8B030D-6E8A-4147-A177-3AD203B41FA5}">
                      <a16:colId xmlns:a16="http://schemas.microsoft.com/office/drawing/2014/main" val="2621148678"/>
                    </a:ext>
                  </a:extLst>
                </a:gridCol>
              </a:tblGrid>
              <a:tr h="942074">
                <a:tc>
                  <a:txBody>
                    <a:bodyPr/>
                    <a:lstStyle/>
                    <a:p>
                      <a:pPr fontAlgn="b"/>
                      <a:r>
                        <a:rPr lang="ru-RU" b="1" dirty="0">
                          <a:effectLst/>
                          <a:latin typeface="Graphik"/>
                        </a:rPr>
                        <a:t>Обязательное страхование</a:t>
                      </a:r>
                    </a:p>
                  </a:txBody>
                  <a:tcPr marR="228600" marT="85725" marB="381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50CF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ru-RU" b="1" dirty="0" smtClean="0">
                          <a:effectLst/>
                          <a:latin typeface="Graphik"/>
                        </a:rPr>
                        <a:t>ИТ-компании</a:t>
                      </a:r>
                      <a:r>
                        <a:rPr lang="ru-RU" b="1" dirty="0">
                          <a:effectLst/>
                          <a:latin typeface="Graphik"/>
                        </a:rPr>
                        <a:t> — </a:t>
                      </a:r>
                      <a:r>
                        <a:rPr lang="ru-RU" sz="2400" b="1" dirty="0">
                          <a:effectLst/>
                          <a:latin typeface="Graphik"/>
                        </a:rPr>
                        <a:t>14%</a:t>
                      </a:r>
                    </a:p>
                  </a:txBody>
                  <a:tcPr marR="228600" marT="85725" marB="381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0D2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ru-RU" b="1" dirty="0" smtClean="0">
                          <a:effectLst/>
                          <a:latin typeface="Graphik"/>
                        </a:rPr>
                        <a:t>Не ИТ-компании</a:t>
                      </a:r>
                      <a:r>
                        <a:rPr lang="ru-RU" b="1" dirty="0">
                          <a:effectLst/>
                          <a:latin typeface="Graphik"/>
                        </a:rPr>
                        <a:t> — </a:t>
                      </a:r>
                      <a:r>
                        <a:rPr lang="ru-RU" sz="2400" b="1" dirty="0">
                          <a:effectLst/>
                          <a:latin typeface="Graphik"/>
                        </a:rPr>
                        <a:t>30%</a:t>
                      </a:r>
                    </a:p>
                  </a:txBody>
                  <a:tcPr marR="228600" marT="85725" marB="381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0D2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541322"/>
                  </a:ext>
                </a:extLst>
              </a:tr>
              <a:tr h="527737"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  <a:latin typeface="Graphik"/>
                        </a:rPr>
                        <a:t>Пенсионное</a:t>
                      </a:r>
                    </a:p>
                  </a:txBody>
                  <a:tcPr marR="228600" marT="1333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50CF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>
                          <a:effectLst/>
                          <a:latin typeface="Graphik"/>
                        </a:rPr>
                        <a:t>8%</a:t>
                      </a:r>
                    </a:p>
                  </a:txBody>
                  <a:tcPr marR="228600" marT="1333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0D2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effectLst/>
                          <a:latin typeface="Graphik"/>
                        </a:rPr>
                        <a:t>22%</a:t>
                      </a:r>
                    </a:p>
                  </a:txBody>
                  <a:tcPr marR="228600" marT="1333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0D2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729308"/>
                  </a:ext>
                </a:extLst>
              </a:tr>
              <a:tr h="483389"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  <a:latin typeface="Graphik"/>
                        </a:rPr>
                        <a:t>Социальное</a:t>
                      </a:r>
                    </a:p>
                  </a:txBody>
                  <a:tcPr marR="228600" marT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>
                          <a:effectLst/>
                          <a:latin typeface="Graphik"/>
                        </a:rPr>
                        <a:t>2%</a:t>
                      </a:r>
                    </a:p>
                  </a:txBody>
                  <a:tcPr marR="228600" marT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>
                          <a:effectLst/>
                          <a:latin typeface="Graphik"/>
                        </a:rPr>
                        <a:t>2,9%</a:t>
                      </a:r>
                    </a:p>
                  </a:txBody>
                  <a:tcPr marR="228600" marT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1885483"/>
                  </a:ext>
                </a:extLst>
              </a:tr>
              <a:tr h="532030"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  <a:latin typeface="Graphik"/>
                        </a:rPr>
                        <a:t>Медицинское</a:t>
                      </a:r>
                    </a:p>
                  </a:txBody>
                  <a:tcPr marR="228600" marT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effectLst/>
                          <a:latin typeface="Graphik"/>
                        </a:rPr>
                        <a:t>4%</a:t>
                      </a:r>
                    </a:p>
                  </a:txBody>
                  <a:tcPr marR="228600" marT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>
                          <a:effectLst/>
                          <a:latin typeface="Graphik"/>
                        </a:rPr>
                        <a:t>5,1%</a:t>
                      </a:r>
                    </a:p>
                  </a:txBody>
                  <a:tcPr marR="228600" marT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808382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843002" y="5031957"/>
            <a:ext cx="26025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До 2023 года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99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3064" y="392100"/>
            <a:ext cx="10922466" cy="858473"/>
          </a:xfrm>
        </p:spPr>
        <p:txBody>
          <a:bodyPr/>
          <a:lstStyle/>
          <a:p>
            <a:pPr algn="ctr"/>
            <a:r>
              <a:rPr lang="ru-RU" b="1" dirty="0" smtClean="0"/>
              <a:t>Условия и критерии для применения льготы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3064" y="1694577"/>
            <a:ext cx="10939244" cy="4096624"/>
          </a:xfrm>
        </p:spPr>
        <p:txBody>
          <a:bodyPr>
            <a:noAutofit/>
          </a:bodyPr>
          <a:lstStyle/>
          <a:p>
            <a:r>
              <a:rPr lang="ru-RU" dirty="0" smtClean="0"/>
              <a:t>УСНО и ОСНО</a:t>
            </a:r>
          </a:p>
          <a:p>
            <a:r>
              <a:rPr lang="ru-RU" dirty="0" smtClean="0"/>
              <a:t>Организации  (не ИП)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Одновременно 3 условия:</a:t>
            </a:r>
          </a:p>
          <a:p>
            <a:r>
              <a:rPr lang="en-US" dirty="0"/>
              <a:t>m</a:t>
            </a:r>
            <a:r>
              <a:rPr lang="en-US" dirty="0" smtClean="0"/>
              <a:t>in 7 </a:t>
            </a:r>
            <a:r>
              <a:rPr lang="ru-RU" dirty="0" smtClean="0"/>
              <a:t>сотрудников в штате (среднесписочная численность, ГПХ в </a:t>
            </a:r>
            <a:r>
              <a:rPr lang="ru-RU" dirty="0" err="1" smtClean="0"/>
              <a:t>т.ч</a:t>
            </a:r>
            <a:r>
              <a:rPr lang="ru-RU" dirty="0" smtClean="0"/>
              <a:t>.)</a:t>
            </a:r>
          </a:p>
          <a:p>
            <a:r>
              <a:rPr lang="ru-RU" dirty="0" smtClean="0"/>
              <a:t>Аккредитация в </a:t>
            </a:r>
            <a:r>
              <a:rPr lang="ru-RU" dirty="0" err="1" smtClean="0"/>
              <a:t>Минкомсвязи</a:t>
            </a:r>
            <a:endParaRPr lang="ru-RU" dirty="0" smtClean="0"/>
          </a:p>
          <a:p>
            <a:r>
              <a:rPr lang="en-US" dirty="0" smtClean="0"/>
              <a:t>min</a:t>
            </a:r>
            <a:r>
              <a:rPr lang="ru-RU" dirty="0" smtClean="0"/>
              <a:t> 90 % доходов – </a:t>
            </a:r>
            <a:r>
              <a:rPr lang="ru-RU" dirty="0" err="1" smtClean="0"/>
              <a:t>льготируемая</a:t>
            </a:r>
            <a:r>
              <a:rPr lang="ru-RU" dirty="0" smtClean="0"/>
              <a:t> деятельность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420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364273"/>
            <a:ext cx="9905998" cy="808139"/>
          </a:xfrm>
        </p:spPr>
        <p:txBody>
          <a:bodyPr/>
          <a:lstStyle/>
          <a:p>
            <a:r>
              <a:rPr lang="ru-RU" b="1" dirty="0" smtClean="0"/>
              <a:t>Для кого?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7493" y="1594624"/>
            <a:ext cx="10716322" cy="44976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/>
              <a:t>для российских организаций, которые осуществляют деятельность в области информационных технологий, разрабатывают и реализуют разработанные ими программы для ЭВМ, базы данных на материальном носителе или в форме электронного документа по каналам связи независимо от вида договора и (или) оказывают услуги (выполняют работы) по разработке, </a:t>
            </a:r>
            <a:r>
              <a:rPr lang="ru-RU" b="1" i="1" dirty="0">
                <a:solidFill>
                  <a:srgbClr val="FF0000"/>
                </a:solidFill>
              </a:rPr>
              <a:t>адаптации</a:t>
            </a:r>
            <a:r>
              <a:rPr lang="ru-RU" i="1" dirty="0"/>
              <a:t>, </a:t>
            </a:r>
            <a:r>
              <a:rPr lang="ru-RU" b="1" i="1" dirty="0">
                <a:solidFill>
                  <a:srgbClr val="FF0000"/>
                </a:solidFill>
              </a:rPr>
              <a:t>модификации</a:t>
            </a:r>
            <a:r>
              <a:rPr lang="ru-RU" i="1" dirty="0"/>
              <a:t> программ для ЭВМ, баз данных (программных средств и информационных продуктов вычислительной техники), устанавливают, тестируют и сопровождают программы для ЭВМ, баз данных</a:t>
            </a:r>
          </a:p>
        </p:txBody>
      </p:sp>
    </p:spTree>
    <p:extLst>
      <p:ext uri="{BB962C8B-B14F-4D97-AF65-F5344CB8AC3E}">
        <p14:creationId xmlns:p14="http://schemas.microsoft.com/office/powerpoint/2010/main" val="364854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420030"/>
            <a:ext cx="9905998" cy="715861"/>
          </a:xfrm>
        </p:spPr>
        <p:txBody>
          <a:bodyPr/>
          <a:lstStyle/>
          <a:p>
            <a:r>
              <a:rPr lang="ru-RU" b="1" dirty="0" smtClean="0"/>
              <a:t>Для кого? (вольный перевод НК)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6612" y="1851203"/>
            <a:ext cx="10515600" cy="3970659"/>
          </a:xfrm>
        </p:spPr>
        <p:txBody>
          <a:bodyPr>
            <a:normAutofit/>
          </a:bodyPr>
          <a:lstStyle/>
          <a:p>
            <a:r>
              <a:rPr lang="ru-RU" dirty="0" smtClean="0"/>
              <a:t>Заказная разработка ПО</a:t>
            </a:r>
            <a:endParaRPr lang="en-US" dirty="0" smtClean="0"/>
          </a:p>
          <a:p>
            <a:endParaRPr lang="ru-RU" dirty="0" smtClean="0"/>
          </a:p>
          <a:p>
            <a:r>
              <a:rPr lang="ru-RU" dirty="0" smtClean="0"/>
              <a:t>Доработка, адаптация </a:t>
            </a:r>
            <a:r>
              <a:rPr lang="ru-RU" dirty="0"/>
              <a:t>или </a:t>
            </a:r>
            <a:r>
              <a:rPr lang="ru-RU" dirty="0" smtClean="0"/>
              <a:t>модификация ПО и баз данных, разработанных третьими лицами</a:t>
            </a:r>
            <a:endParaRPr lang="en-US" dirty="0" smtClean="0"/>
          </a:p>
          <a:p>
            <a:endParaRPr lang="ru-RU" dirty="0" smtClean="0"/>
          </a:p>
          <a:p>
            <a:r>
              <a:rPr lang="ru-RU" dirty="0" smtClean="0"/>
              <a:t>Техническая поддержка, установка, тестирование ПО (баз данных). </a:t>
            </a:r>
            <a:r>
              <a:rPr lang="ru-RU" dirty="0"/>
              <a:t>Эти услуги также могут касаться ПО, разработанного сторонними организациями.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003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1" y="399876"/>
            <a:ext cx="9905998" cy="631971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Региональные льготы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34518"/>
            <a:ext cx="10515600" cy="4790112"/>
          </a:xfrm>
        </p:spPr>
        <p:txBody>
          <a:bodyPr>
            <a:noAutofit/>
          </a:bodyPr>
          <a:lstStyle/>
          <a:p>
            <a:r>
              <a:rPr lang="ru-RU" dirty="0" smtClean="0"/>
              <a:t>Калининградская область (ОМС и ПФР – 7,6% вместо 30%)</a:t>
            </a:r>
          </a:p>
          <a:p>
            <a:r>
              <a:rPr lang="ru-RU" dirty="0" smtClean="0"/>
              <a:t>Республика Крым и </a:t>
            </a:r>
            <a:r>
              <a:rPr lang="ru-RU" dirty="0"/>
              <a:t>Севастополь (ОМС и ПФР – 7,6</a:t>
            </a:r>
            <a:r>
              <a:rPr lang="ru-RU" dirty="0" smtClean="0"/>
              <a:t>%, УСНО 4%)</a:t>
            </a:r>
          </a:p>
          <a:p>
            <a:r>
              <a:rPr lang="ru-RU" dirty="0" smtClean="0"/>
              <a:t>Республика</a:t>
            </a:r>
            <a:r>
              <a:rPr lang="en-US" dirty="0" smtClean="0"/>
              <a:t> </a:t>
            </a:r>
            <a:r>
              <a:rPr lang="ru-RU" dirty="0" smtClean="0"/>
              <a:t>Татарстан, резиденты «</a:t>
            </a:r>
            <a:r>
              <a:rPr lang="ru-RU" dirty="0" err="1" smtClean="0"/>
              <a:t>Иннополис</a:t>
            </a:r>
            <a:r>
              <a:rPr lang="ru-RU" dirty="0" smtClean="0"/>
              <a:t>»</a:t>
            </a:r>
          </a:p>
          <a:p>
            <a:pPr lvl="1"/>
            <a:r>
              <a:rPr lang="ru-RU" sz="2800" dirty="0" smtClean="0"/>
              <a:t>Налог на прибыль – 0 – 13,5%</a:t>
            </a:r>
          </a:p>
          <a:p>
            <a:pPr lvl="1"/>
            <a:r>
              <a:rPr lang="ru-RU" sz="2800" dirty="0" smtClean="0"/>
              <a:t>Налог на имущество 0%</a:t>
            </a:r>
          </a:p>
          <a:p>
            <a:pPr lvl="1"/>
            <a:r>
              <a:rPr lang="ru-RU" sz="2800" dirty="0" smtClean="0"/>
              <a:t>Страховые взносы 14%</a:t>
            </a:r>
          </a:p>
          <a:p>
            <a:r>
              <a:rPr lang="ru-RU" dirty="0" smtClean="0"/>
              <a:t>Санкт-Петербург</a:t>
            </a:r>
            <a:r>
              <a:rPr lang="ru-RU" dirty="0"/>
              <a:t> </a:t>
            </a:r>
            <a:r>
              <a:rPr lang="ru-RU" dirty="0" smtClean="0"/>
              <a:t>(налог на прибыль 12,5 – 13,5 %)</a:t>
            </a:r>
          </a:p>
          <a:p>
            <a:r>
              <a:rPr lang="ru-RU" dirty="0" smtClean="0"/>
              <a:t>Новосибирская, Пензенская, Ульяновская, Челябинская области (налог на прибыль – 15,5%)</a:t>
            </a:r>
          </a:p>
        </p:txBody>
      </p:sp>
    </p:spTree>
    <p:extLst>
      <p:ext uri="{BB962C8B-B14F-4D97-AF65-F5344CB8AC3E}">
        <p14:creationId xmlns:p14="http://schemas.microsoft.com/office/powerpoint/2010/main" val="264800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08265"/>
            <a:ext cx="9905998" cy="914022"/>
          </a:xfrm>
        </p:spPr>
        <p:txBody>
          <a:bodyPr/>
          <a:lstStyle/>
          <a:p>
            <a:r>
              <a:rPr lang="ru-RU" b="1" dirty="0" err="1" smtClean="0"/>
              <a:t>Сколково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6175"/>
            <a:ext cx="10515600" cy="1345414"/>
          </a:xfrm>
        </p:spPr>
        <p:txBody>
          <a:bodyPr>
            <a:normAutofit/>
          </a:bodyPr>
          <a:lstStyle/>
          <a:p>
            <a:r>
              <a:rPr lang="ru-RU" dirty="0" smtClean="0"/>
              <a:t>Проект «</a:t>
            </a:r>
            <a:r>
              <a:rPr lang="ru-RU" dirty="0" err="1" smtClean="0"/>
              <a:t>Сколково</a:t>
            </a:r>
            <a:r>
              <a:rPr lang="ru-RU" dirty="0" smtClean="0"/>
              <a:t>» отдельно внесен в НК РФ</a:t>
            </a:r>
          </a:p>
          <a:p>
            <a:r>
              <a:rPr lang="ru-RU" dirty="0" smtClean="0"/>
              <a:t>С августа 2019 года сняты территориальные ограничения</a:t>
            </a:r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838200" y="2835477"/>
            <a:ext cx="10515600" cy="29379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20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/>
              <a:t>НДС (нет «ввозного» НДС)</a:t>
            </a:r>
          </a:p>
          <a:p>
            <a:r>
              <a:rPr lang="ru-RU" sz="2800" dirty="0" smtClean="0"/>
              <a:t>Прибыль (налог на прибыль = 0%, если выручка менее 1 млрд)</a:t>
            </a:r>
          </a:p>
          <a:p>
            <a:r>
              <a:rPr lang="ru-RU" sz="2800" dirty="0" smtClean="0"/>
              <a:t>Имущество (0%)</a:t>
            </a:r>
          </a:p>
          <a:p>
            <a:r>
              <a:rPr lang="ru-RU" sz="2800" dirty="0" smtClean="0"/>
              <a:t>Страховые взносы (ОПС = 14%)</a:t>
            </a:r>
          </a:p>
          <a:p>
            <a:r>
              <a:rPr lang="ru-RU" sz="2800" dirty="0" smtClean="0"/>
              <a:t>Таможенные платежи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6595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741028"/>
          </a:xfrm>
        </p:spPr>
        <p:txBody>
          <a:bodyPr/>
          <a:lstStyle/>
          <a:p>
            <a:r>
              <a:rPr lang="ru-RU" b="1" dirty="0" smtClean="0"/>
              <a:t>Дополнительно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3" y="2104938"/>
            <a:ext cx="9905998" cy="2014058"/>
          </a:xfrm>
        </p:spPr>
        <p:txBody>
          <a:bodyPr>
            <a:normAutofit/>
          </a:bodyPr>
          <a:lstStyle/>
          <a:p>
            <a:r>
              <a:rPr lang="ru-RU" dirty="0" smtClean="0"/>
              <a:t>Нет НДС при продаже ПО</a:t>
            </a:r>
          </a:p>
          <a:p>
            <a:r>
              <a:rPr lang="ru-RU" dirty="0" smtClean="0"/>
              <a:t>Уменьшение налога на прибыль за счет НИОКР</a:t>
            </a:r>
          </a:p>
          <a:p>
            <a:r>
              <a:rPr lang="ru-RU" dirty="0" smtClean="0"/>
              <a:t>«Мгновенная амортизация»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93871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1499</TotalTime>
  <Words>540</Words>
  <Application>Microsoft Office PowerPoint</Application>
  <PresentationFormat>Широкоэкранный</PresentationFormat>
  <Paragraphs>85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Graphik</vt:lpstr>
      <vt:lpstr>Тема Office</vt:lpstr>
      <vt:lpstr>Налогообложение и практика налогового администрирования  IT-компаний</vt:lpstr>
      <vt:lpstr>Источники информации</vt:lpstr>
      <vt:lpstr>Возможные льготы по взносам</vt:lpstr>
      <vt:lpstr>Условия и критерии для применения льготы</vt:lpstr>
      <vt:lpstr>Для кого?</vt:lpstr>
      <vt:lpstr>Для кого? (вольный перевод НК)</vt:lpstr>
      <vt:lpstr>Региональные льготы</vt:lpstr>
      <vt:lpstr>Сколково</vt:lpstr>
      <vt:lpstr>Дополнительно</vt:lpstr>
      <vt:lpstr>Для льготы по взносам не учитываются</vt:lpstr>
      <vt:lpstr>Проблемы</vt:lpstr>
      <vt:lpstr>Рекомендации</vt:lpstr>
      <vt:lpstr>Итоги</vt:lpstr>
      <vt:lpstr>Предложения (к ФНС? К Минкомсвязи?)</vt:lpstr>
      <vt:lpstr>Спасибо за внимание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Аркадий Головин</dc:creator>
  <cp:lastModifiedBy>Аркадий Головин</cp:lastModifiedBy>
  <cp:revision>38</cp:revision>
  <dcterms:created xsi:type="dcterms:W3CDTF">2019-11-18T09:23:46Z</dcterms:created>
  <dcterms:modified xsi:type="dcterms:W3CDTF">2019-11-20T06:28:43Z</dcterms:modified>
</cp:coreProperties>
</file>