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6" r:id="rId2"/>
    <p:sldId id="379" r:id="rId3"/>
    <p:sldId id="386" r:id="rId4"/>
    <p:sldId id="383" r:id="rId5"/>
    <p:sldId id="370" r:id="rId6"/>
    <p:sldId id="371" r:id="rId7"/>
    <p:sldId id="372" r:id="rId8"/>
    <p:sldId id="376" r:id="rId9"/>
    <p:sldId id="377" r:id="rId10"/>
    <p:sldId id="373" r:id="rId11"/>
    <p:sldId id="374" r:id="rId12"/>
    <p:sldId id="389" r:id="rId13"/>
    <p:sldId id="364" r:id="rId14"/>
  </p:sldIdLst>
  <p:sldSz cx="12192000" cy="6858000"/>
  <p:notesSz cx="6797675" cy="987266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3E3E3"/>
    <a:srgbClr val="C3C3C3"/>
    <a:srgbClr val="00C000"/>
    <a:srgbClr val="00EA00"/>
    <a:srgbClr val="00CC66"/>
    <a:srgbClr val="3F5089"/>
    <a:srgbClr val="2EC4D3"/>
    <a:srgbClr val="DA3D3D"/>
    <a:srgbClr val="B6CCEA"/>
    <a:srgbClr val="97675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784" autoAdjust="0"/>
    <p:restoredTop sz="94580" autoAdjust="0"/>
  </p:normalViewPr>
  <p:slideViewPr>
    <p:cSldViewPr>
      <p:cViewPr>
        <p:scale>
          <a:sx n="83" d="100"/>
          <a:sy n="83" d="100"/>
        </p:scale>
        <p:origin x="-312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3996" y="10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31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Сергей Песецкий" userId="0e72fe735a2a70df" providerId="LiveId" clId="{A4EBD772-88F8-496D-B417-84FCB1C2D450}"/>
    <pc:docChg chg="undo modSld">
      <pc:chgData name="Сергей Песецкий" userId="0e72fe735a2a70df" providerId="LiveId" clId="{A4EBD772-88F8-496D-B417-84FCB1C2D450}" dt="2017-09-07T19:49:00.140" v="4" actId="1076"/>
      <pc:docMkLst>
        <pc:docMk/>
      </pc:docMkLst>
      <pc:sldChg chg="modSp">
        <pc:chgData name="Сергей Песецкий" userId="0e72fe735a2a70df" providerId="LiveId" clId="{A4EBD772-88F8-496D-B417-84FCB1C2D450}" dt="2017-09-07T19:49:00.140" v="4" actId="1076"/>
        <pc:sldMkLst>
          <pc:docMk/>
          <pc:sldMk cId="3777197815" sldId="276"/>
        </pc:sldMkLst>
        <pc:spChg chg="mod">
          <ac:chgData name="Сергей Песецкий" userId="0e72fe735a2a70df" providerId="LiveId" clId="{A4EBD772-88F8-496D-B417-84FCB1C2D450}" dt="2017-09-07T19:48:57.972" v="3" actId="1076"/>
          <ac:spMkLst>
            <pc:docMk/>
            <pc:sldMk cId="3777197815" sldId="276"/>
            <ac:spMk id="11" creationId="{00000000-0000-0000-0000-000000000000}"/>
          </ac:spMkLst>
        </pc:spChg>
        <pc:spChg chg="mod">
          <ac:chgData name="Сергей Песецкий" userId="0e72fe735a2a70df" providerId="LiveId" clId="{A4EBD772-88F8-496D-B417-84FCB1C2D450}" dt="2017-09-07T19:49:00.140" v="4" actId="1076"/>
          <ac:spMkLst>
            <pc:docMk/>
            <pc:sldMk cId="3777197815" sldId="276"/>
            <ac:spMk id="13" creationId="{00000000-0000-0000-0000-000000000000}"/>
          </ac:spMkLst>
        </pc:spChg>
        <pc:picChg chg="mod">
          <ac:chgData name="Сергей Песецкий" userId="0e72fe735a2a70df" providerId="LiveId" clId="{A4EBD772-88F8-496D-B417-84FCB1C2D450}" dt="2017-09-07T19:47:57.303" v="1" actId="1076"/>
          <ac:picMkLst>
            <pc:docMk/>
            <pc:sldMk cId="3777197815" sldId="276"/>
            <ac:picMk id="8" creationId="{00000000-0000-0000-0000-000000000000}"/>
          </ac:picMkLst>
        </pc:picChg>
      </pc:sldChg>
    </pc:docChg>
  </pc:docChgLst>
  <pc:docChgLst>
    <pc:chgData name="Сергей Песецкий" userId="0e72fe735a2a70df" providerId="LiveId" clId="{98EC577D-7ADC-496E-8DC1-7C69A7E71CEF}"/>
    <pc:docChg chg="undo modSld">
      <pc:chgData name="Сергей Песецкий" userId="0e72fe735a2a70df" providerId="LiveId" clId="{98EC577D-7ADC-496E-8DC1-7C69A7E71CEF}" dt="2017-09-15T17:54:15.756" v="3"/>
      <pc:docMkLst>
        <pc:docMk/>
      </pc:docMkLst>
      <pc:sldChg chg="modSp">
        <pc:chgData name="Сергей Песецкий" userId="0e72fe735a2a70df" providerId="LiveId" clId="{98EC577D-7ADC-496E-8DC1-7C69A7E71CEF}" dt="2017-09-09T09:27:28.752" v="0" actId="1076"/>
        <pc:sldMkLst>
          <pc:docMk/>
          <pc:sldMk cId="58786798" sldId="332"/>
        </pc:sldMkLst>
        <pc:spChg chg="mod">
          <ac:chgData name="Сергей Песецкий" userId="0e72fe735a2a70df" providerId="LiveId" clId="{98EC577D-7ADC-496E-8DC1-7C69A7E71CEF}" dt="2017-09-09T09:27:28.752" v="0" actId="1076"/>
          <ac:spMkLst>
            <pc:docMk/>
            <pc:sldMk cId="58786798" sldId="332"/>
            <ac:spMk id="4" creationId="{00000000-0000-0000-0000-000000000000}"/>
          </ac:spMkLst>
        </pc:spChg>
      </pc:sldChg>
      <pc:sldChg chg="addSp modSp">
        <pc:chgData name="Сергей Песецкий" userId="0e72fe735a2a70df" providerId="LiveId" clId="{98EC577D-7ADC-496E-8DC1-7C69A7E71CEF}" dt="2017-09-15T17:54:15.756" v="3"/>
        <pc:sldMkLst>
          <pc:docMk/>
          <pc:sldMk cId="1447607161" sldId="356"/>
        </pc:sldMkLst>
        <pc:grpChg chg="add mod">
          <ac:chgData name="Сергей Песецкий" userId="0e72fe735a2a70df" providerId="LiveId" clId="{98EC577D-7ADC-496E-8DC1-7C69A7E71CEF}" dt="2017-09-15T17:54:15.756" v="3"/>
          <ac:grpSpMkLst>
            <pc:docMk/>
            <pc:sldMk cId="1447607161" sldId="356"/>
            <ac:grpSpMk id="5" creationId="{9EE2B0A8-6BBD-4D3F-89F6-22D330E614D1}"/>
          </ac:grpSpMkLst>
        </pc:grpChg>
        <pc:picChg chg="mod">
          <ac:chgData name="Сергей Песецкий" userId="0e72fe735a2a70df" providerId="LiveId" clId="{98EC577D-7ADC-496E-8DC1-7C69A7E71CEF}" dt="2017-09-15T17:54:15.756" v="3"/>
          <ac:picMkLst>
            <pc:docMk/>
            <pc:sldMk cId="1447607161" sldId="356"/>
            <ac:picMk id="4" creationId="{00000000-0000-0000-0000-000000000000}"/>
          </ac:picMkLst>
        </pc:picChg>
        <pc:cxnChg chg="mod">
          <ac:chgData name="Сергей Песецкий" userId="0e72fe735a2a70df" providerId="LiveId" clId="{98EC577D-7ADC-496E-8DC1-7C69A7E71CEF}" dt="2017-09-15T17:54:15.756" v="3"/>
          <ac:cxnSpMkLst>
            <pc:docMk/>
            <pc:sldMk cId="1447607161" sldId="356"/>
            <ac:cxnSpMk id="6" creationId="{00000000-0000-0000-0000-000000000000}"/>
          </ac:cxnSpMkLst>
        </pc:cxnChg>
        <pc:cxnChg chg="mod">
          <ac:chgData name="Сергей Песецкий" userId="0e72fe735a2a70df" providerId="LiveId" clId="{98EC577D-7ADC-496E-8DC1-7C69A7E71CEF}" dt="2017-09-15T17:54:15.756" v="3"/>
          <ac:cxnSpMkLst>
            <pc:docMk/>
            <pc:sldMk cId="1447607161" sldId="356"/>
            <ac:cxnSpMk id="7" creationId="{00000000-0000-0000-0000-000000000000}"/>
          </ac:cxnSpMkLst>
        </pc:cxnChg>
        <pc:cxnChg chg="mod">
          <ac:chgData name="Сергей Песецкий" userId="0e72fe735a2a70df" providerId="LiveId" clId="{98EC577D-7ADC-496E-8DC1-7C69A7E71CEF}" dt="2017-09-15T17:54:15.756" v="3"/>
          <ac:cxnSpMkLst>
            <pc:docMk/>
            <pc:sldMk cId="1447607161" sldId="356"/>
            <ac:cxnSpMk id="8" creationId="{00000000-0000-0000-0000-000000000000}"/>
          </ac:cxnSpMkLst>
        </pc:cxnChg>
        <pc:cxnChg chg="mod">
          <ac:chgData name="Сергей Песецкий" userId="0e72fe735a2a70df" providerId="LiveId" clId="{98EC577D-7ADC-496E-8DC1-7C69A7E71CEF}" dt="2017-09-15T17:54:15.756" v="3"/>
          <ac:cxnSpMkLst>
            <pc:docMk/>
            <pc:sldMk cId="1447607161" sldId="356"/>
            <ac:cxnSpMk id="9" creationId="{00000000-0000-0000-0000-000000000000}"/>
          </ac:cxnSpMkLst>
        </pc:cxnChg>
        <pc:cxnChg chg="mod">
          <ac:chgData name="Сергей Песецкий" userId="0e72fe735a2a70df" providerId="LiveId" clId="{98EC577D-7ADC-496E-8DC1-7C69A7E71CEF}" dt="2017-09-15T17:54:15.756" v="3"/>
          <ac:cxnSpMkLst>
            <pc:docMk/>
            <pc:sldMk cId="1447607161" sldId="356"/>
            <ac:cxnSpMk id="13" creationId="{00000000-0000-0000-0000-000000000000}"/>
          </ac:cxnSpMkLst>
        </pc:cxnChg>
        <pc:cxnChg chg="mod">
          <ac:chgData name="Сергей Песецкий" userId="0e72fe735a2a70df" providerId="LiveId" clId="{98EC577D-7ADC-496E-8DC1-7C69A7E71CEF}" dt="2017-09-15T17:54:15.756" v="3"/>
          <ac:cxnSpMkLst>
            <pc:docMk/>
            <pc:sldMk cId="1447607161" sldId="356"/>
            <ac:cxnSpMk id="15" creationId="{00000000-0000-0000-0000-000000000000}"/>
          </ac:cxnSpMkLst>
        </pc:cxnChg>
        <pc:cxnChg chg="mod">
          <ac:chgData name="Сергей Песецкий" userId="0e72fe735a2a70df" providerId="LiveId" clId="{98EC577D-7ADC-496E-8DC1-7C69A7E71CEF}" dt="2017-09-15T17:54:15.756" v="3"/>
          <ac:cxnSpMkLst>
            <pc:docMk/>
            <pc:sldMk cId="1447607161" sldId="356"/>
            <ac:cxnSpMk id="20" creationId="{00000000-0000-0000-0000-000000000000}"/>
          </ac:cxnSpMkLst>
        </pc:cxnChg>
        <pc:cxnChg chg="mod">
          <ac:chgData name="Сергей Песецкий" userId="0e72fe735a2a70df" providerId="LiveId" clId="{98EC577D-7ADC-496E-8DC1-7C69A7E71CEF}" dt="2017-09-15T17:54:15.756" v="3"/>
          <ac:cxnSpMkLst>
            <pc:docMk/>
            <pc:sldMk cId="1447607161" sldId="356"/>
            <ac:cxnSpMk id="23" creationId="{00000000-0000-0000-0000-000000000000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/>
          <a:lstStyle>
            <a:lvl1pPr algn="r">
              <a:defRPr sz="1200"/>
            </a:lvl1pPr>
          </a:lstStyle>
          <a:p>
            <a:fld id="{88F82254-BC1A-4D74-84E6-4A507B98CCC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39775"/>
            <a:ext cx="658177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15" tIns="45907" rIns="91815" bIns="45907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689516"/>
            <a:ext cx="5438140" cy="4442699"/>
          </a:xfrm>
          <a:prstGeom prst="rect">
            <a:avLst/>
          </a:prstGeom>
        </p:spPr>
        <p:txBody>
          <a:bodyPr vert="horz" lIns="91815" tIns="45907" rIns="91815" bIns="45907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377316"/>
            <a:ext cx="2945660" cy="493634"/>
          </a:xfrm>
          <a:prstGeom prst="rect">
            <a:avLst/>
          </a:prstGeom>
        </p:spPr>
        <p:txBody>
          <a:bodyPr vert="horz" lIns="91815" tIns="45907" rIns="91815" bIns="45907" rtlCol="0" anchor="b"/>
          <a:lstStyle>
            <a:lvl1pPr algn="r">
              <a:defRPr sz="1200"/>
            </a:lvl1pPr>
          </a:lstStyle>
          <a:p>
            <a:fld id="{4BD2A286-AF3B-45E2-A29D-1896170F98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1681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D2A286-AF3B-45E2-A29D-1896170F98C2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180760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42E3-7AF6-4B72-9D4C-926397D8F061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96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42E3-7AF6-4B72-9D4C-926397D8F061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3440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9942E3-7AF6-4B72-9D4C-926397D8F061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751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B4536-A46D-42CE-A01A-5FF4803C8FA6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2324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631C07-3169-4306-8CBC-5300FADAFA30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55895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866EDB-FCCF-4EEA-9437-BB4311DD08C2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7145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FC269A-320A-4EFE-9F3C-FE6F5937AB53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864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BEA69-060C-4528-AB1C-104C005A09AB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7162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7D53A-DF41-4A86-A15F-18A943422CF9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8917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CF9D1-4C99-4740-A179-858C8FABEA5D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0514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DC530-826F-46EE-9641-2EB2EC25AF1C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53742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335360" y="260648"/>
            <a:ext cx="11391056" cy="634082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EE676-66B4-4E2B-AE2F-91BEAA22A84B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3" descr="C:\Users\1\Desktop\image00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36560" y="490229"/>
            <a:ext cx="587006" cy="355909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 userDrawn="1"/>
        </p:nvSpPr>
        <p:spPr>
          <a:xfrm>
            <a:off x="364813" y="980728"/>
            <a:ext cx="11395817" cy="45719"/>
          </a:xfrm>
          <a:prstGeom prst="rect">
            <a:avLst/>
          </a:prstGeom>
          <a:solidFill>
            <a:schemeClr val="accent1">
              <a:lumMod val="75000"/>
            </a:schemeClr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145152" tIns="72576" rIns="145152" bIns="72576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1800"/>
          </a:p>
        </p:txBody>
      </p:sp>
    </p:spTree>
    <p:extLst>
      <p:ext uri="{BB962C8B-B14F-4D97-AF65-F5344CB8AC3E}">
        <p14:creationId xmlns:p14="http://schemas.microsoft.com/office/powerpoint/2010/main" xmlns="" val="473819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8979C-BDED-4328-A8CC-748C41D43382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65515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B6ADB-DC8C-4C1A-8C76-5012BFE8639A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45418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BEE676-66B4-4E2B-AE2F-91BEAA22A84B}" type="datetime1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F13AC6-A09E-41B0-9234-A685F88795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35983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13" Type="http://schemas.openxmlformats.org/officeDocument/2006/relationships/image" Target="../media/image54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12" Type="http://schemas.openxmlformats.org/officeDocument/2006/relationships/image" Target="../media/image53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11" Type="http://schemas.openxmlformats.org/officeDocument/2006/relationships/image" Target="../media/image52.jpe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10" Type="http://schemas.openxmlformats.org/officeDocument/2006/relationships/image" Target="../media/image51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Relationship Id="rId14" Type="http://schemas.openxmlformats.org/officeDocument/2006/relationships/image" Target="../media/image5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5.png"/><Relationship Id="rId10" Type="http://schemas.openxmlformats.org/officeDocument/2006/relationships/image" Target="../media/image14.png"/><Relationship Id="rId4" Type="http://schemas.openxmlformats.org/officeDocument/2006/relationships/image" Target="../media/image9.pn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4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1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6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34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12" Type="http://schemas.openxmlformats.org/officeDocument/2006/relationships/image" Target="../media/image10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5" Type="http://schemas.openxmlformats.org/officeDocument/2006/relationships/image" Target="../media/image5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26.png"/><Relationship Id="rId7" Type="http://schemas.openxmlformats.org/officeDocument/2006/relationships/image" Target="../media/image38.png"/><Relationship Id="rId12" Type="http://schemas.openxmlformats.org/officeDocument/2006/relationships/image" Target="../media/image2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0" Type="http://schemas.openxmlformats.org/officeDocument/2006/relationships/image" Target="../media/image41.png"/><Relationship Id="rId4" Type="http://schemas.openxmlformats.org/officeDocument/2006/relationships/image" Target="../media/image36.png"/><Relationship Id="rId9" Type="http://schemas.openxmlformats.org/officeDocument/2006/relationships/image" Target="../media/image4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/>
        </p:nvSpPr>
        <p:spPr>
          <a:xfrm>
            <a:off x="911424" y="5224638"/>
            <a:ext cx="10297144" cy="461663"/>
          </a:xfrm>
          <a:prstGeom prst="rect">
            <a:avLst/>
          </a:prstGeom>
        </p:spPr>
        <p:txBody>
          <a:bodyPr wrap="square" lIns="91438" tIns="45719" rIns="91438" bIns="45719">
            <a:spAutoFit/>
          </a:bodyPr>
          <a:lstStyle/>
          <a:p>
            <a:r>
              <a:rPr lang="ru-RU" sz="2399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 ЭКДО  на   микропредприятиях      </a:t>
            </a:r>
            <a:r>
              <a:rPr lang="ru-RU" sz="2400" dirty="0" smtClean="0">
                <a:solidFill>
                  <a:schemeClr val="tx2"/>
                </a:solidFill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ru-RU" sz="2400" dirty="0">
              <a:solidFill>
                <a:schemeClr val="tx2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Picture 2" descr="https://ucare.timepad.ru/f6195885-3aa2-4eb2-a7ed-d43fd988d7b3/-/crop/4663x2387/298,26/-/preview/">
            <a:extLst>
              <a:ext uri="{FF2B5EF4-FFF2-40B4-BE49-F238E27FC236}">
                <a16:creationId xmlns="" xmlns:a16="http://schemas.microsoft.com/office/drawing/2014/main" id="{6A7B3E3F-BD94-4821-B525-43FB446C8E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71325" y="141309"/>
            <a:ext cx="10649350" cy="50097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Shape 142"/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3690789" y="6122653"/>
            <a:ext cx="4810423" cy="735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777197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344" y="218291"/>
            <a:ext cx="11391056" cy="634082"/>
          </a:xfrm>
        </p:spPr>
        <p:txBody>
          <a:bodyPr>
            <a:normAutofit/>
          </a:bodyPr>
          <a:lstStyle/>
          <a:p>
            <a:r>
              <a:rPr lang="ru-RU" sz="2000" dirty="0"/>
              <a:t>Ц</a:t>
            </a:r>
            <a:r>
              <a:rPr lang="ru-RU" sz="2000" dirty="0" smtClean="0"/>
              <a:t>ифровизация  </a:t>
            </a:r>
            <a:r>
              <a:rPr lang="ru-RU" sz="2000" dirty="0"/>
              <a:t>социальных отношений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8737600" y="6376243"/>
            <a:ext cx="2844800" cy="365125"/>
          </a:xfrm>
        </p:spPr>
        <p:txBody>
          <a:bodyPr/>
          <a:lstStyle/>
          <a:p>
            <a:fld id="{68F13AC6-A09E-41B0-9234-A685F8879526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9EFD94B-BB56-465A-94EE-5451E6763759}"/>
              </a:ext>
            </a:extLst>
          </p:cNvPr>
          <p:cNvSpPr/>
          <p:nvPr/>
        </p:nvSpPr>
        <p:spPr>
          <a:xfrm>
            <a:off x="4623445" y="1076511"/>
            <a:ext cx="2243617" cy="115909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МИКРО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ПРЕДПРИЯТИЯ   </a:t>
            </a:r>
            <a:endParaRPr lang="ru-RU" sz="16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4E6348E0-06CC-452A-A6B1-06D5765A81A5}"/>
              </a:ext>
            </a:extLst>
          </p:cNvPr>
          <p:cNvSpPr/>
          <p:nvPr/>
        </p:nvSpPr>
        <p:spPr>
          <a:xfrm>
            <a:off x="1813901" y="1656060"/>
            <a:ext cx="2125014" cy="579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1"/>
                </a:solidFill>
              </a:rPr>
              <a:t>5,6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млн. страхователей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66297140-8E88-4653-A7EA-58169779F7CB}"/>
              </a:ext>
            </a:extLst>
          </p:cNvPr>
          <p:cNvSpPr/>
          <p:nvPr/>
        </p:nvSpPr>
        <p:spPr>
          <a:xfrm>
            <a:off x="4392708" y="2355293"/>
            <a:ext cx="2823695" cy="106894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/>
              <a:t>Положительная мотивация </a:t>
            </a:r>
            <a:r>
              <a:rPr lang="ru-RU" sz="1400" dirty="0"/>
              <a:t>на действия по ускоренному переходу на электронное взаимодействие:</a:t>
            </a:r>
          </a:p>
        </p:txBody>
      </p: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E0A449A8-24BA-44D2-AA7E-10662A56B11F}"/>
              </a:ext>
            </a:extLst>
          </p:cNvPr>
          <p:cNvCxnSpPr/>
          <p:nvPr/>
        </p:nvCxnSpPr>
        <p:spPr>
          <a:xfrm>
            <a:off x="3961249" y="1945835"/>
            <a:ext cx="550575" cy="23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>
            <a:extLst>
              <a:ext uri="{FF2B5EF4-FFF2-40B4-BE49-F238E27FC236}">
                <a16:creationId xmlns="" xmlns:a16="http://schemas.microsoft.com/office/drawing/2014/main" id="{1FED87A3-FEBA-4C4E-84D9-8E7AD40820D2}"/>
              </a:ext>
            </a:extLst>
          </p:cNvPr>
          <p:cNvCxnSpPr/>
          <p:nvPr/>
        </p:nvCxnSpPr>
        <p:spPr>
          <a:xfrm flipH="1">
            <a:off x="4504329" y="1948183"/>
            <a:ext cx="7495" cy="4071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>
            <a:extLst>
              <a:ext uri="{FF2B5EF4-FFF2-40B4-BE49-F238E27FC236}">
                <a16:creationId xmlns="" xmlns:a16="http://schemas.microsoft.com/office/drawing/2014/main" id="{B8CBD676-3AB0-4DD5-9D2B-7FD60543CA3B}"/>
              </a:ext>
            </a:extLst>
          </p:cNvPr>
          <p:cNvCxnSpPr/>
          <p:nvPr/>
        </p:nvCxnSpPr>
        <p:spPr>
          <a:xfrm>
            <a:off x="7000682" y="1969764"/>
            <a:ext cx="0" cy="38552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B4090CD5-6ED6-4586-BA49-D9280BC4A741}"/>
              </a:ext>
            </a:extLst>
          </p:cNvPr>
          <p:cNvCxnSpPr/>
          <p:nvPr/>
        </p:nvCxnSpPr>
        <p:spPr>
          <a:xfrm>
            <a:off x="7000682" y="1962520"/>
            <a:ext cx="517295" cy="48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1C36BA8B-98AB-4840-9C6C-6F7602297A11}"/>
              </a:ext>
            </a:extLst>
          </p:cNvPr>
          <p:cNvSpPr/>
          <p:nvPr/>
        </p:nvSpPr>
        <p:spPr>
          <a:xfrm>
            <a:off x="360548" y="4340064"/>
            <a:ext cx="2125014" cy="579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Активное </a:t>
            </a:r>
            <a:r>
              <a:rPr lang="ru-RU" sz="1200" i="1" dirty="0">
                <a:solidFill>
                  <a:schemeClr val="accent1"/>
                </a:solidFill>
              </a:rPr>
              <a:t>информирование</a:t>
            </a:r>
            <a:r>
              <a:rPr lang="ru-RU" sz="1200" dirty="0">
                <a:solidFill>
                  <a:schemeClr val="accent1"/>
                </a:solidFill>
              </a:rPr>
              <a:t> и </a:t>
            </a:r>
            <a:r>
              <a:rPr lang="ru-RU" sz="1200" i="1" dirty="0">
                <a:solidFill>
                  <a:schemeClr val="accent1"/>
                </a:solidFill>
              </a:rPr>
              <a:t>обучение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67DDA3C3-318B-4A52-A44C-93FC746AC20E}"/>
              </a:ext>
            </a:extLst>
          </p:cNvPr>
          <p:cNvSpPr/>
          <p:nvPr/>
        </p:nvSpPr>
        <p:spPr>
          <a:xfrm>
            <a:off x="2670159" y="4340063"/>
            <a:ext cx="2125014" cy="579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Простота и доступность электронных сервисов</a:t>
            </a:r>
          </a:p>
        </p:txBody>
      </p: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60F4565E-30F8-49EB-AF17-68F28FAF37AF}"/>
              </a:ext>
            </a:extLst>
          </p:cNvPr>
          <p:cNvSpPr/>
          <p:nvPr/>
        </p:nvSpPr>
        <p:spPr>
          <a:xfrm>
            <a:off x="773206" y="5205562"/>
            <a:ext cx="1434361" cy="1364694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E3E3E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rgbClr val="FF0000"/>
                </a:solidFill>
              </a:rPr>
              <a:t>Да! </a:t>
            </a:r>
          </a:p>
          <a:p>
            <a:pPr algn="ctr"/>
            <a:r>
              <a:rPr lang="ru-RU" sz="800" i="1" dirty="0">
                <a:solidFill>
                  <a:schemeClr val="tx1"/>
                </a:solidFill>
              </a:rPr>
              <a:t>Но </a:t>
            </a:r>
            <a:r>
              <a:rPr lang="ru-RU" sz="900" i="1" dirty="0">
                <a:solidFill>
                  <a:schemeClr val="tx1"/>
                </a:solidFill>
              </a:rPr>
              <a:t>эффективность недостаточная</a:t>
            </a:r>
          </a:p>
          <a:p>
            <a:pPr algn="ctr"/>
            <a:r>
              <a:rPr lang="ru-RU" sz="1000" i="1" u="sng" dirty="0">
                <a:solidFill>
                  <a:schemeClr val="accent2"/>
                </a:solidFill>
              </a:rPr>
              <a:t>(мало знать!)</a:t>
            </a:r>
          </a:p>
        </p:txBody>
      </p:sp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79398AF5-E8BD-4D58-BEB8-C88D2CDA3599}"/>
              </a:ext>
            </a:extLst>
          </p:cNvPr>
          <p:cNvSpPr/>
          <p:nvPr/>
        </p:nvSpPr>
        <p:spPr>
          <a:xfrm>
            <a:off x="2875120" y="5250170"/>
            <a:ext cx="1353726" cy="1320085"/>
          </a:xfrm>
          <a:prstGeom prst="ellipse">
            <a:avLst/>
          </a:prstGeom>
          <a:solidFill>
            <a:schemeClr val="accent1"/>
          </a:solidFill>
          <a:ln w="57150">
            <a:solidFill>
              <a:srgbClr val="C3C3C3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Да! </a:t>
            </a:r>
          </a:p>
          <a:p>
            <a:pPr algn="ctr"/>
            <a:r>
              <a:rPr lang="ru-RU" sz="800" i="1" dirty="0"/>
              <a:t>Но эффективность зависит от </a:t>
            </a:r>
            <a:r>
              <a:rPr lang="ru-RU" sz="800" i="1" dirty="0" smtClean="0"/>
              <a:t>готовности  ФСС  РФ перейти на СЭД с микро- предприятиями </a:t>
            </a:r>
            <a:endParaRPr lang="ru-RU" sz="800" i="1" dirty="0"/>
          </a:p>
        </p:txBody>
      </p:sp>
      <p:sp>
        <p:nvSpPr>
          <p:cNvPr id="15" name="Левая фигурная скобка 31">
            <a:extLst>
              <a:ext uri="{FF2B5EF4-FFF2-40B4-BE49-F238E27FC236}">
                <a16:creationId xmlns="" xmlns:a16="http://schemas.microsoft.com/office/drawing/2014/main" id="{90B2535C-3B78-42F8-9E13-7D0855FF1451}"/>
              </a:ext>
            </a:extLst>
          </p:cNvPr>
          <p:cNvSpPr/>
          <p:nvPr/>
        </p:nvSpPr>
        <p:spPr>
          <a:xfrm rot="5400000">
            <a:off x="2373944" y="2476335"/>
            <a:ext cx="223234" cy="3424709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7B122AB1-3766-46E2-8217-94951DC157F2}"/>
              </a:ext>
            </a:extLst>
          </p:cNvPr>
          <p:cNvSpPr txBox="1"/>
          <p:nvPr/>
        </p:nvSpPr>
        <p:spPr>
          <a:xfrm>
            <a:off x="1855387" y="6570255"/>
            <a:ext cx="144494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/>
              <a:t>Пассивная позиция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E1CDDFF5-233B-4007-B991-2BA83569E2B1}"/>
              </a:ext>
            </a:extLst>
          </p:cNvPr>
          <p:cNvSpPr/>
          <p:nvPr/>
        </p:nvSpPr>
        <p:spPr>
          <a:xfrm>
            <a:off x="6208089" y="4330707"/>
            <a:ext cx="2125014" cy="579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1"/>
                </a:solidFill>
              </a:rPr>
              <a:t>Экономическая мотивация страхователя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6CA037B-7BFD-485E-9700-1FB396B21350}"/>
              </a:ext>
            </a:extLst>
          </p:cNvPr>
          <p:cNvSpPr/>
          <p:nvPr/>
        </p:nvSpPr>
        <p:spPr>
          <a:xfrm>
            <a:off x="9601402" y="4340063"/>
            <a:ext cx="2125014" cy="579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Экономическая мотивация застрахованного </a:t>
            </a:r>
          </a:p>
        </p:txBody>
      </p:sp>
      <p:sp>
        <p:nvSpPr>
          <p:cNvPr id="19" name="Левая фигурная скобка 42">
            <a:extLst>
              <a:ext uri="{FF2B5EF4-FFF2-40B4-BE49-F238E27FC236}">
                <a16:creationId xmlns="" xmlns:a16="http://schemas.microsoft.com/office/drawing/2014/main" id="{D8124A23-401F-48FD-B16E-E847EE2AEFCB}"/>
              </a:ext>
            </a:extLst>
          </p:cNvPr>
          <p:cNvSpPr/>
          <p:nvPr/>
        </p:nvSpPr>
        <p:spPr>
          <a:xfrm rot="5400000">
            <a:off x="9020280" y="1931198"/>
            <a:ext cx="255901" cy="4467895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0679B74-83AC-45CD-9854-03B1604A9ACD}"/>
              </a:ext>
            </a:extLst>
          </p:cNvPr>
          <p:cNvSpPr txBox="1"/>
          <p:nvPr/>
        </p:nvSpPr>
        <p:spPr>
          <a:xfrm>
            <a:off x="7720824" y="6557236"/>
            <a:ext cx="14622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u="sng" dirty="0">
                <a:solidFill>
                  <a:schemeClr val="accent2"/>
                </a:solidFill>
              </a:rPr>
              <a:t>Активная  позиция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84B166E4-E0CE-42DA-9AFC-CCEE3BBE3F22}"/>
              </a:ext>
            </a:extLst>
          </p:cNvPr>
          <p:cNvSpPr/>
          <p:nvPr/>
        </p:nvSpPr>
        <p:spPr>
          <a:xfrm>
            <a:off x="5141294" y="3460932"/>
            <a:ext cx="1251397" cy="4720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2"/>
                </a:solidFill>
              </a:rPr>
              <a:t>ЭКДО / СЭД отчетность </a:t>
            </a:r>
            <a:endParaRPr lang="ru-RU" sz="1400" dirty="0">
              <a:solidFill>
                <a:schemeClr val="accent2"/>
              </a:solidFill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1C033D29-7F22-4D9C-87FF-16430EFD153C}"/>
              </a:ext>
            </a:extLst>
          </p:cNvPr>
          <p:cNvSpPr/>
          <p:nvPr/>
        </p:nvSpPr>
        <p:spPr>
          <a:xfrm>
            <a:off x="6497329" y="3463280"/>
            <a:ext cx="2550999" cy="4720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2"/>
                </a:solidFill>
              </a:rPr>
              <a:t> риск </a:t>
            </a:r>
            <a:r>
              <a:rPr lang="mr-IN" sz="1400" i="1" dirty="0" smtClean="0">
                <a:solidFill>
                  <a:schemeClr val="accent2"/>
                </a:solidFill>
              </a:rPr>
              <a:t>–</a:t>
            </a:r>
            <a:r>
              <a:rPr lang="ru-RU" sz="1400" i="1" dirty="0" smtClean="0">
                <a:solidFill>
                  <a:schemeClr val="accent2"/>
                </a:solidFill>
              </a:rPr>
              <a:t>ориентированная   </a:t>
            </a:r>
          </a:p>
          <a:p>
            <a:pPr algn="ctr"/>
            <a:r>
              <a:rPr lang="ru-RU" sz="1400" i="1" dirty="0" smtClean="0">
                <a:solidFill>
                  <a:schemeClr val="accent2"/>
                </a:solidFill>
              </a:rPr>
              <a:t>модель  КНД   </a:t>
            </a:r>
            <a:endParaRPr lang="ru-RU" sz="1400" i="1" dirty="0">
              <a:solidFill>
                <a:schemeClr val="accent2"/>
              </a:solidFill>
            </a:endParaRP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28394F7A-99CC-4AED-BE75-E67E8A01A466}"/>
              </a:ext>
            </a:extLst>
          </p:cNvPr>
          <p:cNvCxnSpPr/>
          <p:nvPr/>
        </p:nvCxnSpPr>
        <p:spPr>
          <a:xfrm>
            <a:off x="7216403" y="2889767"/>
            <a:ext cx="19318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>
            <a:extLst>
              <a:ext uri="{FF2B5EF4-FFF2-40B4-BE49-F238E27FC236}">
                <a16:creationId xmlns="" xmlns:a16="http://schemas.microsoft.com/office/drawing/2014/main" id="{546C5DC2-0AD5-4B8F-AE80-C02BB9D1E428}"/>
              </a:ext>
            </a:extLst>
          </p:cNvPr>
          <p:cNvCxnSpPr/>
          <p:nvPr/>
        </p:nvCxnSpPr>
        <p:spPr>
          <a:xfrm>
            <a:off x="9148231" y="2889767"/>
            <a:ext cx="0" cy="1088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>
            <a:extLst>
              <a:ext uri="{FF2B5EF4-FFF2-40B4-BE49-F238E27FC236}">
                <a16:creationId xmlns="" xmlns:a16="http://schemas.microsoft.com/office/drawing/2014/main" id="{AC962063-3AB2-4591-B874-2A147B1ECA88}"/>
              </a:ext>
            </a:extLst>
          </p:cNvPr>
          <p:cNvCxnSpPr/>
          <p:nvPr/>
        </p:nvCxnSpPr>
        <p:spPr>
          <a:xfrm>
            <a:off x="2485561" y="2916799"/>
            <a:ext cx="0" cy="10882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11A8D178-A725-456D-8520-B7681DC5DF91}"/>
              </a:ext>
            </a:extLst>
          </p:cNvPr>
          <p:cNvCxnSpPr/>
          <p:nvPr/>
        </p:nvCxnSpPr>
        <p:spPr>
          <a:xfrm flipV="1">
            <a:off x="2485561" y="2916799"/>
            <a:ext cx="193182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CD68F95B-577F-4EAD-9330-D9CB26540E62}"/>
              </a:ext>
            </a:extLst>
          </p:cNvPr>
          <p:cNvSpPr/>
          <p:nvPr/>
        </p:nvSpPr>
        <p:spPr>
          <a:xfrm>
            <a:off x="4880665" y="5205562"/>
            <a:ext cx="1632398" cy="579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accent1"/>
                </a:solidFill>
              </a:rPr>
              <a:t>1. Упрощение формулы расчета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1DF46002-1B51-492E-BE25-DEEDC6FFFA54}"/>
              </a:ext>
            </a:extLst>
          </p:cNvPr>
          <p:cNvSpPr/>
          <p:nvPr/>
        </p:nvSpPr>
        <p:spPr>
          <a:xfrm>
            <a:off x="6629338" y="5205563"/>
            <a:ext cx="1777281" cy="5777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accent1"/>
                </a:solidFill>
              </a:rPr>
              <a:t>3. Временное снижение тарифа (0,1%)</a:t>
            </a:r>
          </a:p>
          <a:p>
            <a:pPr algn="ctr"/>
            <a:r>
              <a:rPr lang="ru-RU" sz="1000" i="1" dirty="0">
                <a:solidFill>
                  <a:schemeClr val="accent1"/>
                </a:solidFill>
              </a:rPr>
              <a:t>(на период перехода на ЭДО)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182714EB-7D0A-4E49-9E68-A10F574A934A}"/>
              </a:ext>
            </a:extLst>
          </p:cNvPr>
          <p:cNvSpPr/>
          <p:nvPr/>
        </p:nvSpPr>
        <p:spPr>
          <a:xfrm>
            <a:off x="6629337" y="5883548"/>
            <a:ext cx="1777281" cy="579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solidFill>
                  <a:schemeClr val="accent1"/>
                </a:solidFill>
              </a:rPr>
              <a:t>4. «Обратный зачет»</a:t>
            </a:r>
          </a:p>
          <a:p>
            <a:pPr algn="ctr"/>
            <a:r>
              <a:rPr lang="ru-RU" sz="900" i="1" dirty="0">
                <a:solidFill>
                  <a:schemeClr val="accent1"/>
                </a:solidFill>
              </a:rPr>
              <a:t>(фонд платит все и выставляет требование по 3 дням – 1 раз в квартал)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3DB20A5E-D539-4687-9D02-ADD8448EDDD8}"/>
              </a:ext>
            </a:extLst>
          </p:cNvPr>
          <p:cNvSpPr/>
          <p:nvPr/>
        </p:nvSpPr>
        <p:spPr>
          <a:xfrm>
            <a:off x="8518606" y="5229022"/>
            <a:ext cx="1582666" cy="1257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100" i="1" dirty="0">
                <a:solidFill>
                  <a:schemeClr val="accent1"/>
                </a:solidFill>
              </a:rPr>
              <a:t>5. Получение инструмента контроля  </a:t>
            </a:r>
            <a:r>
              <a:rPr lang="ru-RU" sz="1100" i="1" dirty="0" smtClean="0">
                <a:solidFill>
                  <a:schemeClr val="accent1"/>
                </a:solidFill>
              </a:rPr>
              <a:t>и мотивации  работника  ЗОЖ    (профилактика </a:t>
            </a:r>
            <a:r>
              <a:rPr lang="ru-RU" sz="1100" i="1" dirty="0">
                <a:solidFill>
                  <a:schemeClr val="accent1"/>
                </a:solidFill>
              </a:rPr>
              <a:t>НС и ПЗ)</a:t>
            </a:r>
            <a:endParaRPr lang="ru-RU" sz="900" i="1" dirty="0">
              <a:solidFill>
                <a:schemeClr val="accent1"/>
              </a:solidFill>
            </a:endParaRPr>
          </a:p>
        </p:txBody>
      </p:sp>
      <p:sp>
        <p:nvSpPr>
          <p:cNvPr id="32" name="Стрелка вниз 106">
            <a:extLst>
              <a:ext uri="{FF2B5EF4-FFF2-40B4-BE49-F238E27FC236}">
                <a16:creationId xmlns="" xmlns:a16="http://schemas.microsoft.com/office/drawing/2014/main" id="{728017EE-BCC8-4ADA-9371-9E7CAE10BB20}"/>
              </a:ext>
            </a:extLst>
          </p:cNvPr>
          <p:cNvSpPr/>
          <p:nvPr/>
        </p:nvSpPr>
        <p:spPr>
          <a:xfrm>
            <a:off x="7000682" y="4910256"/>
            <a:ext cx="431442" cy="21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Стрелка вниз 107">
            <a:extLst>
              <a:ext uri="{FF2B5EF4-FFF2-40B4-BE49-F238E27FC236}">
                <a16:creationId xmlns="" xmlns:a16="http://schemas.microsoft.com/office/drawing/2014/main" id="{127B2FFB-D88D-494B-8936-7A6C37498AA3}"/>
              </a:ext>
            </a:extLst>
          </p:cNvPr>
          <p:cNvSpPr/>
          <p:nvPr/>
        </p:nvSpPr>
        <p:spPr>
          <a:xfrm>
            <a:off x="10632711" y="4921842"/>
            <a:ext cx="431442" cy="211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Прямоугольник 33">
            <a:extLst>
              <a:ext uri="{FF2B5EF4-FFF2-40B4-BE49-F238E27FC236}">
                <a16:creationId xmlns="" xmlns:a16="http://schemas.microsoft.com/office/drawing/2014/main" id="{999E1177-D1C5-4DB8-8A32-889D73E1E430}"/>
              </a:ext>
            </a:extLst>
          </p:cNvPr>
          <p:cNvSpPr/>
          <p:nvPr/>
        </p:nvSpPr>
        <p:spPr>
          <a:xfrm>
            <a:off x="10213259" y="5234554"/>
            <a:ext cx="1701788" cy="125753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i="1" dirty="0">
                <a:solidFill>
                  <a:schemeClr val="accent2"/>
                </a:solidFill>
              </a:rPr>
              <a:t>Мотивация работника, ведущего ЗОЖ и редко болеющего получать выплаты </a:t>
            </a:r>
            <a:r>
              <a:rPr lang="ru-RU" sz="1050" i="1" dirty="0" smtClean="0">
                <a:solidFill>
                  <a:schemeClr val="accent2"/>
                </a:solidFill>
              </a:rPr>
              <a:t> по ВНТ </a:t>
            </a:r>
          </a:p>
          <a:p>
            <a:pPr algn="ctr"/>
            <a:r>
              <a:rPr lang="ru-RU" sz="1050" i="1" dirty="0" smtClean="0">
                <a:solidFill>
                  <a:schemeClr val="accent2"/>
                </a:solidFill>
              </a:rPr>
              <a:t>до 100 % зарплаты 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7B6E40FF-585A-437C-B6A3-4F8CBB7159B5}"/>
              </a:ext>
            </a:extLst>
          </p:cNvPr>
          <p:cNvSpPr/>
          <p:nvPr/>
        </p:nvSpPr>
        <p:spPr>
          <a:xfrm>
            <a:off x="9378977" y="3114022"/>
            <a:ext cx="575459" cy="575459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!</a:t>
            </a:r>
          </a:p>
        </p:txBody>
      </p:sp>
      <p:sp>
        <p:nvSpPr>
          <p:cNvPr id="36" name="Прямоугольник 35">
            <a:extLst>
              <a:ext uri="{FF2B5EF4-FFF2-40B4-BE49-F238E27FC236}">
                <a16:creationId xmlns="" xmlns:a16="http://schemas.microsoft.com/office/drawing/2014/main" id="{E36DCA0D-40F2-473C-B09B-F8FEC842F70B}"/>
              </a:ext>
            </a:extLst>
          </p:cNvPr>
          <p:cNvSpPr/>
          <p:nvPr/>
        </p:nvSpPr>
        <p:spPr>
          <a:xfrm>
            <a:off x="7557474" y="1707700"/>
            <a:ext cx="2522114" cy="57954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i="1" dirty="0" smtClean="0">
                <a:solidFill>
                  <a:schemeClr val="accent1"/>
                </a:solidFill>
              </a:rPr>
              <a:t>12,5</a:t>
            </a:r>
            <a:r>
              <a:rPr lang="ru-RU" sz="1400" dirty="0" smtClean="0">
                <a:solidFill>
                  <a:schemeClr val="accent1"/>
                </a:solidFill>
              </a:rPr>
              <a:t> </a:t>
            </a:r>
            <a:r>
              <a:rPr lang="ru-RU" sz="1400" dirty="0">
                <a:solidFill>
                  <a:schemeClr val="accent1"/>
                </a:solidFill>
              </a:rPr>
              <a:t>млн. застрахованных</a:t>
            </a:r>
          </a:p>
        </p:txBody>
      </p:sp>
      <p:sp>
        <p:nvSpPr>
          <p:cNvPr id="37" name="Прямоугольник 36">
            <a:extLst>
              <a:ext uri="{FF2B5EF4-FFF2-40B4-BE49-F238E27FC236}">
                <a16:creationId xmlns="" xmlns:a16="http://schemas.microsoft.com/office/drawing/2014/main" id="{CD68F95B-577F-4EAD-9330-D9CB26540E62}"/>
              </a:ext>
            </a:extLst>
          </p:cNvPr>
          <p:cNvSpPr/>
          <p:nvPr/>
        </p:nvSpPr>
        <p:spPr>
          <a:xfrm rot="10800000" flipV="1">
            <a:off x="4880664" y="5937511"/>
            <a:ext cx="1616665" cy="54904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i="1" dirty="0">
                <a:solidFill>
                  <a:schemeClr val="accent1"/>
                </a:solidFill>
              </a:rPr>
              <a:t>2.Переход к камеральным  проверкам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1C033D29-7F22-4D9C-87FF-16430EFD153C}"/>
              </a:ext>
            </a:extLst>
          </p:cNvPr>
          <p:cNvSpPr/>
          <p:nvPr/>
        </p:nvSpPr>
        <p:spPr>
          <a:xfrm>
            <a:off x="2670158" y="3496249"/>
            <a:ext cx="2240391" cy="43670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i="1" dirty="0" smtClean="0">
                <a:solidFill>
                  <a:schemeClr val="accent2"/>
                </a:solidFill>
              </a:rPr>
              <a:t>   Д /АМО  ЭЛМКР   ЭТД    ЭТК    ЭСИЗ </a:t>
            </a:r>
            <a:endParaRPr lang="ru-RU" sz="1400" i="1" dirty="0">
              <a:solidFill>
                <a:schemeClr val="accent2"/>
              </a:solidFill>
            </a:endParaRPr>
          </a:p>
        </p:txBody>
      </p: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7B6E40FF-585A-437C-B6A3-4F8CBB7159B5}"/>
              </a:ext>
            </a:extLst>
          </p:cNvPr>
          <p:cNvSpPr/>
          <p:nvPr/>
        </p:nvSpPr>
        <p:spPr>
          <a:xfrm>
            <a:off x="5239433" y="4337833"/>
            <a:ext cx="568536" cy="589328"/>
          </a:xfrm>
          <a:prstGeom prst="ellips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xmlns="" val="394123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/>
              <a:t>Цифровое поколение   СИЗ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4" name="Рисунок 3">
            <a:extLst>
              <a:ext uri="{FF2B5EF4-FFF2-40B4-BE49-F238E27FC236}">
                <a16:creationId xmlns="" xmlns:a16="http://schemas.microsoft.com/office/drawing/2014/main" id="{F22500E0-D567-4D6A-90DC-A50B9D4A78E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557210" y="2195150"/>
            <a:ext cx="3310091" cy="172081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="" xmlns:a16="http://schemas.microsoft.com/office/drawing/2014/main" id="{ECC2E4D0-E885-4E53-A350-2C795EC6AE2B}"/>
              </a:ext>
            </a:extLst>
          </p:cNvPr>
          <p:cNvSpPr/>
          <p:nvPr/>
        </p:nvSpPr>
        <p:spPr>
          <a:xfrm>
            <a:off x="0" y="1017247"/>
            <a:ext cx="89925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Helvetica Neue Thin" charset="0"/>
                <a:cs typeface="Helvetica Neue Thin" charset="0"/>
              </a:rPr>
              <a:t>Предупреждение травм, профессиональная надежность и активное долголетие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Helvetica Neue Thin" charset="0"/>
                <a:cs typeface="Helvetica Neue Thin" charset="0"/>
              </a:rPr>
              <a:t>Персонификация  </a:t>
            </a:r>
            <a:r>
              <a:rPr lang="ru-RU" dirty="0">
                <a:solidFill>
                  <a:schemeClr val="tx2"/>
                </a:solidFill>
                <a:ea typeface="Helvetica Neue Thin" charset="0"/>
                <a:cs typeface="Helvetica Neue Thin" charset="0"/>
              </a:rPr>
              <a:t>объемов </a:t>
            </a:r>
            <a:r>
              <a:rPr lang="ru-RU" dirty="0" smtClean="0">
                <a:solidFill>
                  <a:schemeClr val="tx2"/>
                </a:solidFill>
                <a:ea typeface="Helvetica Neue Thin" charset="0"/>
                <a:cs typeface="Helvetica Neue Thin" charset="0"/>
              </a:rPr>
              <a:t>социальной защиты и сроков  предоставления 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Helvetica Neue Thin" charset="0"/>
                <a:cs typeface="Helvetica Neue Thin" charset="0"/>
              </a:rPr>
              <a:t>Мониторинг адаптационных резервов  при выполнении  опасных  работ</a:t>
            </a:r>
            <a:endParaRPr lang="ru-RU" dirty="0">
              <a:solidFill>
                <a:schemeClr val="tx2"/>
              </a:solidFill>
              <a:ea typeface="Helvetica Neue Thin" charset="0"/>
              <a:cs typeface="Helvetica Neue Thi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tx2"/>
                </a:solidFill>
                <a:ea typeface="Helvetica Neue Thin" charset="0"/>
                <a:cs typeface="Helvetica Neue Thin" charset="0"/>
              </a:rPr>
              <a:t>Камеральные проверки  выполнения требований трудового законодательства  </a:t>
            </a:r>
            <a:r>
              <a:rPr lang="ru-RU" dirty="0" smtClean="0">
                <a:solidFill>
                  <a:schemeClr val="tx2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  </a:t>
            </a:r>
            <a:endParaRPr lang="ru-RU" dirty="0">
              <a:solidFill>
                <a:schemeClr val="tx2"/>
              </a:solidFill>
              <a:latin typeface="Helvetica Neue Thin" charset="0"/>
              <a:ea typeface="Helvetica Neue Thin" charset="0"/>
              <a:cs typeface="Helvetica Neue Thin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Овал 5">
            <a:extLst>
              <a:ext uri="{FF2B5EF4-FFF2-40B4-BE49-F238E27FC236}">
                <a16:creationId xmlns="" xmlns:a16="http://schemas.microsoft.com/office/drawing/2014/main" id="{DE453F9C-5BD3-4BE4-A2B1-A8A29D2625FB}"/>
              </a:ext>
            </a:extLst>
          </p:cNvPr>
          <p:cNvSpPr/>
          <p:nvPr/>
        </p:nvSpPr>
        <p:spPr bwMode="auto">
          <a:xfrm>
            <a:off x="2225477" y="2494575"/>
            <a:ext cx="4417295" cy="4245752"/>
          </a:xfrm>
          <a:prstGeom prst="ellipse">
            <a:avLst/>
          </a:prstGeom>
          <a:noFill/>
          <a:ln w="25400" cap="flat" cmpd="sng" algn="ctr">
            <a:solidFill>
              <a:srgbClr val="336699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350"/>
          </a:p>
        </p:txBody>
      </p:sp>
      <p:grpSp>
        <p:nvGrpSpPr>
          <p:cNvPr id="7" name="Группа 6">
            <a:extLst>
              <a:ext uri="{FF2B5EF4-FFF2-40B4-BE49-F238E27FC236}">
                <a16:creationId xmlns="" xmlns:a16="http://schemas.microsoft.com/office/drawing/2014/main" id="{CE1BD0A9-B0E3-415A-8F2F-99E63DAEC806}"/>
              </a:ext>
            </a:extLst>
          </p:cNvPr>
          <p:cNvGrpSpPr/>
          <p:nvPr/>
        </p:nvGrpSpPr>
        <p:grpSpPr>
          <a:xfrm>
            <a:off x="672220" y="3616678"/>
            <a:ext cx="2239153" cy="646331"/>
            <a:chOff x="-89746" y="3534168"/>
            <a:chExt cx="2985537" cy="861774"/>
          </a:xfrm>
          <a:solidFill>
            <a:schemeClr val="bg1"/>
          </a:solidFill>
        </p:grpSpPr>
        <p:sp>
          <p:nvSpPr>
            <p:cNvPr id="8" name="Прямоугольник 7">
              <a:extLst>
                <a:ext uri="{FF2B5EF4-FFF2-40B4-BE49-F238E27FC236}">
                  <a16:creationId xmlns="" xmlns:a16="http://schemas.microsoft.com/office/drawing/2014/main" id="{4C41C657-05D5-403B-8938-D449515BABC9}"/>
                </a:ext>
              </a:extLst>
            </p:cNvPr>
            <p:cNvSpPr/>
            <p:nvPr/>
          </p:nvSpPr>
          <p:spPr>
            <a:xfrm>
              <a:off x="608970" y="3534168"/>
              <a:ext cx="2286821" cy="68581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7025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3B9275E3-986D-411B-ACFB-F929A530C75C}"/>
                </a:ext>
              </a:extLst>
            </p:cNvPr>
            <p:cNvSpPr/>
            <p:nvPr/>
          </p:nvSpPr>
          <p:spPr>
            <a:xfrm>
              <a:off x="-89746" y="3534168"/>
              <a:ext cx="2985537" cy="86177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</a:t>
              </a:r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Система поддержки принятия решений на базе производственных планов</a:t>
              </a:r>
            </a:p>
          </p:txBody>
        </p:sp>
      </p:grpSp>
      <p:grpSp>
        <p:nvGrpSpPr>
          <p:cNvPr id="10" name="Группа 9">
            <a:extLst>
              <a:ext uri="{FF2B5EF4-FFF2-40B4-BE49-F238E27FC236}">
                <a16:creationId xmlns="" xmlns:a16="http://schemas.microsoft.com/office/drawing/2014/main" id="{C77C2A94-19D5-461E-A424-1BD89063C4FA}"/>
              </a:ext>
            </a:extLst>
          </p:cNvPr>
          <p:cNvGrpSpPr/>
          <p:nvPr/>
        </p:nvGrpSpPr>
        <p:grpSpPr>
          <a:xfrm>
            <a:off x="1308095" y="5225405"/>
            <a:ext cx="2068667" cy="646331"/>
            <a:chOff x="280818" y="1232378"/>
            <a:chExt cx="1656449" cy="2163363"/>
          </a:xfrm>
          <a:solidFill>
            <a:schemeClr val="bg1"/>
          </a:solidFill>
        </p:grpSpPr>
        <p:sp>
          <p:nvSpPr>
            <p:cNvPr id="11" name="Прямоугольник 10">
              <a:extLst>
                <a:ext uri="{FF2B5EF4-FFF2-40B4-BE49-F238E27FC236}">
                  <a16:creationId xmlns="" xmlns:a16="http://schemas.microsoft.com/office/drawing/2014/main" id="{893393C8-C1F6-48A8-8842-A1EBFC79B683}"/>
                </a:ext>
              </a:extLst>
            </p:cNvPr>
            <p:cNvSpPr/>
            <p:nvPr/>
          </p:nvSpPr>
          <p:spPr>
            <a:xfrm>
              <a:off x="280818" y="1232378"/>
              <a:ext cx="1656449" cy="854671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9367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Прямоугольник 11">
              <a:extLst>
                <a:ext uri="{FF2B5EF4-FFF2-40B4-BE49-F238E27FC236}">
                  <a16:creationId xmlns="" xmlns:a16="http://schemas.microsoft.com/office/drawing/2014/main" id="{830BAE43-9BA7-4F71-8BD3-A696FD5B5BCE}"/>
                </a:ext>
              </a:extLst>
            </p:cNvPr>
            <p:cNvSpPr/>
            <p:nvPr/>
          </p:nvSpPr>
          <p:spPr>
            <a:xfrm>
              <a:off x="280818" y="1232378"/>
              <a:ext cx="1656449" cy="216336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</a:t>
              </a:r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Прохождение инструктажа, обучение и тестирование</a:t>
              </a:r>
            </a:p>
          </p:txBody>
        </p:sp>
      </p:grpSp>
      <p:sp>
        <p:nvSpPr>
          <p:cNvPr id="13" name="Овал 12">
            <a:extLst>
              <a:ext uri="{FF2B5EF4-FFF2-40B4-BE49-F238E27FC236}">
                <a16:creationId xmlns="" xmlns:a16="http://schemas.microsoft.com/office/drawing/2014/main" id="{6D208E11-8C47-4CF8-9D9B-FE72E140761C}"/>
              </a:ext>
            </a:extLst>
          </p:cNvPr>
          <p:cNvSpPr/>
          <p:nvPr/>
        </p:nvSpPr>
        <p:spPr>
          <a:xfrm>
            <a:off x="405972" y="3173613"/>
            <a:ext cx="697168" cy="710012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21578A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  <p:pic>
        <p:nvPicPr>
          <p:cNvPr id="14" name="Picture 14" descr="C:\Users\belova.v\Desktop\6.png">
            <a:extLst>
              <a:ext uri="{FF2B5EF4-FFF2-40B4-BE49-F238E27FC236}">
                <a16:creationId xmlns="" xmlns:a16="http://schemas.microsoft.com/office/drawing/2014/main" id="{8ED70969-7FDC-4179-BD4F-E25781B702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920" y="3277694"/>
            <a:ext cx="566015" cy="509413"/>
          </a:xfrm>
          <a:prstGeom prst="rect">
            <a:avLst/>
          </a:prstGeom>
          <a:solidFill>
            <a:schemeClr val="bg1"/>
          </a:solidFill>
          <a:extLst/>
        </p:spPr>
      </p:pic>
      <p:grpSp>
        <p:nvGrpSpPr>
          <p:cNvPr id="15" name="Группа 14">
            <a:extLst>
              <a:ext uri="{FF2B5EF4-FFF2-40B4-BE49-F238E27FC236}">
                <a16:creationId xmlns="" xmlns:a16="http://schemas.microsoft.com/office/drawing/2014/main" id="{B3AD1F7E-5B00-477B-862E-8DB2BD5DC6BA}"/>
              </a:ext>
            </a:extLst>
          </p:cNvPr>
          <p:cNvGrpSpPr/>
          <p:nvPr/>
        </p:nvGrpSpPr>
        <p:grpSpPr>
          <a:xfrm>
            <a:off x="6048176" y="5237283"/>
            <a:ext cx="2193629" cy="646331"/>
            <a:chOff x="3807741" y="3477651"/>
            <a:chExt cx="2561874" cy="939579"/>
          </a:xfrm>
          <a:solidFill>
            <a:schemeClr val="bg1"/>
          </a:solidFill>
        </p:grpSpPr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24D57139-15A7-4548-B620-0BC85017A996}"/>
                </a:ext>
              </a:extLst>
            </p:cNvPr>
            <p:cNvSpPr/>
            <p:nvPr/>
          </p:nvSpPr>
          <p:spPr>
            <a:xfrm>
              <a:off x="3807741" y="3534183"/>
              <a:ext cx="2561874" cy="676360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4684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Прямоугольник 16">
              <a:extLst>
                <a:ext uri="{FF2B5EF4-FFF2-40B4-BE49-F238E27FC236}">
                  <a16:creationId xmlns="" xmlns:a16="http://schemas.microsoft.com/office/drawing/2014/main" id="{0533F1A1-3154-4A2A-868F-0D0DB92923B7}"/>
                </a:ext>
              </a:extLst>
            </p:cNvPr>
            <p:cNvSpPr/>
            <p:nvPr/>
          </p:nvSpPr>
          <p:spPr>
            <a:xfrm>
              <a:off x="3807741" y="3477651"/>
              <a:ext cx="2561874" cy="939579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 </a:t>
              </a:r>
              <a:r>
                <a:rPr 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Мониторинг физического и психоэмоционального состояния</a:t>
              </a:r>
              <a:endPara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="" xmlns:a16="http://schemas.microsoft.com/office/drawing/2014/main" id="{D32B4CE2-5FAD-4FBF-9C45-8CE92BDCC8E0}"/>
              </a:ext>
            </a:extLst>
          </p:cNvPr>
          <p:cNvGrpSpPr/>
          <p:nvPr/>
        </p:nvGrpSpPr>
        <p:grpSpPr>
          <a:xfrm>
            <a:off x="3392579" y="2475372"/>
            <a:ext cx="2461611" cy="489015"/>
            <a:chOff x="2121142" y="112152"/>
            <a:chExt cx="2561874" cy="388395"/>
          </a:xfrm>
          <a:solidFill>
            <a:schemeClr val="bg1"/>
          </a:solidFill>
        </p:grpSpPr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3A649B06-D2C1-437F-8ECC-7C09CC18D09E}"/>
                </a:ext>
              </a:extLst>
            </p:cNvPr>
            <p:cNvSpPr/>
            <p:nvPr/>
          </p:nvSpPr>
          <p:spPr>
            <a:xfrm>
              <a:off x="2121142" y="112153"/>
              <a:ext cx="2561874" cy="388394"/>
            </a:xfrm>
            <a:prstGeom prst="rect">
              <a:avLst/>
            </a:prstGeom>
            <a:grpFill/>
            <a:ln>
              <a:noFill/>
              <a:round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Прямоугольник 19">
              <a:extLst>
                <a:ext uri="{FF2B5EF4-FFF2-40B4-BE49-F238E27FC236}">
                  <a16:creationId xmlns="" xmlns:a16="http://schemas.microsoft.com/office/drawing/2014/main" id="{3D70A211-3F0C-4CC5-A82A-6DD9AD27601B}"/>
                </a:ext>
              </a:extLst>
            </p:cNvPr>
            <p:cNvSpPr/>
            <p:nvPr/>
          </p:nvSpPr>
          <p:spPr>
            <a:xfrm>
              <a:off x="2121142" y="112152"/>
              <a:ext cx="2561874" cy="366673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 w="12700"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Управление мобильными ресурсами</a:t>
              </a:r>
            </a:p>
          </p:txBody>
        </p:sp>
      </p:grpSp>
      <p:grpSp>
        <p:nvGrpSpPr>
          <p:cNvPr id="21" name="Группа 20">
            <a:extLst>
              <a:ext uri="{FF2B5EF4-FFF2-40B4-BE49-F238E27FC236}">
                <a16:creationId xmlns="" xmlns:a16="http://schemas.microsoft.com/office/drawing/2014/main" id="{0E2A3A92-E7C4-4271-9DAE-22816438F65B}"/>
              </a:ext>
            </a:extLst>
          </p:cNvPr>
          <p:cNvGrpSpPr/>
          <p:nvPr/>
        </p:nvGrpSpPr>
        <p:grpSpPr>
          <a:xfrm>
            <a:off x="6332364" y="3673874"/>
            <a:ext cx="2066274" cy="646331"/>
            <a:chOff x="4353384" y="1373942"/>
            <a:chExt cx="2184223" cy="1229243"/>
          </a:xfrm>
          <a:solidFill>
            <a:schemeClr val="accent1">
              <a:lumMod val="75000"/>
            </a:schemeClr>
          </a:solidFill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BE7FE392-A61C-4149-85FC-4A0021C4ED6B}"/>
                </a:ext>
              </a:extLst>
            </p:cNvPr>
            <p:cNvSpPr/>
            <p:nvPr/>
          </p:nvSpPr>
          <p:spPr>
            <a:xfrm>
              <a:off x="4353384" y="1373942"/>
              <a:ext cx="2184223" cy="941588"/>
            </a:xfrm>
            <a:prstGeom prst="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shade val="80000"/>
                <a:hueOff val="0"/>
                <a:satOff val="0"/>
                <a:lumOff val="23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Прямоугольник 22">
              <a:extLst>
                <a:ext uri="{FF2B5EF4-FFF2-40B4-BE49-F238E27FC236}">
                  <a16:creationId xmlns="" xmlns:a16="http://schemas.microsoft.com/office/drawing/2014/main" id="{E6651B71-65D0-41A8-8A09-B2C38F550A9B}"/>
                </a:ext>
              </a:extLst>
            </p:cNvPr>
            <p:cNvSpPr/>
            <p:nvPr/>
          </p:nvSpPr>
          <p:spPr>
            <a:xfrm>
              <a:off x="4353384" y="1373942"/>
              <a:ext cx="2184223" cy="1229243"/>
            </a:xfrm>
            <a:prstGeom prst="rect">
              <a:avLst/>
            </a:prstGeom>
            <a:grpFill/>
            <a:ln w="12700"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ru-RU" sz="1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cs typeface="Arial" panose="020B0604020202020204" pitchFamily="34" charset="0"/>
                </a:rPr>
                <a:t>    Управление работами повышенной опасности, наряды и допуски</a:t>
              </a:r>
              <a:endPara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endParaRPr>
            </a:p>
          </p:txBody>
        </p:sp>
      </p:grpSp>
      <p:grpSp>
        <p:nvGrpSpPr>
          <p:cNvPr id="24" name="Группа 23">
            <a:extLst>
              <a:ext uri="{FF2B5EF4-FFF2-40B4-BE49-F238E27FC236}">
                <a16:creationId xmlns="" xmlns:a16="http://schemas.microsoft.com/office/drawing/2014/main" id="{06F7B1E6-4391-4196-81CD-FC127C1B5AEA}"/>
              </a:ext>
            </a:extLst>
          </p:cNvPr>
          <p:cNvGrpSpPr/>
          <p:nvPr/>
        </p:nvGrpSpPr>
        <p:grpSpPr>
          <a:xfrm>
            <a:off x="780008" y="4934875"/>
            <a:ext cx="713493" cy="703992"/>
            <a:chOff x="2075573" y="1847291"/>
            <a:chExt cx="535957" cy="535959"/>
          </a:xfrm>
          <a:solidFill>
            <a:srgbClr val="C00000"/>
          </a:solidFill>
        </p:grpSpPr>
        <p:sp>
          <p:nvSpPr>
            <p:cNvPr id="25" name="Овал 24">
              <a:extLst>
                <a:ext uri="{FF2B5EF4-FFF2-40B4-BE49-F238E27FC236}">
                  <a16:creationId xmlns="" xmlns:a16="http://schemas.microsoft.com/office/drawing/2014/main" id="{FD386567-4C75-45BF-A267-0AEF04C47231}"/>
                </a:ext>
              </a:extLst>
            </p:cNvPr>
            <p:cNvSpPr/>
            <p:nvPr/>
          </p:nvSpPr>
          <p:spPr>
            <a:xfrm>
              <a:off x="2075573" y="1847291"/>
              <a:ext cx="535957" cy="535959"/>
            </a:xfrm>
            <a:prstGeom prst="ellipse">
              <a:avLst/>
            </a:prstGeom>
            <a:grpFill/>
            <a:ln w="38100" cap="flat" cmpd="sng" algn="ctr">
              <a:solidFill>
                <a:srgbClr val="21578A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350" kern="0">
                <a:solidFill>
                  <a:srgbClr val="000000"/>
                </a:solidFill>
              </a:endParaRPr>
            </a:p>
          </p:txBody>
        </p:sp>
        <p:pic>
          <p:nvPicPr>
            <p:cNvPr id="26" name="Рисунок 25">
              <a:extLst>
                <a:ext uri="{FF2B5EF4-FFF2-40B4-BE49-F238E27FC236}">
                  <a16:creationId xmlns="" xmlns:a16="http://schemas.microsoft.com/office/drawing/2014/main" id="{CF5E2CD6-1C43-4D59-ABE7-CE9C38A15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155665" y="1934792"/>
              <a:ext cx="371237" cy="371237"/>
            </a:xfrm>
            <a:prstGeom prst="rect">
              <a:avLst/>
            </a:prstGeom>
            <a:solidFill>
              <a:schemeClr val="bg1"/>
            </a:solidFill>
          </p:spPr>
        </p:pic>
      </p:grp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A80176FA-A1A7-49AF-A9CF-9B247F4CFED1}"/>
              </a:ext>
            </a:extLst>
          </p:cNvPr>
          <p:cNvSpPr/>
          <p:nvPr/>
        </p:nvSpPr>
        <p:spPr>
          <a:xfrm>
            <a:off x="5777367" y="3220075"/>
            <a:ext cx="735614" cy="737550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21578A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743E90EA-5351-45EA-92F5-E59DE681CDA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38433" y="3306100"/>
            <a:ext cx="590458" cy="59045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9" name="Овал 28">
            <a:extLst>
              <a:ext uri="{FF2B5EF4-FFF2-40B4-BE49-F238E27FC236}">
                <a16:creationId xmlns="" xmlns:a16="http://schemas.microsoft.com/office/drawing/2014/main" id="{395A0483-ACE7-4920-A09E-2615EDBC40FD}"/>
              </a:ext>
            </a:extLst>
          </p:cNvPr>
          <p:cNvSpPr/>
          <p:nvPr/>
        </p:nvSpPr>
        <p:spPr>
          <a:xfrm>
            <a:off x="5509951" y="4989189"/>
            <a:ext cx="704243" cy="691773"/>
          </a:xfrm>
          <a:prstGeom prst="ellipse">
            <a:avLst/>
          </a:prstGeom>
          <a:solidFill>
            <a:srgbClr val="C00000"/>
          </a:solidFill>
          <a:ln w="38100" cap="flat" cmpd="sng" algn="ctr">
            <a:solidFill>
              <a:srgbClr val="21578A"/>
            </a:solidFill>
            <a:prstDash val="solid"/>
          </a:ln>
          <a:effectLst/>
        </p:spPr>
        <p:txBody>
          <a:bodyPr anchor="ctr"/>
          <a:lstStyle/>
          <a:p>
            <a:pPr algn="ctr">
              <a:defRPr/>
            </a:pPr>
            <a:endParaRPr lang="ru-RU" sz="1350" kern="0">
              <a:solidFill>
                <a:srgbClr val="000000"/>
              </a:solidFill>
            </a:endParaRPr>
          </a:p>
        </p:txBody>
      </p:sp>
      <p:pic>
        <p:nvPicPr>
          <p:cNvPr id="30" name="Picture 15" descr="C:\Users\belova.v\Desktop\7.png">
            <a:extLst>
              <a:ext uri="{FF2B5EF4-FFF2-40B4-BE49-F238E27FC236}">
                <a16:creationId xmlns="" xmlns:a16="http://schemas.microsoft.com/office/drawing/2014/main" id="{FDF60B6F-0283-4BF8-AFAD-F6CC9DFFD5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63359" y="5067168"/>
            <a:ext cx="424709" cy="54088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F4C2EA3A-8A8F-4A88-BA0B-CE9D169AA226}"/>
              </a:ext>
            </a:extLst>
          </p:cNvPr>
          <p:cNvSpPr txBox="1"/>
          <p:nvPr/>
        </p:nvSpPr>
        <p:spPr>
          <a:xfrm>
            <a:off x="4068798" y="6405922"/>
            <a:ext cx="84510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Инструменты</a:t>
            </a:r>
          </a:p>
        </p:txBody>
      </p:sp>
      <p:pic>
        <p:nvPicPr>
          <p:cNvPr id="32" name="図 6">
            <a:extLst>
              <a:ext uri="{FF2B5EF4-FFF2-40B4-BE49-F238E27FC236}">
                <a16:creationId xmlns="" xmlns:a16="http://schemas.microsoft.com/office/drawing/2014/main" id="{5D00D701-F613-4764-B38A-9B374759F77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2897992" y="3270034"/>
            <a:ext cx="2090214" cy="142862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97462ACA-4C4C-4BD9-A43E-18A49E5FA7AA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/>
          <a:srcRect l="22277"/>
          <a:stretch/>
        </p:blipFill>
        <p:spPr>
          <a:xfrm rot="16200000">
            <a:off x="4565710" y="4975166"/>
            <a:ext cx="872779" cy="48083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E7D4D342-1ED5-4BA8-AC21-10191776922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833361" y="3513307"/>
            <a:ext cx="1014982" cy="1082382"/>
          </a:xfrm>
          <a:prstGeom prst="ellipse">
            <a:avLst/>
          </a:prstGeom>
          <a:ln>
            <a:noFill/>
          </a:ln>
          <a:effectLst>
            <a:softEdge rad="0"/>
          </a:effectLst>
        </p:spPr>
      </p:pic>
      <p:grpSp>
        <p:nvGrpSpPr>
          <p:cNvPr id="35" name="Группа 34">
            <a:extLst>
              <a:ext uri="{FF2B5EF4-FFF2-40B4-BE49-F238E27FC236}">
                <a16:creationId xmlns="" xmlns:a16="http://schemas.microsoft.com/office/drawing/2014/main" id="{1788E9C6-972D-4E88-AB66-F02807D794A9}"/>
              </a:ext>
            </a:extLst>
          </p:cNvPr>
          <p:cNvGrpSpPr/>
          <p:nvPr/>
        </p:nvGrpSpPr>
        <p:grpSpPr>
          <a:xfrm>
            <a:off x="2748763" y="2239912"/>
            <a:ext cx="740622" cy="737578"/>
            <a:chOff x="788137" y="4968780"/>
            <a:chExt cx="535957" cy="535959"/>
          </a:xfrm>
        </p:grpSpPr>
        <p:sp>
          <p:nvSpPr>
            <p:cNvPr id="36" name="Овал 35">
              <a:extLst>
                <a:ext uri="{FF2B5EF4-FFF2-40B4-BE49-F238E27FC236}">
                  <a16:creationId xmlns="" xmlns:a16="http://schemas.microsoft.com/office/drawing/2014/main" id="{5B8FD40C-D312-4968-8419-A2E30B13FDF8}"/>
                </a:ext>
              </a:extLst>
            </p:cNvPr>
            <p:cNvSpPr/>
            <p:nvPr/>
          </p:nvSpPr>
          <p:spPr>
            <a:xfrm>
              <a:off x="788137" y="4968780"/>
              <a:ext cx="535957" cy="535959"/>
            </a:xfrm>
            <a:prstGeom prst="ellipse">
              <a:avLst/>
            </a:prstGeom>
            <a:solidFill>
              <a:srgbClr val="FFFFFF"/>
            </a:solidFill>
            <a:ln w="38100" cap="flat" cmpd="sng" algn="ctr">
              <a:solidFill>
                <a:srgbClr val="21578A"/>
              </a:solidFill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ru-RU" sz="1350" kern="0">
                <a:solidFill>
                  <a:srgbClr val="000000"/>
                </a:solidFill>
              </a:endParaRPr>
            </a:p>
          </p:txBody>
        </p:sp>
        <p:pic>
          <p:nvPicPr>
            <p:cNvPr id="37" name="Рисунок 36">
              <a:extLst>
                <a:ext uri="{FF2B5EF4-FFF2-40B4-BE49-F238E27FC236}">
                  <a16:creationId xmlns="" xmlns:a16="http://schemas.microsoft.com/office/drawing/2014/main" id="{982C3622-B0E1-426C-A701-D9EF023CD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873824" y="5043344"/>
              <a:ext cx="364582" cy="364582"/>
            </a:xfrm>
            <a:prstGeom prst="rect">
              <a:avLst/>
            </a:prstGeom>
          </p:spPr>
        </p:pic>
      </p:grp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7C8BF557-6C9A-4CAD-A7EB-D48CF5CB1167}"/>
              </a:ext>
            </a:extLst>
          </p:cNvPr>
          <p:cNvSpPr txBox="1"/>
          <p:nvPr/>
        </p:nvSpPr>
        <p:spPr>
          <a:xfrm>
            <a:off x="3117643" y="3041386"/>
            <a:ext cx="164179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00" dirty="0"/>
              <a:t>Единый диспетчерский центр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FB0F80ED-21DE-4BBD-BBA8-C5ABA943A143}"/>
              </a:ext>
            </a:extLst>
          </p:cNvPr>
          <p:cNvSpPr txBox="1"/>
          <p:nvPr/>
        </p:nvSpPr>
        <p:spPr>
          <a:xfrm>
            <a:off x="3710101" y="5978136"/>
            <a:ext cx="15040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00" dirty="0"/>
              <a:t>Мобильное приложение для сотрудника</a:t>
            </a:r>
          </a:p>
        </p:txBody>
      </p:sp>
      <p:pic>
        <p:nvPicPr>
          <p:cNvPr id="40" name="Рисунок 1" descr="image005">
            <a:extLst>
              <a:ext uri="{FF2B5EF4-FFF2-40B4-BE49-F238E27FC236}">
                <a16:creationId xmlns="" xmlns:a16="http://schemas.microsoft.com/office/drawing/2014/main" id="{A3CB20DC-2398-40D6-9EEF-4CCB36D1E9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43672" y="3344564"/>
            <a:ext cx="1623278" cy="105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4" descr="N:\Elements\работа\Парма\презентации\доп 11\Attachments_dgibadulina@itps-russia.ru_2017-01-13_17-43-01\Screenshot_2017-01-13-16-19-23-907_com.clicksoftware.clickmobile.touch.e....png">
            <a:extLst>
              <a:ext uri="{FF2B5EF4-FFF2-40B4-BE49-F238E27FC236}">
                <a16:creationId xmlns="" xmlns:a16="http://schemas.microsoft.com/office/drawing/2014/main" id="{5ED72795-064E-43EF-9E6D-3C35534E0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408" y="4860797"/>
            <a:ext cx="397651" cy="7069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C24640A3-5253-4D7C-AECC-2BADE7F5918D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87466" y="4950742"/>
            <a:ext cx="2025122" cy="1027394"/>
          </a:xfrm>
          <a:prstGeom prst="rect">
            <a:avLst/>
          </a:prstGeom>
        </p:spPr>
      </p:pic>
      <p:pic>
        <p:nvPicPr>
          <p:cNvPr id="43" name="Picture 14">
            <a:extLst>
              <a:ext uri="{FF2B5EF4-FFF2-40B4-BE49-F238E27FC236}">
                <a16:creationId xmlns="" xmlns:a16="http://schemas.microsoft.com/office/drawing/2014/main" id="{C1642EB8-D42A-4E57-AC8A-C21CA98EAAB2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3563175" y="5014558"/>
            <a:ext cx="1296288" cy="830336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="" xmlns:a16="http://schemas.microsoft.com/office/drawing/2014/main" id="{6868FACA-AA30-43F9-9A56-6951508E872B}"/>
              </a:ext>
            </a:extLst>
          </p:cNvPr>
          <p:cNvGrpSpPr/>
          <p:nvPr/>
        </p:nvGrpSpPr>
        <p:grpSpPr>
          <a:xfrm>
            <a:off x="8626622" y="4657662"/>
            <a:ext cx="3240679" cy="1759547"/>
            <a:chOff x="719994" y="1431535"/>
            <a:chExt cx="10621788" cy="4924818"/>
          </a:xfrm>
        </p:grpSpPr>
        <p:pic>
          <p:nvPicPr>
            <p:cNvPr id="45" name="Рисунок 44">
              <a:extLst>
                <a:ext uri="{FF2B5EF4-FFF2-40B4-BE49-F238E27FC236}">
                  <a16:creationId xmlns="" xmlns:a16="http://schemas.microsoft.com/office/drawing/2014/main" id="{A02401A9-FF3D-4B99-9360-88A215CC9C2C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9994" y="1431535"/>
              <a:ext cx="10621788" cy="4924818"/>
            </a:xfrm>
            <a:prstGeom prst="rect">
              <a:avLst/>
            </a:prstGeom>
          </p:spPr>
        </p:pic>
        <p:cxnSp>
          <p:nvCxnSpPr>
            <p:cNvPr id="46" name="Прямая соединительная линия 45">
              <a:extLst>
                <a:ext uri="{FF2B5EF4-FFF2-40B4-BE49-F238E27FC236}">
                  <a16:creationId xmlns="" xmlns:a16="http://schemas.microsoft.com/office/drawing/2014/main" id="{F47BEBB7-02C0-4593-9218-75104F1AE016}"/>
                </a:ext>
              </a:extLst>
            </p:cNvPr>
            <p:cNvCxnSpPr/>
            <p:nvPr/>
          </p:nvCxnSpPr>
          <p:spPr>
            <a:xfrm flipH="1">
              <a:off x="1919536" y="4941168"/>
              <a:ext cx="22322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="" xmlns:a16="http://schemas.microsoft.com/office/drawing/2014/main" id="{1D17BB8B-3918-4993-A492-E9771FD3425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328248" y="4509120"/>
              <a:ext cx="1550409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>
              <a:extLst>
                <a:ext uri="{FF2B5EF4-FFF2-40B4-BE49-F238E27FC236}">
                  <a16:creationId xmlns="" xmlns:a16="http://schemas.microsoft.com/office/drawing/2014/main" id="{626E9E4B-10AE-4AA2-B861-368D0DFC168F}"/>
                </a:ext>
              </a:extLst>
            </p:cNvPr>
            <p:cNvCxnSpPr/>
            <p:nvPr/>
          </p:nvCxnSpPr>
          <p:spPr>
            <a:xfrm flipH="1">
              <a:off x="7646409" y="6021288"/>
              <a:ext cx="2232248" cy="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единительная линия 48">
              <a:extLst>
                <a:ext uri="{FF2B5EF4-FFF2-40B4-BE49-F238E27FC236}">
                  <a16:creationId xmlns="" xmlns:a16="http://schemas.microsoft.com/office/drawing/2014/main" id="{BCFDFFC4-AD56-4D0F-8FC4-A885609E87F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88088" y="2099960"/>
              <a:ext cx="0" cy="1833096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Прямая соединительная линия 49">
              <a:extLst>
                <a:ext uri="{FF2B5EF4-FFF2-40B4-BE49-F238E27FC236}">
                  <a16:creationId xmlns="" xmlns:a16="http://schemas.microsoft.com/office/drawing/2014/main" id="{CA31C6B8-A639-460C-AE8E-7513F403FCE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396732" y="2099960"/>
              <a:ext cx="504055" cy="243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единительная линия 50">
              <a:extLst>
                <a:ext uri="{FF2B5EF4-FFF2-40B4-BE49-F238E27FC236}">
                  <a16:creationId xmlns="" xmlns:a16="http://schemas.microsoft.com/office/drawing/2014/main" id="{DCA50901-E425-4F58-B083-A99BEF266F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70365" y="3152873"/>
              <a:ext cx="0" cy="136815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единительная линия 51">
              <a:extLst>
                <a:ext uri="{FF2B5EF4-FFF2-40B4-BE49-F238E27FC236}">
                  <a16:creationId xmlns="" xmlns:a16="http://schemas.microsoft.com/office/drawing/2014/main" id="{EC9153ED-B9EE-4314-BDAE-7218309C095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922835" y="4521025"/>
              <a:ext cx="0" cy="432048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единительная линия 52">
              <a:extLst>
                <a:ext uri="{FF2B5EF4-FFF2-40B4-BE49-F238E27FC236}">
                  <a16:creationId xmlns="" xmlns:a16="http://schemas.microsoft.com/office/drawing/2014/main" id="{72160867-32D2-4B9B-806D-FF479E133DE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865957" y="5733256"/>
              <a:ext cx="0" cy="288032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xmlns="" val="171508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5684291"/>
              </p:ext>
            </p:extLst>
          </p:nvPr>
        </p:nvGraphicFramePr>
        <p:xfrm>
          <a:off x="479376" y="670090"/>
          <a:ext cx="11305256" cy="61467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4737"/>
                <a:gridCol w="3108946"/>
                <a:gridCol w="5369996"/>
                <a:gridCol w="1601577"/>
              </a:tblGrid>
              <a:tr h="943765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Распоряжение Правительства Российской Федерации</a:t>
                      </a: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Утверждение</a:t>
                      </a:r>
                      <a:r>
                        <a:rPr lang="ru-RU" sz="1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концепции создания и формирования федеральной государственной информационной системы «Электронный трудовой договор»</a:t>
                      </a: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72750">
                <a:tc>
                  <a:txBody>
                    <a:bodyPr/>
                    <a:lstStyle/>
                    <a:p>
                      <a:endParaRPr lang="ru-RU" sz="150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Федеральный закон</a:t>
                      </a: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Внесение изменений в отдельные законодательные акты по</a:t>
                      </a:r>
                      <a:r>
                        <a:rPr lang="ru-RU" sz="1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вопросу о создании федеральной информационной системы «Электронный трудовой договор» и цифровизации типового трудового договора для микропредприятий </a:t>
                      </a:r>
                      <a:endParaRPr lang="ru-RU" sz="15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 smtClean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943765">
                <a:tc>
                  <a:txBody>
                    <a:bodyPr/>
                    <a:lstStyle/>
                    <a:p>
                      <a:endParaRPr kumimoji="0" 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Постановление Правительства Российской Федерации</a:t>
                      </a: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Утверждение правил</a:t>
                      </a:r>
                      <a:r>
                        <a:rPr lang="ru-RU" sz="1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формирования, ведения федеральной государственной информационной системы «Электронный трудовой договор» </a:t>
                      </a: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345561">
                <a:tc>
                  <a:txBody>
                    <a:bodyPr/>
                    <a:lstStyle/>
                    <a:p>
                      <a:endParaRPr kumimoji="0" 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Приказ о вводе информационной системы в промышленную эксплуатацию</a:t>
                      </a: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Создание информационной системы «Электронный трудовой договор» для трех категорий работников,</a:t>
                      </a:r>
                      <a:r>
                        <a:rPr lang="ru-RU" sz="1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в том числе в  пилотном режиме </a:t>
                      </a:r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ru-RU" sz="1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для  микропердприятий </a:t>
                      </a: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40914">
                <a:tc>
                  <a:txBody>
                    <a:bodyPr/>
                    <a:lstStyle/>
                    <a:p>
                      <a:endParaRPr kumimoji="0" lang="ru-RU" sz="15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accent1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500" b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Утверждение концепции создания и формирования федеральной государственной информационной системы  «Электронная личная медицинская </a:t>
                      </a:r>
                      <a:r>
                        <a:rPr lang="ru-RU" sz="1500" b="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 книжка работника»  и внесение  изменений   в отдельные законодательные акты  по вопросу о создании ФГИС «Электронная личная медицинская книжка работника»</a:t>
                      </a: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500" b="0" dirty="0">
                        <a:solidFill>
                          <a:schemeClr val="accent1">
                            <a:lumMod val="75000"/>
                          </a:schemeClr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11424" y="269978"/>
            <a:ext cx="9019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  <a:latin typeface="+mj-lt"/>
                <a:ea typeface="Helvetica Neue Thin" charset="0"/>
                <a:cs typeface="Helvetica Neue Thin" charset="0"/>
              </a:rPr>
              <a:t>Необходимые мероприятия</a:t>
            </a:r>
          </a:p>
        </p:txBody>
      </p:sp>
      <p:pic>
        <p:nvPicPr>
          <p:cNvPr id="27" name="Picture 2" descr="C:\Users\TARAKA~1\AppData\Local\Temp\contrac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3481" y="896371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C:\Users\TARAKA~1\AppData\Local\Temp\contrac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448" y="2288444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C:\Users\TARAKA~1\AppData\Local\Temp\contrac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362778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TARAKA~1\AppData\Local\Temp\pc-computer-with-monitor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56788" y="5503517"/>
            <a:ext cx="504000" cy="50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TARAKA~1\AppData\Local\Temp\contract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V="1">
            <a:off x="978652" y="5500047"/>
            <a:ext cx="504000" cy="504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TARAKA~1\AppData\Local\Temp\pc-computer-with-monitor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51009" y="4339828"/>
            <a:ext cx="504056" cy="494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8109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13</a:t>
            </a:fld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20161" y="2060848"/>
            <a:ext cx="5920353" cy="388843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18715" y="6146140"/>
            <a:ext cx="37641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ea typeface="Helvetica Neue Thin" charset="0"/>
                <a:cs typeface="Helvetica Neue Thin" charset="0"/>
              </a:rPr>
              <a:t>Спасибо за внимание </a:t>
            </a:r>
            <a:r>
              <a:rPr lang="ru-RU" sz="2800" dirty="0">
                <a:solidFill>
                  <a:schemeClr val="tx2"/>
                </a:solidFill>
                <a:ea typeface="Helvetica Neue Thin" charset="0"/>
                <a:cs typeface="Helvetica Neue Thin" charset="0"/>
              </a:rPr>
              <a:t>!</a:t>
            </a:r>
            <a:r>
              <a:rPr lang="ru-RU" sz="2800" dirty="0" smtClean="0">
                <a:solidFill>
                  <a:schemeClr val="tx2"/>
                </a:solidFill>
                <a:ea typeface="Helvetica Neue Thin" charset="0"/>
                <a:cs typeface="Helvetica Neue Thin" charset="0"/>
              </a:rPr>
              <a:t> </a:t>
            </a:r>
          </a:p>
        </p:txBody>
      </p:sp>
      <p:pic>
        <p:nvPicPr>
          <p:cNvPr id="15" name="Shape 142"/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3675126" y="260648"/>
            <a:ext cx="4810423" cy="73534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Прямоугольник 15"/>
          <p:cNvSpPr/>
          <p:nvPr/>
        </p:nvSpPr>
        <p:spPr>
          <a:xfrm>
            <a:off x="695400" y="1052736"/>
            <a:ext cx="10585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Helvetica Neue Thin" charset="0"/>
              </a:rPr>
              <a:t>          ЭКДО    доверенная цифровая    среда  </a:t>
            </a:r>
            <a:r>
              <a:rPr lang="ru-RU" sz="2400" dirty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Helvetica Neue Thin" charset="0"/>
              </a:rPr>
              <a:t> </a:t>
            </a:r>
            <a:r>
              <a:rPr lang="ru-R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ea typeface="Helvetica Neue Thin" charset="0"/>
                <a:cs typeface="Helvetica Neue Thin" charset="0"/>
              </a:rPr>
              <a:t>государства и микробизнеса   </a:t>
            </a:r>
            <a:endParaRPr lang="ru-RU" sz="2400" dirty="0">
              <a:solidFill>
                <a:schemeClr val="tx1">
                  <a:lumMod val="75000"/>
                  <a:lumOff val="25000"/>
                </a:schemeClr>
              </a:solidFill>
              <a:ea typeface="Helvetica Neue Thin" charset="0"/>
              <a:cs typeface="Helvetica Neue Thin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725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+mn-lt"/>
                <a:ea typeface="Tahoma" charset="0"/>
                <a:cs typeface="Tahoma" charset="0"/>
              </a:rPr>
              <a:t/>
            </a:r>
            <a:br>
              <a:rPr lang="en-US" dirty="0">
                <a:latin typeface="+mn-lt"/>
                <a:ea typeface="Tahoma" charset="0"/>
                <a:cs typeface="Tahoma" charset="0"/>
              </a:rPr>
            </a:br>
            <a:r>
              <a:rPr lang="en-US" dirty="0">
                <a:latin typeface="+mn-lt"/>
                <a:ea typeface="Tahoma" charset="0"/>
                <a:cs typeface="Tahoma" charset="0"/>
              </a:rPr>
              <a:t/>
            </a:r>
            <a:br>
              <a:rPr lang="en-US" dirty="0">
                <a:latin typeface="+mn-lt"/>
                <a:ea typeface="Tahoma" charset="0"/>
                <a:cs typeface="Tahoma" charset="0"/>
              </a:rPr>
            </a:br>
            <a:r>
              <a:rPr lang="ru-RU" dirty="0">
                <a:latin typeface="+mn-lt"/>
                <a:ea typeface="Tahoma" charset="0"/>
                <a:cs typeface="Tahoma" charset="0"/>
              </a:rPr>
              <a:t>Потребность в </a:t>
            </a:r>
            <a:r>
              <a:rPr lang="ru-RU" dirty="0" smtClean="0">
                <a:latin typeface="+mn-lt"/>
                <a:ea typeface="Tahoma" charset="0"/>
                <a:cs typeface="Tahoma" charset="0"/>
              </a:rPr>
              <a:t>упрощении </a:t>
            </a:r>
            <a:r>
              <a:rPr lang="ru-RU" dirty="0">
                <a:latin typeface="+mn-lt"/>
                <a:ea typeface="Tahoma" charset="0"/>
                <a:cs typeface="Tahoma" charset="0"/>
              </a:rPr>
              <a:t/>
            </a:r>
            <a:br>
              <a:rPr lang="ru-RU" dirty="0">
                <a:latin typeface="+mn-lt"/>
                <a:ea typeface="Tahoma" charset="0"/>
                <a:cs typeface="Tahoma" charset="0"/>
              </a:rPr>
            </a:br>
            <a:endParaRPr lang="ru-RU" dirty="0">
              <a:latin typeface="+mn-lt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4" name="Picture 4" descr="C:\Работа\Работа в России\Картинки\Карта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80085" y="1052736"/>
            <a:ext cx="8852079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5710941"/>
              </p:ext>
            </p:extLst>
          </p:nvPr>
        </p:nvGraphicFramePr>
        <p:xfrm>
          <a:off x="479375" y="1484784"/>
          <a:ext cx="10211369" cy="42055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11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14788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1233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401852">
                <a:tc>
                  <a:txBody>
                    <a:bodyPr/>
                    <a:lstStyle/>
                    <a:p>
                      <a:pPr algn="ctr"/>
                      <a:r>
                        <a:rPr lang="ru-RU" sz="2000" dirty="0">
                          <a:solidFill>
                            <a:schemeClr val="accent1">
                              <a:lumMod val="75000"/>
                            </a:schemeClr>
                          </a:solidFill>
                        </a:rPr>
                        <a:t>Дистанционные работники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Дополнительные затраты на пересылку  и оформление документов</a:t>
                      </a:r>
                    </a:p>
                  </a:txBody>
                  <a:tcPr anchor="ctr"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4018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2000" b="1" kern="1200" baseline="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С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езонные </a:t>
                      </a:r>
                      <a:r>
                        <a:rPr lang="ru-RU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ru-RU" sz="18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        Риски нарушения работодателем первоначальных условий по вакансии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401852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0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Работники, работающие у работодателей – </a:t>
                      </a:r>
                      <a:r>
                        <a:rPr lang="ru-RU" sz="2000" b="1" kern="1200" dirty="0" smtClean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физлиц</a:t>
                      </a:r>
                      <a:endParaRPr lang="ru-RU" sz="2000" b="1" kern="1200" dirty="0">
                        <a:solidFill>
                          <a:schemeClr val="accent1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800" b="1" kern="1200" dirty="0">
                          <a:solidFill>
                            <a:schemeClr val="accent1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Неуместная нагрузка по оформлению документов</a:t>
                      </a:r>
                    </a:p>
                  </a:txBody>
                  <a:tcPr anchor="ctr">
                    <a:lnT w="2857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6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4001558" y="1824716"/>
            <a:ext cx="743099" cy="743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73"/>
          <p:cNvSpPr/>
          <p:nvPr/>
        </p:nvSpPr>
        <p:spPr>
          <a:xfrm>
            <a:off x="5129580" y="2018663"/>
            <a:ext cx="2233111" cy="319486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3-5 </a:t>
            </a:r>
            <a:r>
              <a:rPr lang="ru-RU" sz="3000" b="1" dirty="0" smtClean="0">
                <a:solidFill>
                  <a:schemeClr val="accent1">
                    <a:lumMod val="75000"/>
                  </a:schemeClr>
                </a:solidFill>
              </a:rPr>
              <a:t>млн.</a:t>
            </a:r>
            <a:endParaRPr lang="ru-RU" sz="3000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descr="C:\Users\TARAKA~1\AppData\Local\Temp\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46730" y="3278304"/>
            <a:ext cx="698400" cy="6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74"/>
          <p:cNvSpPr/>
          <p:nvPr/>
        </p:nvSpPr>
        <p:spPr>
          <a:xfrm>
            <a:off x="4917822" y="3423991"/>
            <a:ext cx="2013256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b="1" dirty="0">
                <a:solidFill>
                  <a:schemeClr val="accent1">
                    <a:lumMod val="75000"/>
                  </a:schemeClr>
                </a:solidFill>
              </a:rPr>
              <a:t>2,3</a:t>
            </a:r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 млн. </a:t>
            </a:r>
          </a:p>
          <a:p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Picture 3" descr="C:\Users\TARAKA~1\AppData\Local\Temp\cleaner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77066" y="4653135"/>
            <a:ext cx="698400" cy="69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Скругленный прямоугольник 76"/>
          <p:cNvSpPr/>
          <p:nvPr/>
        </p:nvSpPr>
        <p:spPr>
          <a:xfrm>
            <a:off x="5357451" y="4858319"/>
            <a:ext cx="2013256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000" b="1" dirty="0">
                <a:solidFill>
                  <a:schemeClr val="accent1">
                    <a:lumMod val="75000"/>
                  </a:schemeClr>
                </a:solidFill>
              </a:rPr>
              <a:t>Нет </a:t>
            </a:r>
          </a:p>
          <a:p>
            <a:r>
              <a:rPr lang="ru-RU" sz="1500" b="1" dirty="0">
                <a:solidFill>
                  <a:schemeClr val="accent1">
                    <a:lumMod val="75000"/>
                  </a:schemeClr>
                </a:solidFill>
              </a:rPr>
              <a:t>оценок</a:t>
            </a:r>
            <a:endParaRPr lang="en-US" sz="15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6427" y="6571776"/>
            <a:ext cx="34713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dirty="0">
                <a:ea typeface="Times New Roman" panose="02020603050405020304" pitchFamily="18" charset="0"/>
              </a:rPr>
              <a:t>* Информация подготовлена Федеральной Службы труда и занятости </a:t>
            </a:r>
            <a:endParaRPr lang="ru-RU" sz="800" dirty="0"/>
          </a:p>
        </p:txBody>
      </p:sp>
    </p:spTree>
    <p:extLst>
      <p:ext uri="{BB962C8B-B14F-4D97-AF65-F5344CB8AC3E}">
        <p14:creationId xmlns:p14="http://schemas.microsoft.com/office/powerpoint/2010/main" xmlns="" val="1294790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263352" y="154125"/>
            <a:ext cx="95240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Оформление дистанционных работников</a:t>
            </a:r>
          </a:p>
        </p:txBody>
      </p:sp>
      <p:pic>
        <p:nvPicPr>
          <p:cNvPr id="15" name="Picture 3" descr="C:\Users\TARAKA~1\AppData\Local\Temp\businessman82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38114" y="907690"/>
            <a:ext cx="682925" cy="6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16" name="Прямая соединительная линия 15"/>
          <p:cNvCxnSpPr>
            <a:stCxn id="15" idx="3"/>
          </p:cNvCxnSpPr>
          <p:nvPr/>
        </p:nvCxnSpPr>
        <p:spPr>
          <a:xfrm flipV="1">
            <a:off x="2621038" y="1249152"/>
            <a:ext cx="954682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 descr="C:\Users\TARAKA~1\AppData\Local\Temp\books30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2787" y="1044797"/>
            <a:ext cx="468000" cy="40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/>
          <p:cNvCxnSpPr/>
          <p:nvPr/>
        </p:nvCxnSpPr>
        <p:spPr>
          <a:xfrm flipV="1">
            <a:off x="4223792" y="1259150"/>
            <a:ext cx="954682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21952" y="906614"/>
            <a:ext cx="684000" cy="6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3" name="Прямая соединительная линия 22"/>
          <p:cNvCxnSpPr/>
          <p:nvPr/>
        </p:nvCxnSpPr>
        <p:spPr>
          <a:xfrm>
            <a:off x="1628492" y="4509120"/>
            <a:ext cx="8952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flipV="1">
            <a:off x="5663952" y="1662622"/>
            <a:ext cx="0" cy="50405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 descr="C:\Users\TarakanovAA\AppData\Local\Microsoft\Windows\INetCache\IE\FF1XC1T0\folder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952" y="2166678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Прямая соединительная линия 28"/>
          <p:cNvCxnSpPr/>
          <p:nvPr/>
        </p:nvCxnSpPr>
        <p:spPr>
          <a:xfrm flipV="1">
            <a:off x="4223792" y="2400677"/>
            <a:ext cx="954682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3" descr="C:\Users\TARAKA~1\AppData\Local\Temp\businessman82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0868" y="2059214"/>
            <a:ext cx="682925" cy="6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Прямая соединительная линия 30"/>
          <p:cNvCxnSpPr/>
          <p:nvPr/>
        </p:nvCxnSpPr>
        <p:spPr>
          <a:xfrm flipV="1">
            <a:off x="2621038" y="2400675"/>
            <a:ext cx="954682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" descr="C:\Users\TarakanovAA\AppData\Local\Microsoft\Windows\INetCache\IE\7KDEIUDU\signatur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5576" y="2166674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3" name="Прямая соединительная линия 32"/>
          <p:cNvCxnSpPr/>
          <p:nvPr/>
        </p:nvCxnSpPr>
        <p:spPr>
          <a:xfrm flipV="1">
            <a:off x="2277790" y="2742138"/>
            <a:ext cx="0" cy="504056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>
            <a:off x="2673152" y="3669997"/>
            <a:ext cx="902568" cy="0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7" name="Picture 3" descr="C:\Users\TARAKA~1\AppData\Local\Temp\businessman82-1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6564" y="3328534"/>
            <a:ext cx="682925" cy="68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8" name="Прямая соединительная линия 37"/>
          <p:cNvCxnSpPr/>
          <p:nvPr/>
        </p:nvCxnSpPr>
        <p:spPr>
          <a:xfrm flipV="1">
            <a:off x="4223792" y="3669998"/>
            <a:ext cx="954682" cy="1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C:\Users\TarakanovAA\AppData\Local\Microsoft\Windows\INetCache\IE\AJ65GIDX\bac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2787" y="3435995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TarakanovAA\AppData\Local\Microsoft\Windows\INetCache\IE\FF1XC1T0\note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29952" y="3435994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Скругленный прямоугольник 40"/>
          <p:cNvSpPr/>
          <p:nvPr/>
        </p:nvSpPr>
        <p:spPr>
          <a:xfrm>
            <a:off x="3026620" y="620688"/>
            <a:ext cx="1711418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Направление работнику для ознакомления документов</a:t>
            </a:r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4808243" y="2814750"/>
            <a:ext cx="1711418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Направление работодателю документов для трудоустройства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1423866" y="1771181"/>
            <a:ext cx="1711418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Подписание трудового договора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3021078" y="4011458"/>
            <a:ext cx="1711418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Направление работнику почтой оригинала договора</a:t>
            </a: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4808243" y="4011458"/>
            <a:ext cx="1711418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Внесение записей в трудовую книжку работника</a:t>
            </a:r>
          </a:p>
        </p:txBody>
      </p:sp>
      <p:pic>
        <p:nvPicPr>
          <p:cNvPr id="47" name="Picture 2" descr="C:\Users\TarakanovAA\AppData\Local\Microsoft\Windows\INetCache\IE\AJ65GIDX\networking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370" y="2536218"/>
            <a:ext cx="494557" cy="4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 descr="C:\Users\TarakanovAA\AppData\Local\Microsoft\Windows\INetCache\IE\AJ65GIDX\networking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230" y="870535"/>
            <a:ext cx="494557" cy="4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2" name="Скругленный прямоугольник 51"/>
          <p:cNvSpPr/>
          <p:nvPr/>
        </p:nvSpPr>
        <p:spPr>
          <a:xfrm>
            <a:off x="7539611" y="1590614"/>
            <a:ext cx="2942445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….. </a:t>
            </a: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</a:rPr>
              <a:t>НО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документы должны дублироваться на бумаге по почте</a:t>
            </a:r>
          </a:p>
        </p:txBody>
      </p:sp>
      <p:sp>
        <p:nvSpPr>
          <p:cNvPr id="53" name="Скругленный прямоугольник 52"/>
          <p:cNvSpPr/>
          <p:nvPr/>
        </p:nvSpPr>
        <p:spPr>
          <a:xfrm>
            <a:off x="7539610" y="2596018"/>
            <a:ext cx="2942445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</a:rPr>
              <a:t>НО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только с использованием усиленной квалифицированной электронной подписи (</a:t>
            </a:r>
            <a:r>
              <a:rPr lang="ru-RU" sz="1400" b="1" i="1" dirty="0">
                <a:solidFill>
                  <a:schemeClr val="accent6">
                    <a:lumMod val="75000"/>
                  </a:schemeClr>
                </a:solidFill>
              </a:rPr>
              <a:t>стоимость ЭП составляет от 1500 до 3000 рублей в год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)</a:t>
            </a:r>
          </a:p>
        </p:txBody>
      </p:sp>
      <p:pic>
        <p:nvPicPr>
          <p:cNvPr id="54" name="Picture 2" descr="C:\Users\TarakanovAA\AppData\Local\Microsoft\Windows\INetCache\IE\AJ65GIDX\networking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05370" y="3472322"/>
            <a:ext cx="494557" cy="4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Скругленный прямоугольник 54"/>
          <p:cNvSpPr/>
          <p:nvPr/>
        </p:nvSpPr>
        <p:spPr>
          <a:xfrm>
            <a:off x="7539612" y="3575583"/>
            <a:ext cx="2942445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Работник </a:t>
            </a:r>
            <a:r>
              <a:rPr lang="ru-RU" sz="1400" b="1" u="sng" dirty="0">
                <a:solidFill>
                  <a:schemeClr val="accent6">
                    <a:lumMod val="75000"/>
                  </a:schemeClr>
                </a:solidFill>
              </a:rPr>
              <a:t>может</a:t>
            </a:r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 отказаться от занесения записей в трудовую</a:t>
            </a:r>
          </a:p>
        </p:txBody>
      </p:sp>
      <p:pic>
        <p:nvPicPr>
          <p:cNvPr id="56" name="Picture 2" descr="C:\Users\TarakanovAA\AppData\Local\Microsoft\Windows\INetCache\IE\AJ65GIDX\networking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88230" y="1557877"/>
            <a:ext cx="494557" cy="4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7" name="Скругленный прямоугольник 56"/>
          <p:cNvSpPr/>
          <p:nvPr/>
        </p:nvSpPr>
        <p:spPr>
          <a:xfrm>
            <a:off x="7539612" y="912989"/>
            <a:ext cx="2942445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Обмен документами </a:t>
            </a:r>
            <a:r>
              <a:rPr lang="ru-RU" sz="1400" b="1" i="1" dirty="0">
                <a:solidFill>
                  <a:schemeClr val="accent1">
                    <a:lumMod val="75000"/>
                  </a:schemeClr>
                </a:solidFill>
              </a:rPr>
              <a:t>возможе</a:t>
            </a: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н в электронном виде ……</a:t>
            </a:r>
          </a:p>
        </p:txBody>
      </p:sp>
      <p:pic>
        <p:nvPicPr>
          <p:cNvPr id="59" name="Picture 2" descr="https://st.fl.ru/images/reclama2/fl-logo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69241" y="4653136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0" name="Скругленный прямоугольник 59"/>
          <p:cNvSpPr/>
          <p:nvPr/>
        </p:nvSpPr>
        <p:spPr>
          <a:xfrm>
            <a:off x="2789841" y="4794870"/>
            <a:ext cx="2399704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Fl.ru</a:t>
            </a:r>
          </a:p>
        </p:txBody>
      </p:sp>
      <p:pic>
        <p:nvPicPr>
          <p:cNvPr id="61" name="Picture 5" descr="http://s.developers.org.ua/img/static/companies/social1_1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81729" y="5544642"/>
            <a:ext cx="946524" cy="404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2" name="Скругленный прямоугольник 61"/>
          <p:cNvSpPr/>
          <p:nvPr/>
        </p:nvSpPr>
        <p:spPr>
          <a:xfrm>
            <a:off x="2789841" y="5602944"/>
            <a:ext cx="2399704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Workle.ru</a:t>
            </a:r>
          </a:p>
        </p:txBody>
      </p:sp>
      <p:pic>
        <p:nvPicPr>
          <p:cNvPr id="63" name="Picture 7" descr="https://lastpass.com/vault_icons/352x88/freelance.ru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2683" y="6404767"/>
            <a:ext cx="964616" cy="2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4" name="Скругленный прямоугольник 63"/>
          <p:cNvSpPr/>
          <p:nvPr/>
        </p:nvSpPr>
        <p:spPr>
          <a:xfrm>
            <a:off x="2789841" y="6381328"/>
            <a:ext cx="2399704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7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Freelance.ru</a:t>
            </a:r>
          </a:p>
        </p:txBody>
      </p:sp>
      <p:pic>
        <p:nvPicPr>
          <p:cNvPr id="77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895" y="4658235"/>
            <a:ext cx="567158" cy="56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8" name="Скругленный прямоугольник 77"/>
          <p:cNvSpPr/>
          <p:nvPr/>
        </p:nvSpPr>
        <p:spPr>
          <a:xfrm>
            <a:off x="5462054" y="4794870"/>
            <a:ext cx="1354027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1 150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тыс.</a:t>
            </a:r>
            <a:endParaRPr lang="ru-RU" sz="19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работников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9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895" y="5463381"/>
            <a:ext cx="567158" cy="56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" name="Скругленный прямоугольник 79"/>
          <p:cNvSpPr/>
          <p:nvPr/>
        </p:nvSpPr>
        <p:spPr>
          <a:xfrm>
            <a:off x="5462054" y="5602944"/>
            <a:ext cx="1354027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1 </a:t>
            </a:r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41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0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тыс.</a:t>
            </a:r>
            <a:endParaRPr lang="ru-RU" sz="19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работников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1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94895" y="6241765"/>
            <a:ext cx="567158" cy="567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2" name="Скругленный прямоугольник 81"/>
          <p:cNvSpPr/>
          <p:nvPr/>
        </p:nvSpPr>
        <p:spPr>
          <a:xfrm>
            <a:off x="5462054" y="6404767"/>
            <a:ext cx="1354027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900" b="1" dirty="0">
                <a:solidFill>
                  <a:schemeClr val="accent1">
                    <a:lumMod val="75000"/>
                  </a:schemeClr>
                </a:solidFill>
              </a:rPr>
              <a:t>95</a:t>
            </a:r>
            <a:r>
              <a:rPr lang="en-US" sz="1900" b="1" dirty="0">
                <a:solidFill>
                  <a:schemeClr val="accent1">
                    <a:lumMod val="75000"/>
                  </a:schemeClr>
                </a:solidFill>
              </a:rPr>
              <a:t>0 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</a:rPr>
              <a:t>тыс.</a:t>
            </a:r>
            <a:endParaRPr lang="ru-RU" sz="19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300" b="1" dirty="0">
                <a:solidFill>
                  <a:schemeClr val="accent1">
                    <a:lumMod val="75000"/>
                  </a:schemeClr>
                </a:solidFill>
              </a:rPr>
              <a:t>работников</a:t>
            </a:r>
            <a:endParaRPr lang="en-US" sz="13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3" name="Picture 3" descr="C:\Users\TarakanovAA\AppData\Local\Microsoft\Windows\INetCache\IE\7KDEIUDU\signatur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609" y="4707814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4" name="Скругленный прямоугольник 83"/>
          <p:cNvSpPr/>
          <p:nvPr/>
        </p:nvSpPr>
        <p:spPr>
          <a:xfrm>
            <a:off x="7777651" y="4795794"/>
            <a:ext cx="2399704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Оформление гражданско-правового договора при посредничестве сайта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5" name="Picture 3" descr="C:\Users\TarakanovAA\AppData\Local\Microsoft\Windows\INetCache\IE\7KDEIUDU\signatur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609" y="5512960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6" name="Скругленный прямоугольник 85"/>
          <p:cNvSpPr/>
          <p:nvPr/>
        </p:nvSpPr>
        <p:spPr>
          <a:xfrm>
            <a:off x="7810979" y="5602944"/>
            <a:ext cx="2399704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Оформление гражданско-правового договора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7" name="Picture 3" descr="C:\Users\TarakanovAA\AppData\Local\Microsoft\Windows\INetCache\IE\7KDEIUDU\signatur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5609" y="6314783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8" name="Скругленный прямоугольник 87"/>
          <p:cNvSpPr/>
          <p:nvPr/>
        </p:nvSpPr>
        <p:spPr>
          <a:xfrm>
            <a:off x="7810979" y="6403901"/>
            <a:ext cx="2399704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Оформление гражданско-правового договора при посредничестве сайта</a:t>
            </a:r>
            <a:endParaRPr lang="en-US" sz="14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03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51384" y="154125"/>
            <a:ext cx="923602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accent1">
                    <a:lumMod val="75000"/>
                  </a:schemeClr>
                </a:solidFill>
              </a:rPr>
              <a:t>Сезонные работники и работники у </a:t>
            </a:r>
            <a:r>
              <a:rPr lang="ru-RU" sz="2000" dirty="0" smtClean="0">
                <a:solidFill>
                  <a:schemeClr val="accent1">
                    <a:lumMod val="75000"/>
                  </a:schemeClr>
                </a:solidFill>
              </a:rPr>
              <a:t>физлиц</a:t>
            </a:r>
            <a:endParaRPr lang="ru-RU" sz="20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5" name="Picture 4" descr="C:\Работа\Работа в России\Картинки\Карта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15680" y="836713"/>
            <a:ext cx="5452020" cy="3193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6" name="Picture 2" descr="C:\Users\TARAKA~1\AppData\Local\Temp\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82131" y="2790976"/>
            <a:ext cx="626391" cy="6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Скругленный прямоугольник 66"/>
          <p:cNvSpPr/>
          <p:nvPr/>
        </p:nvSpPr>
        <p:spPr>
          <a:xfrm>
            <a:off x="2639616" y="3439047"/>
            <a:ext cx="1711418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Сезонный (вахтовый) работник</a:t>
            </a:r>
          </a:p>
        </p:txBody>
      </p:sp>
      <p:pic>
        <p:nvPicPr>
          <p:cNvPr id="68" name="Picture 5" descr="C:\Users\TARAKA~1\AppData\Local\Temp\television.png"/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08522" y="2098242"/>
            <a:ext cx="1783422" cy="141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863752" y="2358927"/>
            <a:ext cx="1656184" cy="8091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Скругленный прямоугольник 68"/>
          <p:cNvSpPr/>
          <p:nvPr/>
        </p:nvSpPr>
        <p:spPr>
          <a:xfrm>
            <a:off x="3863752" y="2289293"/>
            <a:ext cx="1711418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accent1">
                    <a:lumMod val="75000"/>
                  </a:schemeClr>
                </a:solidFill>
              </a:rPr>
              <a:t>Вакансия в ДФО</a:t>
            </a:r>
          </a:p>
        </p:txBody>
      </p:sp>
      <p:pic>
        <p:nvPicPr>
          <p:cNvPr id="1026" name="Picture 2" descr="C:\Users\TARAKA~1\AppData\Local\Temp\coin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7806" y="2646959"/>
            <a:ext cx="368076" cy="3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C:\Users\TARAKA~1\AppData\Local\Temp\coin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53262" y="2646959"/>
            <a:ext cx="368076" cy="3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C:\Users\TARAKA~1\AppData\Local\Temp\coins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93628" y="2646959"/>
            <a:ext cx="368076" cy="36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Скругленный прямоугольник 73"/>
          <p:cNvSpPr/>
          <p:nvPr/>
        </p:nvSpPr>
        <p:spPr>
          <a:xfrm>
            <a:off x="3808522" y="2686981"/>
            <a:ext cx="775310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Зарплата</a:t>
            </a:r>
          </a:p>
        </p:txBody>
      </p:sp>
      <p:pic>
        <p:nvPicPr>
          <p:cNvPr id="3" name="Picture 3" descr="C:\Users\TARAKA~1\AppData\Local\Temp\plan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5642" y="1340769"/>
            <a:ext cx="445393" cy="4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Скругленная соединительная линия 5"/>
          <p:cNvCxnSpPr>
            <a:stCxn id="66" idx="0"/>
            <a:endCxn id="3" idx="1"/>
          </p:cNvCxnSpPr>
          <p:nvPr/>
        </p:nvCxnSpPr>
        <p:spPr>
          <a:xfrm rot="5400000" flipH="1" flipV="1">
            <a:off x="3086728" y="1972064"/>
            <a:ext cx="1227510" cy="410315"/>
          </a:xfrm>
          <a:prstGeom prst="curvedConnector2">
            <a:avLst/>
          </a:prstGeom>
          <a:ln w="3492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5" name="Picture 3" descr="C:\Users\TARAKA~1\AppData\Local\Temp\plan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8992" y="836713"/>
            <a:ext cx="445393" cy="4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6" name="Скругленная соединительная линия 75"/>
          <p:cNvCxnSpPr>
            <a:stCxn id="3" idx="0"/>
            <a:endCxn id="75" idx="1"/>
          </p:cNvCxnSpPr>
          <p:nvPr/>
        </p:nvCxnSpPr>
        <p:spPr>
          <a:xfrm rot="5400000" flipH="1" flipV="1">
            <a:off x="4782986" y="404764"/>
            <a:ext cx="281359" cy="1590653"/>
          </a:xfrm>
          <a:prstGeom prst="curvedConnector2">
            <a:avLst/>
          </a:prstGeom>
          <a:ln w="3492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9" name="Picture 3" descr="C:\Users\TARAKA~1\AppData\Local\Temp\plane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34784" y="2204865"/>
            <a:ext cx="445393" cy="445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0" name="Скругленная соединительная линия 89"/>
          <p:cNvCxnSpPr>
            <a:stCxn id="75" idx="3"/>
            <a:endCxn id="89" idx="0"/>
          </p:cNvCxnSpPr>
          <p:nvPr/>
        </p:nvCxnSpPr>
        <p:spPr>
          <a:xfrm>
            <a:off x="6164384" y="1059410"/>
            <a:ext cx="1293096" cy="1145455"/>
          </a:xfrm>
          <a:prstGeom prst="curvedConnector2">
            <a:avLst/>
          </a:prstGeom>
          <a:ln w="3492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4" descr="C:\Users\TARAKA~1\AppData\Local\Temp\old-train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64152" y="3126616"/>
            <a:ext cx="446400" cy="4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1" name="Скругленная соединительная линия 90"/>
          <p:cNvCxnSpPr>
            <a:stCxn id="89" idx="2"/>
            <a:endCxn id="28" idx="0"/>
          </p:cNvCxnSpPr>
          <p:nvPr/>
        </p:nvCxnSpPr>
        <p:spPr>
          <a:xfrm rot="16200000" flipH="1">
            <a:off x="7334238" y="2773500"/>
            <a:ext cx="476359" cy="229872"/>
          </a:xfrm>
          <a:prstGeom prst="curvedConnector3">
            <a:avLst>
              <a:gd name="adj1" fmla="val 50000"/>
            </a:avLst>
          </a:prstGeom>
          <a:ln w="3492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5" descr="C:\Users\TARAKA~1\AppData\Local\Temp\boat-from-front-view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21300" y="2717677"/>
            <a:ext cx="446400" cy="44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92" name="Скругленная соединительная линия 91"/>
          <p:cNvCxnSpPr>
            <a:stCxn id="28" idx="3"/>
            <a:endCxn id="39" idx="2"/>
          </p:cNvCxnSpPr>
          <p:nvPr/>
        </p:nvCxnSpPr>
        <p:spPr>
          <a:xfrm flipV="1">
            <a:off x="7910552" y="3164078"/>
            <a:ext cx="533948" cy="185739"/>
          </a:xfrm>
          <a:prstGeom prst="curvedConnector2">
            <a:avLst/>
          </a:prstGeom>
          <a:ln w="34925">
            <a:solidFill>
              <a:schemeClr val="accent6">
                <a:lumMod val="75000"/>
              </a:schemeClr>
            </a:solidFill>
            <a:prstDash val="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4" name="Picture 2" descr="C:\Users\TARAKA~1\AppData\Local\Temp\icon.pn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37962" y="2637908"/>
            <a:ext cx="626391" cy="62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5" name="Скругленный прямоугольник 94"/>
          <p:cNvSpPr/>
          <p:nvPr/>
        </p:nvSpPr>
        <p:spPr>
          <a:xfrm>
            <a:off x="8128998" y="3285979"/>
            <a:ext cx="1711418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Сезонный (вахтовый) работник</a:t>
            </a:r>
          </a:p>
        </p:txBody>
      </p:sp>
      <p:sp>
        <p:nvSpPr>
          <p:cNvPr id="97" name="Скругленный прямоугольник 96"/>
          <p:cNvSpPr/>
          <p:nvPr/>
        </p:nvSpPr>
        <p:spPr>
          <a:xfrm>
            <a:off x="8993094" y="2136225"/>
            <a:ext cx="1711418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u="sng" dirty="0">
                <a:solidFill>
                  <a:schemeClr val="accent1">
                    <a:lumMod val="75000"/>
                  </a:schemeClr>
                </a:solidFill>
              </a:rPr>
              <a:t>Реальные условия</a:t>
            </a:r>
          </a:p>
        </p:txBody>
      </p:sp>
      <p:pic>
        <p:nvPicPr>
          <p:cNvPr id="98" name="Picture 2" descr="C:\Users\TARAKA~1\AppData\Local\Temp\coins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56440" y="2518743"/>
            <a:ext cx="284642" cy="284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Скругленный прямоугольник 100"/>
          <p:cNvSpPr/>
          <p:nvPr/>
        </p:nvSpPr>
        <p:spPr>
          <a:xfrm>
            <a:off x="9209122" y="2533913"/>
            <a:ext cx="775310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Зарплата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>
            <a:off x="1580085" y="4293096"/>
            <a:ext cx="89522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" name="Picture 2" descr="C:\Users\TarakanovAA\AppData\Local\Microsoft\Windows\INetCache\IE\AJ65GIDX\networking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7574" y="5454724"/>
            <a:ext cx="494557" cy="494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4" name="Скругленный прямоугольник 103"/>
          <p:cNvSpPr/>
          <p:nvPr/>
        </p:nvSpPr>
        <p:spPr>
          <a:xfrm>
            <a:off x="3507146" y="5557985"/>
            <a:ext cx="5541182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400" b="1" dirty="0">
                <a:solidFill>
                  <a:schemeClr val="accent6">
                    <a:lumMod val="75000"/>
                  </a:schemeClr>
                </a:solidFill>
              </a:rPr>
              <a:t>Работодатель - физическое лицо, не являющийся индивидуальным предпринимателем, также обязан в уведомительном порядке зарегистрировать трудовой договор с работником в органе местного самоуправления по месту своего жительства (в соответствии с регистрацией).</a:t>
            </a:r>
          </a:p>
        </p:txBody>
      </p:sp>
      <p:sp>
        <p:nvSpPr>
          <p:cNvPr id="105" name="Скругленный прямоугольник 104"/>
          <p:cNvSpPr/>
          <p:nvPr/>
        </p:nvSpPr>
        <p:spPr>
          <a:xfrm>
            <a:off x="1783907" y="4365104"/>
            <a:ext cx="2799925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Работники, работающие у работодателей – физических лиц</a:t>
            </a:r>
          </a:p>
        </p:txBody>
      </p:sp>
      <p:sp>
        <p:nvSpPr>
          <p:cNvPr id="106" name="Скругленный прямоугольник 105"/>
          <p:cNvSpPr/>
          <p:nvPr/>
        </p:nvSpPr>
        <p:spPr>
          <a:xfrm>
            <a:off x="1783907" y="738214"/>
            <a:ext cx="2799925" cy="288032"/>
          </a:xfrm>
          <a:prstGeom prst="roundRect">
            <a:avLst/>
          </a:prstGeom>
          <a:noFill/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b="1" dirty="0">
                <a:solidFill>
                  <a:schemeClr val="bg1">
                    <a:lumMod val="50000"/>
                  </a:schemeClr>
                </a:solidFill>
              </a:rPr>
              <a:t>Сезонные (вахтовые) работники</a:t>
            </a:r>
          </a:p>
        </p:txBody>
      </p:sp>
    </p:spTree>
    <p:extLst>
      <p:ext uri="{BB962C8B-B14F-4D97-AF65-F5344CB8AC3E}">
        <p14:creationId xmlns:p14="http://schemas.microsoft.com/office/powerpoint/2010/main" xmlns="" val="183573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4" name="Shape 46"/>
          <p:cNvSpPr/>
          <p:nvPr/>
        </p:nvSpPr>
        <p:spPr>
          <a:xfrm>
            <a:off x="3135178" y="6074970"/>
            <a:ext cx="5602422" cy="522381"/>
          </a:xfrm>
          <a:prstGeom prst="rect">
            <a:avLst/>
          </a:prstGeom>
          <a:solidFill>
            <a:srgbClr val="3484C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ru-RU" sz="1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     </a:t>
            </a:r>
          </a:p>
          <a:p>
            <a:r>
              <a:rPr lang="ru-RU" sz="1400" dirty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rPr>
              <a:t>                        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ea typeface="Helvetica Neue Thin" charset="0"/>
                <a:cs typeface="Helvetica Neue Thin" charset="0"/>
              </a:rPr>
              <a:t>ПРИКЛАДНЫЕ   </a:t>
            </a:r>
            <a:r>
              <a:rPr lang="ru-RU" sz="1400" dirty="0" smtClean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rPr>
              <a:t>                   </a:t>
            </a:r>
            <a:r>
              <a:rPr lang="ru-RU" sz="1600" dirty="0" smtClean="0">
                <a:solidFill>
                  <a:schemeClr val="bg1"/>
                </a:solidFill>
                <a:latin typeface="+mj-lt"/>
                <a:ea typeface="Helvetica Neue Thin" charset="0"/>
                <a:cs typeface="Helvetica Neue Thin" charset="0"/>
              </a:rPr>
              <a:t>ТЕХНОЛОГИИ</a:t>
            </a:r>
            <a:endParaRPr sz="1600" dirty="0">
              <a:solidFill>
                <a:schemeClr val="bg1"/>
              </a:solidFill>
              <a:latin typeface="+mj-lt"/>
              <a:ea typeface="Helvetica Neue Thin" charset="0"/>
              <a:cs typeface="Helvetica Neue Thin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3700112" y="1160187"/>
            <a:ext cx="1299427" cy="779065"/>
            <a:chOff x="363498" y="651662"/>
            <a:chExt cx="6935143" cy="5073582"/>
          </a:xfrm>
        </p:grpSpPr>
        <p:sp>
          <p:nvSpPr>
            <p:cNvPr id="6" name="Shape 20"/>
            <p:cNvSpPr/>
            <p:nvPr/>
          </p:nvSpPr>
          <p:spPr>
            <a:xfrm>
              <a:off x="3296642" y="3031487"/>
              <a:ext cx="1068854" cy="269375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7" name="Shape 21"/>
            <p:cNvSpPr/>
            <p:nvPr/>
          </p:nvSpPr>
          <p:spPr>
            <a:xfrm>
              <a:off x="4802834" y="2717252"/>
              <a:ext cx="890618" cy="224456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8" name="Shape 25"/>
            <p:cNvSpPr/>
            <p:nvPr/>
          </p:nvSpPr>
          <p:spPr>
            <a:xfrm>
              <a:off x="2747747" y="1726266"/>
              <a:ext cx="705849" cy="1778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9" name="Shape 26"/>
            <p:cNvSpPr/>
            <p:nvPr/>
          </p:nvSpPr>
          <p:spPr>
            <a:xfrm>
              <a:off x="4208546" y="1726266"/>
              <a:ext cx="705847" cy="1778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0" name="Shape 27"/>
            <p:cNvSpPr/>
            <p:nvPr/>
          </p:nvSpPr>
          <p:spPr>
            <a:xfrm>
              <a:off x="5669343" y="1726266"/>
              <a:ext cx="705847" cy="177889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3197E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1" name="Shape 30"/>
            <p:cNvSpPr/>
            <p:nvPr/>
          </p:nvSpPr>
          <p:spPr>
            <a:xfrm>
              <a:off x="6346281" y="1063901"/>
              <a:ext cx="534146" cy="134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72B1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2" name="Shape 31"/>
            <p:cNvSpPr/>
            <p:nvPr/>
          </p:nvSpPr>
          <p:spPr>
            <a:xfrm>
              <a:off x="3563996" y="1063901"/>
              <a:ext cx="534146" cy="134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3" name="Shape 32"/>
            <p:cNvSpPr/>
            <p:nvPr/>
          </p:nvSpPr>
          <p:spPr>
            <a:xfrm>
              <a:off x="2172854" y="1063901"/>
              <a:ext cx="534146" cy="134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4" name="Shape 33"/>
            <p:cNvSpPr/>
            <p:nvPr/>
          </p:nvSpPr>
          <p:spPr>
            <a:xfrm>
              <a:off x="781712" y="1063901"/>
              <a:ext cx="534144" cy="134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5" name="Shape 35"/>
            <p:cNvSpPr/>
            <p:nvPr/>
          </p:nvSpPr>
          <p:spPr>
            <a:xfrm>
              <a:off x="4311378" y="651662"/>
              <a:ext cx="355344" cy="89554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6" name="Shape 36"/>
            <p:cNvSpPr/>
            <p:nvPr/>
          </p:nvSpPr>
          <p:spPr>
            <a:xfrm>
              <a:off x="5627338" y="651662"/>
              <a:ext cx="355344" cy="89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7" name="Shape 37"/>
            <p:cNvSpPr/>
            <p:nvPr/>
          </p:nvSpPr>
          <p:spPr>
            <a:xfrm>
              <a:off x="2995417" y="651662"/>
              <a:ext cx="355344" cy="89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72B1D7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8" name="Shape 39"/>
            <p:cNvSpPr/>
            <p:nvPr/>
          </p:nvSpPr>
          <p:spPr>
            <a:xfrm>
              <a:off x="363498" y="651662"/>
              <a:ext cx="355344" cy="89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19" name="Shape 40"/>
            <p:cNvSpPr/>
            <p:nvPr/>
          </p:nvSpPr>
          <p:spPr>
            <a:xfrm>
              <a:off x="6943297" y="651662"/>
              <a:ext cx="355344" cy="895549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6017" y="3847"/>
                  </a:moveTo>
                  <a:lnTo>
                    <a:pt x="15583" y="3847"/>
                  </a:lnTo>
                  <a:cubicBezTo>
                    <a:pt x="18906" y="3847"/>
                    <a:pt x="21600" y="4905"/>
                    <a:pt x="21600" y="6209"/>
                  </a:cubicBezTo>
                  <a:lnTo>
                    <a:pt x="21600" y="11671"/>
                  </a:lnTo>
                  <a:cubicBezTo>
                    <a:pt x="21600" y="11672"/>
                    <a:pt x="21600" y="11672"/>
                    <a:pt x="21600" y="11672"/>
                  </a:cubicBezTo>
                  <a:cubicBezTo>
                    <a:pt x="21600" y="12119"/>
                    <a:pt x="20678" y="12480"/>
                    <a:pt x="19541" y="12480"/>
                  </a:cubicBezTo>
                  <a:cubicBezTo>
                    <a:pt x="18403" y="12480"/>
                    <a:pt x="17482" y="12119"/>
                    <a:pt x="17482" y="11672"/>
                  </a:cubicBezTo>
                  <a:lnTo>
                    <a:pt x="17481" y="11672"/>
                  </a:lnTo>
                  <a:lnTo>
                    <a:pt x="17481" y="6209"/>
                  </a:lnTo>
                  <a:lnTo>
                    <a:pt x="16526" y="6209"/>
                  </a:lnTo>
                  <a:lnTo>
                    <a:pt x="16526" y="20570"/>
                  </a:lnTo>
                  <a:lnTo>
                    <a:pt x="16526" y="20570"/>
                  </a:lnTo>
                  <a:cubicBezTo>
                    <a:pt x="16526" y="21139"/>
                    <a:pt x="15351" y="21600"/>
                    <a:pt x="13902" y="21600"/>
                  </a:cubicBezTo>
                  <a:cubicBezTo>
                    <a:pt x="12452" y="21600"/>
                    <a:pt x="11277" y="21139"/>
                    <a:pt x="11277" y="20570"/>
                  </a:cubicBezTo>
                  <a:lnTo>
                    <a:pt x="11277" y="13297"/>
                  </a:lnTo>
                  <a:lnTo>
                    <a:pt x="10323" y="13297"/>
                  </a:lnTo>
                  <a:lnTo>
                    <a:pt x="10323" y="20570"/>
                  </a:lnTo>
                  <a:cubicBezTo>
                    <a:pt x="10323" y="21139"/>
                    <a:pt x="9148" y="21600"/>
                    <a:pt x="7698" y="21600"/>
                  </a:cubicBezTo>
                  <a:cubicBezTo>
                    <a:pt x="6249" y="21600"/>
                    <a:pt x="5074" y="21139"/>
                    <a:pt x="5074" y="20570"/>
                  </a:cubicBezTo>
                  <a:lnTo>
                    <a:pt x="5073" y="20570"/>
                  </a:lnTo>
                  <a:lnTo>
                    <a:pt x="5073" y="6209"/>
                  </a:lnTo>
                  <a:lnTo>
                    <a:pt x="4118" y="6209"/>
                  </a:lnTo>
                  <a:lnTo>
                    <a:pt x="4118" y="11672"/>
                  </a:lnTo>
                  <a:cubicBezTo>
                    <a:pt x="4118" y="12119"/>
                    <a:pt x="3197" y="12480"/>
                    <a:pt x="2059" y="12480"/>
                  </a:cubicBezTo>
                  <a:cubicBezTo>
                    <a:pt x="922" y="12480"/>
                    <a:pt x="0" y="12119"/>
                    <a:pt x="0" y="11672"/>
                  </a:cubicBezTo>
                  <a:lnTo>
                    <a:pt x="0" y="6209"/>
                  </a:lnTo>
                  <a:cubicBezTo>
                    <a:pt x="0" y="4905"/>
                    <a:pt x="2694" y="3847"/>
                    <a:pt x="6017" y="3847"/>
                  </a:cubicBezTo>
                  <a:close/>
                  <a:moveTo>
                    <a:pt x="6374" y="1746"/>
                  </a:moveTo>
                  <a:cubicBezTo>
                    <a:pt x="6374" y="2711"/>
                    <a:pt x="8365" y="3493"/>
                    <a:pt x="10823" y="3493"/>
                  </a:cubicBezTo>
                  <a:cubicBezTo>
                    <a:pt x="13280" y="3493"/>
                    <a:pt x="15272" y="2711"/>
                    <a:pt x="15272" y="1746"/>
                  </a:cubicBezTo>
                  <a:cubicBezTo>
                    <a:pt x="15272" y="782"/>
                    <a:pt x="13280" y="0"/>
                    <a:pt x="10823" y="0"/>
                  </a:cubicBezTo>
                  <a:cubicBezTo>
                    <a:pt x="8365" y="0"/>
                    <a:pt x="6374" y="782"/>
                    <a:pt x="6374" y="1746"/>
                  </a:cubicBezTo>
                  <a:close/>
                </a:path>
              </a:pathLst>
            </a:custGeom>
            <a:solidFill>
              <a:srgbClr val="B9B9B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sz="2400"/>
            </a:p>
          </p:txBody>
        </p:sp>
        <p:sp>
          <p:nvSpPr>
            <p:cNvPr id="20" name="Shape 20"/>
            <p:cNvSpPr/>
            <p:nvPr/>
          </p:nvSpPr>
          <p:spPr>
            <a:xfrm>
              <a:off x="1150247" y="1685239"/>
              <a:ext cx="830763" cy="177889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extrusionOk="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3097" y="3847"/>
                  </a:ln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333333"/>
                  </a:solidFill>
                </a:defRPr>
              </a:pPr>
              <a:endParaRPr sz="1200"/>
            </a:p>
          </p:txBody>
        </p:sp>
        <p:sp>
          <p:nvSpPr>
            <p:cNvPr id="21" name="Shape 20"/>
            <p:cNvSpPr/>
            <p:nvPr/>
          </p:nvSpPr>
          <p:spPr>
            <a:xfrm>
              <a:off x="4959684" y="1063901"/>
              <a:ext cx="628674" cy="134616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extrusionOk="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3097" y="3847"/>
                  </a:ln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333333"/>
                  </a:solidFill>
                </a:defRPr>
              </a:pPr>
              <a:endParaRPr sz="1200"/>
            </a:p>
          </p:txBody>
        </p:sp>
        <p:sp>
          <p:nvSpPr>
            <p:cNvPr id="22" name="Shape 20"/>
            <p:cNvSpPr/>
            <p:nvPr/>
          </p:nvSpPr>
          <p:spPr>
            <a:xfrm>
              <a:off x="1544849" y="651662"/>
              <a:ext cx="409068" cy="8759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extrusionOk="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3097" y="3847"/>
                  </a:ln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333333"/>
                  </a:solidFill>
                </a:defRPr>
              </a:pPr>
              <a:endParaRPr sz="1200"/>
            </a:p>
          </p:txBody>
        </p:sp>
        <p:sp>
          <p:nvSpPr>
            <p:cNvPr id="23" name="Shape 20"/>
            <p:cNvSpPr/>
            <p:nvPr/>
          </p:nvSpPr>
          <p:spPr>
            <a:xfrm>
              <a:off x="1840107" y="2697887"/>
              <a:ext cx="1057278" cy="226393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10" h="21600" extrusionOk="0">
                  <a:moveTo>
                    <a:pt x="21247" y="10573"/>
                  </a:moveTo>
                  <a:lnTo>
                    <a:pt x="17364" y="5258"/>
                  </a:lnTo>
                  <a:cubicBezTo>
                    <a:pt x="16728" y="4388"/>
                    <a:pt x="14991" y="3847"/>
                    <a:pt x="13131" y="3847"/>
                  </a:cubicBezTo>
                  <a:cubicBezTo>
                    <a:pt x="13119" y="3847"/>
                    <a:pt x="13108" y="3847"/>
                    <a:pt x="13097" y="3847"/>
                  </a:cubicBezTo>
                  <a:lnTo>
                    <a:pt x="13097" y="3847"/>
                  </a:lnTo>
                  <a:lnTo>
                    <a:pt x="12219" y="3847"/>
                  </a:lnTo>
                  <a:lnTo>
                    <a:pt x="9090" y="3847"/>
                  </a:lnTo>
                  <a:lnTo>
                    <a:pt x="8213" y="3847"/>
                  </a:lnTo>
                  <a:lnTo>
                    <a:pt x="8213" y="3847"/>
                  </a:lnTo>
                  <a:cubicBezTo>
                    <a:pt x="8202" y="3847"/>
                    <a:pt x="8191" y="3847"/>
                    <a:pt x="8179" y="3847"/>
                  </a:cubicBezTo>
                  <a:cubicBezTo>
                    <a:pt x="6319" y="3847"/>
                    <a:pt x="4582" y="4388"/>
                    <a:pt x="3946" y="5258"/>
                  </a:cubicBezTo>
                  <a:lnTo>
                    <a:pt x="63" y="10573"/>
                  </a:lnTo>
                  <a:cubicBezTo>
                    <a:pt x="-145" y="10858"/>
                    <a:pt x="179" y="11168"/>
                    <a:pt x="787" y="11265"/>
                  </a:cubicBezTo>
                  <a:lnTo>
                    <a:pt x="1484" y="11377"/>
                  </a:lnTo>
                  <a:cubicBezTo>
                    <a:pt x="1609" y="11397"/>
                    <a:pt x="1736" y="11407"/>
                    <a:pt x="1861" y="11407"/>
                  </a:cubicBezTo>
                  <a:cubicBezTo>
                    <a:pt x="2345" y="11407"/>
                    <a:pt x="2796" y="11264"/>
                    <a:pt x="2962" y="11038"/>
                  </a:cubicBezTo>
                  <a:lnTo>
                    <a:pt x="6435" y="6288"/>
                  </a:lnTo>
                  <a:lnTo>
                    <a:pt x="6493" y="6209"/>
                  </a:lnTo>
                  <a:lnTo>
                    <a:pt x="7331" y="6209"/>
                  </a:lnTo>
                  <a:lnTo>
                    <a:pt x="1162" y="14494"/>
                  </a:lnTo>
                  <a:lnTo>
                    <a:pt x="6965" y="14494"/>
                  </a:lnTo>
                  <a:lnTo>
                    <a:pt x="6965" y="20831"/>
                  </a:lnTo>
                  <a:cubicBezTo>
                    <a:pt x="6965" y="21256"/>
                    <a:pt x="7700" y="21600"/>
                    <a:pt x="8607" y="21600"/>
                  </a:cubicBezTo>
                  <a:cubicBezTo>
                    <a:pt x="9514" y="21600"/>
                    <a:pt x="10250" y="21256"/>
                    <a:pt x="10250" y="20831"/>
                  </a:cubicBezTo>
                  <a:lnTo>
                    <a:pt x="10255" y="20831"/>
                  </a:lnTo>
                  <a:lnTo>
                    <a:pt x="10255" y="14494"/>
                  </a:lnTo>
                  <a:lnTo>
                    <a:pt x="11055" y="14494"/>
                  </a:lnTo>
                  <a:lnTo>
                    <a:pt x="11055" y="20831"/>
                  </a:lnTo>
                  <a:cubicBezTo>
                    <a:pt x="11055" y="21256"/>
                    <a:pt x="11790" y="21600"/>
                    <a:pt x="12698" y="21600"/>
                  </a:cubicBezTo>
                  <a:cubicBezTo>
                    <a:pt x="13605" y="21600"/>
                    <a:pt x="14340" y="21256"/>
                    <a:pt x="14340" y="20831"/>
                  </a:cubicBezTo>
                  <a:lnTo>
                    <a:pt x="14345" y="20831"/>
                  </a:lnTo>
                  <a:lnTo>
                    <a:pt x="14345" y="14494"/>
                  </a:lnTo>
                  <a:lnTo>
                    <a:pt x="20148" y="14494"/>
                  </a:lnTo>
                  <a:lnTo>
                    <a:pt x="13978" y="6209"/>
                  </a:lnTo>
                  <a:lnTo>
                    <a:pt x="14817" y="6209"/>
                  </a:lnTo>
                  <a:lnTo>
                    <a:pt x="14875" y="6288"/>
                  </a:lnTo>
                  <a:lnTo>
                    <a:pt x="18348" y="11038"/>
                  </a:lnTo>
                  <a:cubicBezTo>
                    <a:pt x="18514" y="11264"/>
                    <a:pt x="18965" y="11407"/>
                    <a:pt x="19449" y="11407"/>
                  </a:cubicBezTo>
                  <a:cubicBezTo>
                    <a:pt x="19574" y="11407"/>
                    <a:pt x="19701" y="11397"/>
                    <a:pt x="19826" y="11377"/>
                  </a:cubicBezTo>
                  <a:lnTo>
                    <a:pt x="20523" y="11265"/>
                  </a:lnTo>
                  <a:cubicBezTo>
                    <a:pt x="21131" y="11168"/>
                    <a:pt x="21455" y="10858"/>
                    <a:pt x="21247" y="10573"/>
                  </a:cubicBezTo>
                  <a:close/>
                  <a:moveTo>
                    <a:pt x="6926" y="1746"/>
                  </a:moveTo>
                  <a:cubicBezTo>
                    <a:pt x="6926" y="782"/>
                    <a:pt x="8595" y="0"/>
                    <a:pt x="10655" y="0"/>
                  </a:cubicBezTo>
                  <a:cubicBezTo>
                    <a:pt x="12715" y="0"/>
                    <a:pt x="14384" y="782"/>
                    <a:pt x="14384" y="1746"/>
                  </a:cubicBezTo>
                  <a:cubicBezTo>
                    <a:pt x="14384" y="2711"/>
                    <a:pt x="12715" y="3493"/>
                    <a:pt x="10655" y="3493"/>
                  </a:cubicBezTo>
                  <a:cubicBezTo>
                    <a:pt x="8595" y="3493"/>
                    <a:pt x="6926" y="2711"/>
                    <a:pt x="6926" y="1746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>
                <a:defRPr>
                  <a:solidFill>
                    <a:srgbClr val="333333"/>
                  </a:solidFill>
                </a:defRPr>
              </a:pPr>
              <a:endParaRPr sz="1200"/>
            </a:p>
          </p:txBody>
        </p:sp>
      </p:grpSp>
      <p:grpSp>
        <p:nvGrpSpPr>
          <p:cNvPr id="24" name="Group 56"/>
          <p:cNvGrpSpPr/>
          <p:nvPr/>
        </p:nvGrpSpPr>
        <p:grpSpPr>
          <a:xfrm>
            <a:off x="899172" y="2512818"/>
            <a:ext cx="5679905" cy="3120576"/>
            <a:chOff x="0" y="1186249"/>
            <a:chExt cx="8528855" cy="4828384"/>
          </a:xfrm>
        </p:grpSpPr>
        <p:grpSp>
          <p:nvGrpSpPr>
            <p:cNvPr id="25" name="Group 29"/>
            <p:cNvGrpSpPr/>
            <p:nvPr/>
          </p:nvGrpSpPr>
          <p:grpSpPr>
            <a:xfrm>
              <a:off x="2816870" y="1186249"/>
              <a:ext cx="4840896" cy="4828384"/>
              <a:chOff x="0" y="0"/>
              <a:chExt cx="4840895" cy="4828381"/>
            </a:xfrm>
          </p:grpSpPr>
          <p:sp>
            <p:nvSpPr>
              <p:cNvPr id="33" name="Shape 25"/>
              <p:cNvSpPr/>
              <p:nvPr/>
            </p:nvSpPr>
            <p:spPr>
              <a:xfrm>
                <a:off x="0" y="8"/>
                <a:ext cx="2155429" cy="215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8462" y="0"/>
                    </a:moveTo>
                    <a:cubicBezTo>
                      <a:pt x="14115" y="1026"/>
                      <a:pt x="9985" y="3204"/>
                      <a:pt x="6594" y="6595"/>
                    </a:cubicBezTo>
                    <a:cubicBezTo>
                      <a:pt x="3205" y="9985"/>
                      <a:pt x="1026" y="14116"/>
                      <a:pt x="0" y="18461"/>
                    </a:cubicBezTo>
                    <a:lnTo>
                      <a:pt x="4017" y="21600"/>
                    </a:lnTo>
                    <a:cubicBezTo>
                      <a:pt x="4569" y="17285"/>
                      <a:pt x="6482" y="13112"/>
                      <a:pt x="9796" y="9798"/>
                    </a:cubicBezTo>
                    <a:cubicBezTo>
                      <a:pt x="13111" y="6482"/>
                      <a:pt x="17284" y="4565"/>
                      <a:pt x="21600" y="4014"/>
                    </a:cubicBezTo>
                    <a:lnTo>
                      <a:pt x="18462" y="0"/>
                    </a:lnTo>
                    <a:close/>
                  </a:path>
                </a:pathLst>
              </a:custGeom>
              <a:solidFill>
                <a:srgbClr val="B9B9B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4" name="Shape 26"/>
              <p:cNvSpPr/>
              <p:nvPr/>
            </p:nvSpPr>
            <p:spPr>
              <a:xfrm>
                <a:off x="2672556" y="0"/>
                <a:ext cx="2155826" cy="215622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3137" y="0"/>
                    </a:moveTo>
                    <a:lnTo>
                      <a:pt x="0" y="4011"/>
                    </a:lnTo>
                    <a:cubicBezTo>
                      <a:pt x="4317" y="4562"/>
                      <a:pt x="8491" y="6477"/>
                      <a:pt x="11806" y="9792"/>
                    </a:cubicBezTo>
                    <a:cubicBezTo>
                      <a:pt x="15122" y="13108"/>
                      <a:pt x="17038" y="17283"/>
                      <a:pt x="17588" y="21600"/>
                    </a:cubicBezTo>
                    <a:lnTo>
                      <a:pt x="21600" y="18467"/>
                    </a:lnTo>
                    <a:cubicBezTo>
                      <a:pt x="20576" y="14118"/>
                      <a:pt x="18395" y="9983"/>
                      <a:pt x="15003" y="6592"/>
                    </a:cubicBezTo>
                    <a:cubicBezTo>
                      <a:pt x="11613" y="3202"/>
                      <a:pt x="7484" y="1025"/>
                      <a:pt x="3137" y="0"/>
                    </a:cubicBezTo>
                    <a:close/>
                  </a:path>
                </a:pathLst>
              </a:custGeom>
              <a:solidFill>
                <a:srgbClr val="72B1D7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5" name="Shape 27"/>
              <p:cNvSpPr/>
              <p:nvPr/>
            </p:nvSpPr>
            <p:spPr>
              <a:xfrm>
                <a:off x="2685070" y="2672159"/>
                <a:ext cx="2155826" cy="2156223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7588" y="0"/>
                    </a:moveTo>
                    <a:cubicBezTo>
                      <a:pt x="17038" y="4317"/>
                      <a:pt x="15122" y="8492"/>
                      <a:pt x="11806" y="11808"/>
                    </a:cubicBezTo>
                    <a:cubicBezTo>
                      <a:pt x="8491" y="15123"/>
                      <a:pt x="4317" y="17038"/>
                      <a:pt x="0" y="17589"/>
                    </a:cubicBezTo>
                    <a:lnTo>
                      <a:pt x="3137" y="21600"/>
                    </a:lnTo>
                    <a:cubicBezTo>
                      <a:pt x="7484" y="20575"/>
                      <a:pt x="11613" y="18398"/>
                      <a:pt x="15003" y="15008"/>
                    </a:cubicBezTo>
                    <a:cubicBezTo>
                      <a:pt x="18395" y="11617"/>
                      <a:pt x="20576" y="7482"/>
                      <a:pt x="21600" y="3133"/>
                    </a:cubicBezTo>
                    <a:lnTo>
                      <a:pt x="17588" y="0"/>
                    </a:lnTo>
                    <a:close/>
                  </a:path>
                </a:pathLst>
              </a:custGeom>
              <a:solidFill>
                <a:srgbClr val="3197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sp>
            <p:nvSpPr>
              <p:cNvPr id="36" name="Shape 28"/>
              <p:cNvSpPr/>
              <p:nvPr/>
            </p:nvSpPr>
            <p:spPr>
              <a:xfrm>
                <a:off x="12700" y="2673350"/>
                <a:ext cx="2155429" cy="21550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4017" y="0"/>
                    </a:moveTo>
                    <a:lnTo>
                      <a:pt x="0" y="3139"/>
                    </a:lnTo>
                    <a:cubicBezTo>
                      <a:pt x="1026" y="7484"/>
                      <a:pt x="3205" y="11615"/>
                      <a:pt x="6594" y="15005"/>
                    </a:cubicBezTo>
                    <a:cubicBezTo>
                      <a:pt x="9985" y="18396"/>
                      <a:pt x="14115" y="20575"/>
                      <a:pt x="18462" y="21600"/>
                    </a:cubicBezTo>
                    <a:lnTo>
                      <a:pt x="21600" y="17586"/>
                    </a:lnTo>
                    <a:cubicBezTo>
                      <a:pt x="17284" y="17035"/>
                      <a:pt x="13111" y="15118"/>
                      <a:pt x="9796" y="11802"/>
                    </a:cubicBezTo>
                    <a:cubicBezTo>
                      <a:pt x="6482" y="8488"/>
                      <a:pt x="4569" y="4315"/>
                      <a:pt x="4017" y="0"/>
                    </a:cubicBezTo>
                    <a:close/>
                  </a:path>
                </a:pathLst>
              </a:custGeom>
              <a:solidFill>
                <a:srgbClr val="3484C9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26" name="Group 55"/>
            <p:cNvGrpSpPr/>
            <p:nvPr/>
          </p:nvGrpSpPr>
          <p:grpSpPr>
            <a:xfrm>
              <a:off x="0" y="2400299"/>
              <a:ext cx="8528855" cy="2413001"/>
              <a:chOff x="0" y="2400300"/>
              <a:chExt cx="8528854" cy="2413000"/>
            </a:xfrm>
          </p:grpSpPr>
          <p:sp>
            <p:nvSpPr>
              <p:cNvPr id="27" name="Shape 31"/>
              <p:cNvSpPr/>
              <p:nvPr/>
            </p:nvSpPr>
            <p:spPr>
              <a:xfrm rot="10800000" flipH="1">
                <a:off x="6672905" y="3175173"/>
                <a:ext cx="1855949" cy="871563"/>
              </a:xfrm>
              <a:prstGeom prst="rightArrow">
                <a:avLst>
                  <a:gd name="adj1" fmla="val 32000"/>
                  <a:gd name="adj2" fmla="val 64000"/>
                </a:avLst>
              </a:prstGeom>
              <a:solidFill>
                <a:srgbClr val="3197E0"/>
              </a:solidFill>
              <a:ln w="12700" cap="flat">
                <a:noFill/>
                <a:miter lim="400000"/>
              </a:ln>
              <a:effectLst/>
            </p:spPr>
            <p:txBody>
              <a:bodyPr wrap="square" lIns="0" tIns="0" rIns="0" bIns="0" numCol="1" anchor="t">
                <a:noAutofit/>
              </a:bodyPr>
              <a:lstStyle/>
              <a:p>
                <a:endParaRPr/>
              </a:p>
            </p:txBody>
          </p:sp>
          <p:grpSp>
            <p:nvGrpSpPr>
              <p:cNvPr id="28" name="Group 44"/>
              <p:cNvGrpSpPr/>
              <p:nvPr/>
            </p:nvGrpSpPr>
            <p:grpSpPr>
              <a:xfrm>
                <a:off x="0" y="2400300"/>
                <a:ext cx="3265167" cy="2413000"/>
                <a:chOff x="0" y="0"/>
                <a:chExt cx="3265166" cy="2413000"/>
              </a:xfrm>
            </p:grpSpPr>
            <p:grpSp>
              <p:nvGrpSpPr>
                <p:cNvPr id="29" name="Group 40"/>
                <p:cNvGrpSpPr/>
                <p:nvPr/>
              </p:nvGrpSpPr>
              <p:grpSpPr>
                <a:xfrm>
                  <a:off x="0" y="0"/>
                  <a:ext cx="3265166" cy="2413000"/>
                  <a:chOff x="0" y="0"/>
                  <a:chExt cx="3265165" cy="2413000"/>
                </a:xfrm>
              </p:grpSpPr>
              <p:sp>
                <p:nvSpPr>
                  <p:cNvPr id="31" name="Shape 38"/>
                  <p:cNvSpPr/>
                  <p:nvPr/>
                </p:nvSpPr>
                <p:spPr>
                  <a:xfrm rot="10800000" flipH="1">
                    <a:off x="2393603" y="764369"/>
                    <a:ext cx="871563" cy="871563"/>
                  </a:xfrm>
                  <a:prstGeom prst="rightArrow">
                    <a:avLst>
                      <a:gd name="adj1" fmla="val 32000"/>
                      <a:gd name="adj2" fmla="val 64000"/>
                    </a:avLst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Shape 39"/>
                  <p:cNvSpPr/>
                  <p:nvPr/>
                </p:nvSpPr>
                <p:spPr>
                  <a:xfrm>
                    <a:off x="0" y="0"/>
                    <a:ext cx="2393604" cy="2413000"/>
                  </a:xfrm>
                  <a:prstGeom prst="rect">
                    <a:avLst/>
                  </a:prstGeom>
                  <a:solidFill>
                    <a:srgbClr val="B9B9B9"/>
                  </a:solidFill>
                  <a:ln w="12700" cap="flat">
                    <a:noFill/>
                    <a:miter lim="400000"/>
                  </a:ln>
                  <a:effectLst/>
                </p:spPr>
                <p:txBody>
                  <a:bodyPr wrap="square" lIns="0" tIns="0" rIns="0" bIns="0" numCol="1" anchor="t">
                    <a:noAutofit/>
                  </a:bodyPr>
                  <a:lstStyle/>
                  <a:p>
                    <a:endParaRPr/>
                  </a:p>
                </p:txBody>
              </p:sp>
            </p:grpSp>
            <p:sp>
              <p:nvSpPr>
                <p:cNvPr id="30" name="Shape 41"/>
                <p:cNvSpPr/>
                <p:nvPr/>
              </p:nvSpPr>
              <p:spPr>
                <a:xfrm>
                  <a:off x="141125" y="374650"/>
                  <a:ext cx="2111354" cy="165099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xmlns="" val="1"/>
                  </a:ext>
                </a:extLst>
              </p:spPr>
              <p:txBody>
                <a:bodyPr wrap="square" lIns="0" tIns="0" rIns="0" bIns="0" numCol="1" anchor="t">
                  <a:normAutofit/>
                </a:bodyPr>
                <a:lstStyle>
                  <a:lvl1pPr defTabSz="584200">
                    <a:lnSpc>
                      <a:spcPct val="120000"/>
                    </a:lnSpc>
                    <a:spcBef>
                      <a:spcPts val="1000"/>
                    </a:spcBef>
                    <a:defRPr sz="1600">
                      <a:solidFill>
                        <a:srgbClr val="FFFFFF"/>
                      </a:solidFill>
                      <a:latin typeface="Helvetica Neue Light"/>
                      <a:ea typeface="Helvetica Neue Light"/>
                      <a:cs typeface="Helvetica Neue Light"/>
                      <a:sym typeface="Helvetica Neue Light"/>
                    </a:defRPr>
                  </a:lvl1pPr>
                </a:lstStyle>
                <a:p>
                  <a:r>
                    <a:rPr lang="ru-RU" sz="1400" dirty="0" smtClean="0"/>
                    <a:t>   </a:t>
                  </a:r>
                  <a:r>
                    <a:rPr lang="ru-RU" sz="1400" dirty="0" smtClean="0">
                      <a:latin typeface="+mj-lt"/>
                    </a:rPr>
                    <a:t>ЭКОНОМИКА</a:t>
                  </a:r>
                </a:p>
                <a:p>
                  <a:r>
                    <a:rPr lang="ru-RU" sz="1400" dirty="0">
                      <a:latin typeface="+mj-lt"/>
                    </a:rPr>
                    <a:t> </a:t>
                  </a:r>
                  <a:r>
                    <a:rPr lang="ru-RU" sz="1400" dirty="0" smtClean="0">
                      <a:latin typeface="+mj-lt"/>
                    </a:rPr>
                    <a:t>   ПОЛИТИКА</a:t>
                  </a:r>
                </a:p>
                <a:p>
                  <a:r>
                    <a:rPr lang="ru-RU" sz="1400" dirty="0" smtClean="0">
                      <a:latin typeface="+mj-lt"/>
                    </a:rPr>
                    <a:t>  УПРАВЛЕНИЕ</a:t>
                  </a:r>
                  <a:r>
                    <a:rPr lang="ru-RU" sz="1400" dirty="0" smtClean="0"/>
                    <a:t>   </a:t>
                  </a:r>
                </a:p>
              </p:txBody>
            </p:sp>
          </p:grpSp>
        </p:grpSp>
      </p:grpSp>
      <p:sp>
        <p:nvSpPr>
          <p:cNvPr id="37" name="Shape 45"/>
          <p:cNvSpPr/>
          <p:nvPr/>
        </p:nvSpPr>
        <p:spPr>
          <a:xfrm rot="5400000" flipH="1">
            <a:off x="3883167" y="5130886"/>
            <a:ext cx="871565" cy="871565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3484C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38" name="Овал 37"/>
          <p:cNvSpPr/>
          <p:nvPr/>
        </p:nvSpPr>
        <p:spPr>
          <a:xfrm>
            <a:off x="6679058" y="3119396"/>
            <a:ext cx="1918945" cy="1979467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  </a:t>
            </a:r>
          </a:p>
          <a:p>
            <a:pPr algn="ctr"/>
            <a:r>
              <a:rPr lang="ru-RU" sz="1600" dirty="0" smtClean="0"/>
              <a:t> </a:t>
            </a:r>
            <a:r>
              <a:rPr lang="ru-RU" sz="1200" dirty="0" smtClean="0">
                <a:ea typeface="Helvetica Neue Thin" charset="0"/>
                <a:cs typeface="Helvetica Neue Thin" charset="0"/>
              </a:rPr>
              <a:t>РЫНОК ЗАНЯТОСТИ  </a:t>
            </a:r>
          </a:p>
          <a:p>
            <a:pPr algn="ctr"/>
            <a:endParaRPr lang="ru-RU" sz="1200" dirty="0" smtClean="0">
              <a:latin typeface="Helvetica Neue Thin" charset="0"/>
              <a:ea typeface="Helvetica Neue Thin" charset="0"/>
              <a:cs typeface="Helvetica Neue Thin" charset="0"/>
            </a:endParaRPr>
          </a:p>
          <a:p>
            <a:pPr algn="ctr"/>
            <a:r>
              <a:rPr lang="ru-RU" sz="1200" dirty="0" smtClean="0">
                <a:latin typeface="Helvetica Neue Thin" charset="0"/>
                <a:ea typeface="Helvetica Neue Thin" charset="0"/>
                <a:cs typeface="Helvetica Neue Thin" charset="0"/>
              </a:rPr>
              <a:t>  </a:t>
            </a:r>
            <a:endParaRPr lang="ru-RU" sz="1200" dirty="0"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39" name="Shape 45"/>
          <p:cNvSpPr/>
          <p:nvPr/>
        </p:nvSpPr>
        <p:spPr>
          <a:xfrm rot="16032424">
            <a:off x="7278855" y="5113619"/>
            <a:ext cx="899366" cy="871565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3484C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40" name="Shape 45"/>
          <p:cNvSpPr/>
          <p:nvPr/>
        </p:nvSpPr>
        <p:spPr>
          <a:xfrm rot="16200000" flipH="1">
            <a:off x="7298235" y="2177995"/>
            <a:ext cx="817824" cy="871565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3484C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45" name="Shape 46"/>
          <p:cNvSpPr/>
          <p:nvPr/>
        </p:nvSpPr>
        <p:spPr>
          <a:xfrm>
            <a:off x="6579076" y="1235160"/>
            <a:ext cx="3909413" cy="889313"/>
          </a:xfrm>
          <a:prstGeom prst="rect">
            <a:avLst/>
          </a:prstGeom>
          <a:solidFill>
            <a:srgbClr val="C00000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r>
              <a:rPr lang="ru-RU" dirty="0" smtClean="0"/>
              <a:t>  </a:t>
            </a:r>
            <a:r>
              <a:rPr lang="en-US" sz="1400" dirty="0">
                <a:solidFill>
                  <a:schemeClr val="bg1"/>
                </a:solidFill>
                <a:ea typeface="Helvetica Neue Thin" charset="0"/>
                <a:cs typeface="Helvetica Neue Thin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ea typeface="Helvetica Neue Thin" charset="0"/>
                <a:cs typeface="Helvetica Neue Thin" charset="0"/>
              </a:rPr>
              <a:t>   </a:t>
            </a:r>
            <a:r>
              <a:rPr lang="ru-RU" sz="1400" dirty="0" smtClean="0">
                <a:solidFill>
                  <a:schemeClr val="bg1"/>
                </a:solidFill>
                <a:ea typeface="Helvetica Neue Thin" charset="0"/>
                <a:cs typeface="Helvetica Neue Thin" charset="0"/>
              </a:rPr>
              <a:t>    ПЕРСОНАЛЬНЫЙ       МОТНИТОРИНГ</a:t>
            </a:r>
          </a:p>
          <a:p>
            <a:r>
              <a:rPr lang="ru-RU" sz="1400" dirty="0">
                <a:solidFill>
                  <a:schemeClr val="bg1"/>
                </a:solidFill>
                <a:ea typeface="Helvetica Neue Thin" charset="0"/>
                <a:cs typeface="Helvetica Neue Thin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ea typeface="Helvetica Neue Thin" charset="0"/>
                <a:cs typeface="Helvetica Neue Thin" charset="0"/>
              </a:rPr>
              <a:t> ФОРМИРОВАНИЯ  ПРАВ НА  СОЦИАЛЬНУЮ              </a:t>
            </a:r>
            <a:r>
              <a:rPr lang="en-US" sz="1400" dirty="0" smtClean="0">
                <a:solidFill>
                  <a:schemeClr val="bg1"/>
                </a:solidFill>
                <a:ea typeface="Helvetica Neue Thin" charset="0"/>
                <a:cs typeface="Helvetica Neue Thin" charset="0"/>
              </a:rPr>
              <a:t>     	             </a:t>
            </a:r>
            <a:r>
              <a:rPr lang="ru-RU" sz="1400" dirty="0" smtClean="0">
                <a:solidFill>
                  <a:schemeClr val="bg1"/>
                </a:solidFill>
                <a:ea typeface="Helvetica Neue Thin" charset="0"/>
                <a:cs typeface="Helvetica Neue Thin" charset="0"/>
              </a:rPr>
              <a:t>ЗАЩИТУ   РАБОТНИКА  </a:t>
            </a:r>
          </a:p>
          <a:p>
            <a:r>
              <a:rPr lang="ru-RU" sz="1400" dirty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ru-RU" sz="1400" dirty="0" smtClean="0">
                <a:solidFill>
                  <a:schemeClr val="bg1"/>
                </a:solidFill>
                <a:latin typeface="Helvetica Neue Thin" charset="0"/>
                <a:ea typeface="Helvetica Neue Thin" charset="0"/>
                <a:cs typeface="Helvetica Neue Thin" charset="0"/>
              </a:rPr>
              <a:t>            </a:t>
            </a:r>
            <a:r>
              <a:rPr lang="ru-RU" sz="1400" dirty="0" smtClean="0">
                <a:solidFill>
                  <a:schemeClr val="bg1"/>
                </a:solidFill>
                <a:latin typeface="Helvetica Neue" charset="0"/>
                <a:ea typeface="Helvetica Neue" charset="0"/>
                <a:cs typeface="Helvetica Neue" charset="0"/>
              </a:rPr>
              <a:t>  </a:t>
            </a:r>
            <a:endParaRPr sz="1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grpSp>
        <p:nvGrpSpPr>
          <p:cNvPr id="47" name="Группа 46"/>
          <p:cNvGrpSpPr/>
          <p:nvPr/>
        </p:nvGrpSpPr>
        <p:grpSpPr>
          <a:xfrm>
            <a:off x="9626712" y="3255659"/>
            <a:ext cx="2224480" cy="1575776"/>
            <a:chOff x="7366047" y="5726090"/>
            <a:chExt cx="2540004" cy="763189"/>
          </a:xfrm>
        </p:grpSpPr>
        <p:sp>
          <p:nvSpPr>
            <p:cNvPr id="48" name="Shape 46"/>
            <p:cNvSpPr/>
            <p:nvPr/>
          </p:nvSpPr>
          <p:spPr>
            <a:xfrm>
              <a:off x="7366047" y="5726090"/>
              <a:ext cx="2540004" cy="763189"/>
            </a:xfrm>
            <a:prstGeom prst="rect">
              <a:avLst/>
            </a:prstGeom>
            <a:solidFill>
              <a:srgbClr val="3484C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endParaRPr dirty="0"/>
            </a:p>
          </p:txBody>
        </p:sp>
        <p:sp>
          <p:nvSpPr>
            <p:cNvPr id="49" name="Shape 34"/>
            <p:cNvSpPr/>
            <p:nvPr/>
          </p:nvSpPr>
          <p:spPr>
            <a:xfrm>
              <a:off x="7646547" y="5810044"/>
              <a:ext cx="1979002" cy="66010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="" val="1"/>
              </a:ext>
            </a:extLst>
          </p:spPr>
          <p:txBody>
            <a:bodyPr wrap="square" lIns="0" tIns="0" rIns="0" bIns="0" numCol="1" anchor="t">
              <a:noAutofit/>
            </a:bodyPr>
            <a:lstStyle>
              <a:lvl1pPr defTabSz="584200">
                <a:lnSpc>
                  <a:spcPct val="120000"/>
                </a:lnSpc>
                <a:spcBef>
                  <a:spcPts val="1000"/>
                </a:spcBef>
                <a:defRPr sz="1600">
                  <a:solidFill>
                    <a:srgbClr val="FFFFFF"/>
                  </a:solidFill>
                  <a:latin typeface="Helvetica Neue Light"/>
                  <a:ea typeface="Helvetica Neue Light"/>
                  <a:cs typeface="Helvetica Neue Light"/>
                  <a:sym typeface="Helvetica Neue Light"/>
                </a:defRPr>
              </a:lvl1pPr>
            </a:lstStyle>
            <a:p>
              <a:pPr algn="ctr"/>
              <a:r>
                <a:rPr lang="ru-RU" sz="1200" dirty="0" smtClean="0">
                  <a:latin typeface="+mn-lt"/>
                  <a:ea typeface="Helvetica Neue" charset="0"/>
                  <a:cs typeface="Helvetica Neue" charset="0"/>
                </a:rPr>
                <a:t>ДОВЕРЕННАЯ СРЕДА  ВЗАИМОДЕЙСТВИЯ  РАБОТОДАТЕЛЕЙ ГОСУДАРСТВА РАБОТНИКА</a:t>
              </a:r>
              <a:r>
                <a:rPr lang="ru-RU" sz="1200" dirty="0">
                  <a:latin typeface="+mn-lt"/>
                  <a:ea typeface="Helvetica Neue" charset="0"/>
                  <a:cs typeface="Helvetica Neue" charset="0"/>
                </a:rPr>
                <a:t> </a:t>
              </a:r>
              <a:r>
                <a:rPr lang="ru-RU" sz="1200" dirty="0" smtClean="0">
                  <a:latin typeface="+mn-lt"/>
                  <a:ea typeface="Helvetica Neue" charset="0"/>
                  <a:cs typeface="Helvetica Neue" charset="0"/>
                </a:rPr>
                <a:t>РЕФОРМА  КНД </a:t>
              </a:r>
            </a:p>
          </p:txBody>
        </p:sp>
      </p:grpSp>
      <p:sp>
        <p:nvSpPr>
          <p:cNvPr id="50" name="Shape 45"/>
          <p:cNvSpPr/>
          <p:nvPr/>
        </p:nvSpPr>
        <p:spPr>
          <a:xfrm>
            <a:off x="8772311" y="3735065"/>
            <a:ext cx="854400" cy="871565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3484C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51" name="Shape 45"/>
          <p:cNvSpPr/>
          <p:nvPr/>
        </p:nvSpPr>
        <p:spPr>
          <a:xfrm rot="5400000">
            <a:off x="4002694" y="1942356"/>
            <a:ext cx="694264" cy="871565"/>
          </a:xfrm>
          <a:prstGeom prst="rightArrow">
            <a:avLst>
              <a:gd name="adj1" fmla="val 32000"/>
              <a:gd name="adj2" fmla="val 64000"/>
            </a:avLst>
          </a:prstGeom>
          <a:solidFill>
            <a:srgbClr val="3484C9"/>
          </a:solidFill>
          <a:ln w="12700" cap="flat">
            <a:noFill/>
            <a:miter lim="400000"/>
          </a:ln>
          <a:effectLst/>
        </p:spPr>
        <p:txBody>
          <a:bodyPr wrap="square" lIns="0" tIns="0" rIns="0" bIns="0" numCol="1" anchor="t">
            <a:noAutofit/>
          </a:bodyPr>
          <a:lstStyle/>
          <a:p>
            <a:endParaRPr/>
          </a:p>
        </p:txBody>
      </p:sp>
      <p:sp>
        <p:nvSpPr>
          <p:cNvPr id="52" name="Shape 34"/>
          <p:cNvSpPr/>
          <p:nvPr/>
        </p:nvSpPr>
        <p:spPr>
          <a:xfrm>
            <a:off x="3263639" y="3022688"/>
            <a:ext cx="2436510" cy="2056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Autofit/>
          </a:bodyPr>
          <a:lstStyle>
            <a:lvl1pPr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ru-RU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 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МИКРО-БИЗНЕС </a:t>
            </a:r>
          </a:p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 в   фокусе            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</a:t>
            </a:r>
          </a:p>
          <a:p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</a:t>
            </a:r>
            <a:r>
              <a:rPr lang="ru-RU" i="1" dirty="0">
                <a:solidFill>
                  <a:schemeClr val="accent1">
                    <a:lumMod val="75000"/>
                  </a:schemeClr>
                </a:solidFill>
                <a:latin typeface="+mj-lt"/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             12,5 млн                  	застрахованных 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        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  </a:t>
            </a:r>
          </a:p>
          <a:p>
            <a:r>
              <a:rPr lang="ru-RU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</a:p>
        </p:txBody>
      </p:sp>
      <p:sp>
        <p:nvSpPr>
          <p:cNvPr id="53" name="Заголовок 1"/>
          <p:cNvSpPr txBox="1">
            <a:spLocks/>
          </p:cNvSpPr>
          <p:nvPr/>
        </p:nvSpPr>
        <p:spPr>
          <a:xfrm>
            <a:off x="487760" y="413048"/>
            <a:ext cx="11391056" cy="63408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>
                <a:latin typeface="+mn-lt"/>
                <a:ea typeface="Tahoma" charset="0"/>
                <a:cs typeface="Tahoma" charset="0"/>
              </a:rPr>
              <a:t> </a:t>
            </a:r>
            <a:r>
              <a:rPr lang="ru-RU" dirty="0" smtClean="0">
                <a:latin typeface="+mn-lt"/>
                <a:ea typeface="Tahoma" charset="0"/>
                <a:cs typeface="Tahoma" charset="0"/>
              </a:rPr>
              <a:t>  ЭКДО новая форма формирования и учета  трудовых отношений   </a:t>
            </a:r>
            <a:br>
              <a:rPr lang="ru-RU" dirty="0" smtClean="0">
                <a:latin typeface="+mn-lt"/>
                <a:ea typeface="Tahoma" charset="0"/>
                <a:cs typeface="Tahoma" charset="0"/>
              </a:rPr>
            </a:br>
            <a:endParaRPr lang="ru-RU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44931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>
                <a:ea typeface="Helvetica Neue Light" charset="0"/>
                <a:cs typeface="Helvetica Neue Light" charset="0"/>
              </a:rPr>
              <a:t>  Автоматическое формирование  отчетности  Фондами    </a:t>
            </a:r>
            <a:endParaRPr lang="ru-RU" sz="2000" dirty="0">
              <a:ea typeface="Helvetica Neue Light" charset="0"/>
              <a:cs typeface="Helvetica Neue Light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6" name="Пятиугольник 5"/>
          <p:cNvSpPr/>
          <p:nvPr/>
        </p:nvSpPr>
        <p:spPr>
          <a:xfrm>
            <a:off x="1300714" y="2003988"/>
            <a:ext cx="3369751" cy="1048349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a typeface="Helvetica Neue Thin" charset="0"/>
                <a:cs typeface="Helvetica Neue Thin" charset="0"/>
              </a:rPr>
              <a:t>ЦЕНТРАЛИЗОВАННЫЙ  РЕЕСТР ПОЛУЧАТЕЛЕЙ</a:t>
            </a:r>
          </a:p>
          <a:p>
            <a:pPr algn="ctr"/>
            <a:r>
              <a:rPr lang="ru-RU" sz="1600" dirty="0" smtClean="0">
                <a:ea typeface="Helvetica Neue Thin" charset="0"/>
                <a:cs typeface="Helvetica Neue Thin" charset="0"/>
              </a:rPr>
              <a:t>УСЛУГ ФСС РФ</a:t>
            </a:r>
            <a:endParaRPr lang="ru-RU" sz="1600" dirty="0">
              <a:ea typeface="Helvetica Neue Thin" charset="0"/>
              <a:cs typeface="Helvetica Neue Thin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8385401" y="3052337"/>
            <a:ext cx="2913682" cy="1061634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ea typeface="Helvetica Neue Thin" charset="0"/>
                <a:cs typeface="Helvetica Neue Thin" charset="0"/>
              </a:rPr>
              <a:t>ТЕХНОЛОГИИ</a:t>
            </a:r>
          </a:p>
          <a:p>
            <a:pPr algn="ctr"/>
            <a:r>
              <a:rPr lang="ru-RU" dirty="0" smtClean="0">
                <a:ea typeface="Helvetica Neue Thin" charset="0"/>
                <a:cs typeface="Helvetica Neue Thin" charset="0"/>
              </a:rPr>
              <a:t> </a:t>
            </a:r>
            <a:r>
              <a:rPr lang="en-US" dirty="0" smtClean="0">
                <a:ea typeface="Helvetica Neue Thin" charset="0"/>
                <a:cs typeface="Helvetica Neue Thin" charset="0"/>
              </a:rPr>
              <a:t>BIG DATA</a:t>
            </a:r>
            <a:endParaRPr lang="ru-RU" dirty="0" smtClean="0">
              <a:ea typeface="Helvetica Neue Thin" charset="0"/>
              <a:cs typeface="Helvetica Neue Thin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8405145" y="2027550"/>
            <a:ext cx="2913682" cy="1061634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ea typeface="Helvetica Neue Thin" charset="0"/>
                <a:cs typeface="Helvetica Neue Thin" charset="0"/>
              </a:rPr>
              <a:t>ЕДИНОЕ ОКНО</a:t>
            </a:r>
          </a:p>
        </p:txBody>
      </p:sp>
      <p:sp>
        <p:nvSpPr>
          <p:cNvPr id="10" name="Пятиугольник 9"/>
          <p:cNvSpPr/>
          <p:nvPr/>
        </p:nvSpPr>
        <p:spPr>
          <a:xfrm>
            <a:off x="8365656" y="4113973"/>
            <a:ext cx="2933427" cy="1193161"/>
          </a:xfrm>
          <a:prstGeom prst="homePlate">
            <a:avLst/>
          </a:prstGeom>
          <a:solidFill>
            <a:srgbClr val="C0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ea typeface="Helvetica Neue Thin" charset="0"/>
                <a:cs typeface="Helvetica Neue Thin" charset="0"/>
              </a:rPr>
              <a:t>ЭКДО</a:t>
            </a:r>
          </a:p>
          <a:p>
            <a:pPr algn="ctr"/>
            <a:r>
              <a:rPr lang="ru-RU" sz="2000" dirty="0" smtClean="0">
                <a:ea typeface="Helvetica Neue Thin" charset="0"/>
                <a:cs typeface="Helvetica Neue Thin" charset="0"/>
              </a:rPr>
              <a:t>Автоматизация  отчетности  </a:t>
            </a:r>
            <a:endParaRPr lang="ru-RU" sz="2000" dirty="0">
              <a:ea typeface="Helvetica Neue Thin" charset="0"/>
              <a:cs typeface="Helvetica Neue Thin" charset="0"/>
            </a:endParaRPr>
          </a:p>
        </p:txBody>
      </p:sp>
      <p:sp>
        <p:nvSpPr>
          <p:cNvPr id="12" name="Пятиугольник 11"/>
          <p:cNvSpPr/>
          <p:nvPr/>
        </p:nvSpPr>
        <p:spPr>
          <a:xfrm>
            <a:off x="4930415" y="3089184"/>
            <a:ext cx="3256458" cy="1061634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Helvetica Neue Thin" charset="0"/>
                <a:ea typeface="Helvetica Neue Thin" charset="0"/>
                <a:cs typeface="Helvetica Neue Thin" charset="0"/>
              </a:rPr>
              <a:t>СОЦИАЛЬНЫЕ </a:t>
            </a:r>
          </a:p>
          <a:p>
            <a:pPr algn="ctr"/>
            <a:r>
              <a:rPr lang="ru-RU" dirty="0" smtClean="0">
                <a:latin typeface="Helvetica Neue Thin" charset="0"/>
                <a:ea typeface="Helvetica Neue Thin" charset="0"/>
                <a:cs typeface="Helvetica Neue Thin" charset="0"/>
              </a:rPr>
              <a:t>СЕРВИСЫ  (</a:t>
            </a:r>
            <a:r>
              <a:rPr lang="en-US" dirty="0" smtClean="0">
                <a:latin typeface="Helvetica Neue Thin" charset="0"/>
                <a:ea typeface="Helvetica Neue Thin" charset="0"/>
                <a:cs typeface="Helvetica Neue Thin" charset="0"/>
              </a:rPr>
              <a:t>web)</a:t>
            </a:r>
            <a:endParaRPr lang="ru-RU" dirty="0">
              <a:latin typeface="Helvetica Neue Thin" charset="0"/>
              <a:ea typeface="Helvetica Neue Thin" charset="0"/>
              <a:cs typeface="Helvetica Neue Thin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27335" y="5290234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/>
          </a:p>
          <a:p>
            <a:r>
              <a:rPr lang="ru-RU" dirty="0" smtClean="0"/>
              <a:t>СНИЖЕНИЕ ИЗДЕРЖЕК 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4151784" y="5613400"/>
            <a:ext cx="3904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БЛАГОПРИЯТНАЯ ДЕЛОВАЯ СРЕДА                                                          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 flipH="1">
            <a:off x="8345912" y="5584132"/>
            <a:ext cx="37267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ПРЕВЕНТИВНЫЙ КОНТРОЛЬ  ТК РФ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534697" y="3398488"/>
            <a:ext cx="2840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22" name="Пятиугольник 21"/>
          <p:cNvSpPr/>
          <p:nvPr/>
        </p:nvSpPr>
        <p:spPr>
          <a:xfrm>
            <a:off x="1300714" y="4309298"/>
            <a:ext cx="3369751" cy="1110146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a typeface="Helvetica Neue Thin" charset="0"/>
                <a:cs typeface="Helvetica Neue Thin" charset="0"/>
              </a:rPr>
              <a:t>ЦЕНТРАЛИЗОВАННЫЙ</a:t>
            </a:r>
          </a:p>
          <a:p>
            <a:pPr algn="ctr"/>
            <a:r>
              <a:rPr lang="ru-RU" sz="1600" dirty="0" smtClean="0">
                <a:ea typeface="Helvetica Neue Thin" charset="0"/>
                <a:cs typeface="Helvetica Neue Thin" charset="0"/>
              </a:rPr>
              <a:t> РЕЕСТР </a:t>
            </a:r>
            <a:r>
              <a:rPr lang="en-US" sz="1600" dirty="0">
                <a:ea typeface="Helvetica Neue Thin" charset="0"/>
                <a:cs typeface="Helvetica Neue Thin" charset="0"/>
              </a:rPr>
              <a:t> </a:t>
            </a:r>
            <a:r>
              <a:rPr lang="ru-RU" sz="1600" dirty="0" smtClean="0">
                <a:ea typeface="Helvetica Neue Thin" charset="0"/>
                <a:cs typeface="Helvetica Neue Thin" charset="0"/>
              </a:rPr>
              <a:t>электронных  </a:t>
            </a:r>
          </a:p>
          <a:p>
            <a:pPr algn="ctr"/>
            <a:r>
              <a:rPr lang="ru-RU" sz="1600" dirty="0" smtClean="0">
                <a:ea typeface="Helvetica Neue Thin" charset="0"/>
                <a:cs typeface="Helvetica Neue Thin" charset="0"/>
              </a:rPr>
              <a:t>ЛМКР  РОСПОТРЕБНАДЗОР </a:t>
            </a:r>
          </a:p>
        </p:txBody>
      </p:sp>
      <p:sp>
        <p:nvSpPr>
          <p:cNvPr id="23" name="Пятиугольник 22"/>
          <p:cNvSpPr/>
          <p:nvPr/>
        </p:nvSpPr>
        <p:spPr>
          <a:xfrm>
            <a:off x="1300714" y="3213427"/>
            <a:ext cx="3355126" cy="988313"/>
          </a:xfrm>
          <a:prstGeom prst="homePlat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ea typeface="Helvetica Neue Thin" charset="0"/>
                <a:cs typeface="Helvetica Neue Thin" charset="0"/>
              </a:rPr>
              <a:t>ЦЕНТРАЛИЗОВАННЫЙ    РЕЕСТР  электронных ТД  РОСТРУД </a:t>
            </a:r>
          </a:p>
        </p:txBody>
      </p:sp>
      <p:sp>
        <p:nvSpPr>
          <p:cNvPr id="19" name="Shape 34"/>
          <p:cNvSpPr/>
          <p:nvPr/>
        </p:nvSpPr>
        <p:spPr>
          <a:xfrm>
            <a:off x="8737599" y="1120075"/>
            <a:ext cx="3798743" cy="790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0" tIns="0" rIns="0" bIns="0" numCol="1" anchor="t">
            <a:normAutofit/>
          </a:bodyPr>
          <a:lstStyle>
            <a:lvl1pPr defTabSz="584200">
              <a:lnSpc>
                <a:spcPct val="120000"/>
              </a:lnSpc>
              <a:spcBef>
                <a:spcPts val="1000"/>
              </a:spcBef>
              <a:defRPr sz="1600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   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ЦИФРОВАЯ</a:t>
            </a:r>
          </a:p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+mj-lt"/>
              </a:rPr>
              <a:t>  ТРАНСФОРМАЦИЯ   </a:t>
            </a:r>
            <a:endParaRPr b="1" i="1" dirty="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8367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3FE8276-C730-45C7-934D-191C03027DF7}"/>
              </a:ext>
            </a:extLst>
          </p:cNvPr>
          <p:cNvSpPr txBox="1"/>
          <p:nvPr/>
        </p:nvSpPr>
        <p:spPr>
          <a:xfrm>
            <a:off x="479376" y="4258908"/>
            <a:ext cx="257505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Заключение электронного трудового договора с использованием сервиса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1486A103-7241-462E-9E47-9FAAD0093DC3}"/>
              </a:ext>
            </a:extLst>
          </p:cNvPr>
          <p:cNvCxnSpPr>
            <a:stCxn id="10" idx="2"/>
            <a:endCxn id="14" idx="0"/>
          </p:cNvCxnSpPr>
          <p:nvPr/>
        </p:nvCxnSpPr>
        <p:spPr>
          <a:xfrm>
            <a:off x="4345113" y="1654461"/>
            <a:ext cx="0" cy="555593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>
            <a:extLst>
              <a:ext uri="{FF2B5EF4-FFF2-40B4-BE49-F238E27FC236}">
                <a16:creationId xmlns="" xmlns:a16="http://schemas.microsoft.com/office/drawing/2014/main" id="{643F3CB7-5585-49D7-B04E-F7E68B5ED8F2}"/>
              </a:ext>
            </a:extLst>
          </p:cNvPr>
          <p:cNvCxnSpPr>
            <a:stCxn id="21" idx="2"/>
            <a:endCxn id="14" idx="6"/>
          </p:cNvCxnSpPr>
          <p:nvPr/>
        </p:nvCxnSpPr>
        <p:spPr>
          <a:xfrm flipH="1">
            <a:off x="4542811" y="2426078"/>
            <a:ext cx="2810913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Овал 7">
            <a:extLst>
              <a:ext uri="{FF2B5EF4-FFF2-40B4-BE49-F238E27FC236}">
                <a16:creationId xmlns="" xmlns:a16="http://schemas.microsoft.com/office/drawing/2014/main" id="{A3E9D8D1-2206-4842-9301-44883414CD11}"/>
              </a:ext>
            </a:extLst>
          </p:cNvPr>
          <p:cNvSpPr/>
          <p:nvPr/>
        </p:nvSpPr>
        <p:spPr>
          <a:xfrm>
            <a:off x="4147414" y="2210054"/>
            <a:ext cx="395397" cy="432048"/>
          </a:xfrm>
          <a:prstGeom prst="ellips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12054F1-03BC-4F82-8F54-99DCD2FC54A4}"/>
              </a:ext>
            </a:extLst>
          </p:cNvPr>
          <p:cNvSpPr txBox="1"/>
          <p:nvPr/>
        </p:nvSpPr>
        <p:spPr>
          <a:xfrm>
            <a:off x="1772596" y="2278433"/>
            <a:ext cx="228831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100" dirty="0">
                <a:solidFill>
                  <a:schemeClr val="accent5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Регистрация на Портале государственных услуг через ЕСИА</a:t>
            </a:r>
          </a:p>
        </p:txBody>
      </p:sp>
      <p:pic>
        <p:nvPicPr>
          <p:cNvPr id="10" name="Picture 2" descr="C:\Users\TarakanovAA\AppData\Local\Microsoft\Windows\INetCache\IE\FF1XC1T0\locked-padlock.png">
            <a:extLst>
              <a:ext uri="{FF2B5EF4-FFF2-40B4-BE49-F238E27FC236}">
                <a16:creationId xmlns="" xmlns:a16="http://schemas.microsoft.com/office/drawing/2014/main" id="{F7794D18-AECC-466A-9F25-C2DD8864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72943" y="1715162"/>
            <a:ext cx="455514" cy="45551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1" name="Picture 3" descr="C:\Users\TarakanovAA\AppData\Local\Microsoft\Windows\INetCache\IE\FF1XC1T0\house-key.png">
            <a:extLst>
              <a:ext uri="{FF2B5EF4-FFF2-40B4-BE49-F238E27FC236}">
                <a16:creationId xmlns="" xmlns:a16="http://schemas.microsoft.com/office/drawing/2014/main" id="{856941A1-D5CA-490C-AF56-CBB1CFE7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95058" y="1942493"/>
            <a:ext cx="371872" cy="371872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F587FA23-954D-40C0-A66C-6A836764FB21}"/>
              </a:ext>
            </a:extLst>
          </p:cNvPr>
          <p:cNvSpPr txBox="1"/>
          <p:nvPr/>
        </p:nvSpPr>
        <p:spPr>
          <a:xfrm>
            <a:off x="5447250" y="1574322"/>
            <a:ext cx="2160240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100" dirty="0" smtClean="0">
                <a:solidFill>
                  <a:schemeClr val="accent3">
                    <a:lumMod val="75000"/>
                  </a:schemeClr>
                </a:solidFill>
                <a:latin typeface="Helvetica Neue Thin" charset="0"/>
                <a:ea typeface="Helvetica Neue Thin" charset="0"/>
                <a:cs typeface="Helvetica Neue Thin" charset="0"/>
              </a:rPr>
              <a:t> </a:t>
            </a:r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он- лайн поиск 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работы (в том числе через </a:t>
            </a:r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Интернет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 </a:t>
            </a:r>
            <a:r>
              <a:rPr lang="ru-RU" sz="1100" dirty="0" smtClean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с </a:t>
            </a:r>
            <a:r>
              <a:rPr lang="ru-RU" sz="1100" dirty="0">
                <a:solidFill>
                  <a:schemeClr val="accent3">
                    <a:lumMod val="75000"/>
                  </a:schemeClr>
                </a:solidFill>
                <a:latin typeface="Helvetica Neue" charset="0"/>
                <a:ea typeface="Helvetica Neue" charset="0"/>
                <a:cs typeface="Helvetica Neue" charset="0"/>
              </a:rPr>
              <a:t>использованием портала «Работа в России»)</a:t>
            </a:r>
          </a:p>
        </p:txBody>
      </p:sp>
      <p:pic>
        <p:nvPicPr>
          <p:cNvPr id="13" name="Picture 5" descr="C:\Users\TARAKA~1\AppData\Local\Temp\wide6.png">
            <a:extLst>
              <a:ext uri="{FF2B5EF4-FFF2-40B4-BE49-F238E27FC236}">
                <a16:creationId xmlns="" xmlns:a16="http://schemas.microsoft.com/office/drawing/2014/main" id="{0315DB18-02E7-4BE7-B76A-EF93C879AA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49557" y="1786942"/>
            <a:ext cx="497693" cy="423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="" xmlns:a16="http://schemas.microsoft.com/office/drawing/2014/main" id="{0789BEB8-F034-4717-88BB-178E82A1F15A}"/>
              </a:ext>
            </a:extLst>
          </p:cNvPr>
          <p:cNvSpPr/>
          <p:nvPr/>
        </p:nvSpPr>
        <p:spPr>
          <a:xfrm>
            <a:off x="7353724" y="2210054"/>
            <a:ext cx="395397" cy="432048"/>
          </a:xfrm>
          <a:prstGeom prst="ellips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DBB4FC9C-04EB-4D38-A74D-76B047DD22A4}"/>
              </a:ext>
            </a:extLst>
          </p:cNvPr>
          <p:cNvSpPr txBox="1"/>
          <p:nvPr/>
        </p:nvSpPr>
        <p:spPr>
          <a:xfrm>
            <a:off x="7790940" y="1490884"/>
            <a:ext cx="3723865" cy="212365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endParaRPr lang="ru-RU" sz="11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1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1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1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Взаимодействие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с работодателем, собеседование (в том числе через Интернет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)</a:t>
            </a:r>
          </a:p>
          <a:p>
            <a:endParaRPr lang="ru-RU" sz="11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1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endParaRPr lang="ru-RU" sz="1100" b="1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   </a:t>
            </a:r>
          </a:p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           Сверка  медицинских 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данных о профпригодности</a:t>
            </a:r>
          </a:p>
          <a:p>
            <a:endParaRPr lang="ru-RU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6" name="Picture 4" descr="C:\Users\TarakanovAA\AppData\Local\Microsoft\Windows\INetCache\IE\FF1XC1T0\rectangular-speech-balloon.png">
            <a:extLst>
              <a:ext uri="{FF2B5EF4-FFF2-40B4-BE49-F238E27FC236}">
                <a16:creationId xmlns="" xmlns:a16="http://schemas.microsoft.com/office/drawing/2014/main" id="{44706DB6-B084-48C7-A070-D1291490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96275" y="1366429"/>
            <a:ext cx="379983" cy="3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5" descr="C:\Users\TarakanovAA\AppData\Local\Microsoft\Windows\INetCache\IE\FF1XC1T0\businessman.png">
            <a:extLst>
              <a:ext uri="{FF2B5EF4-FFF2-40B4-BE49-F238E27FC236}">
                <a16:creationId xmlns="" xmlns:a16="http://schemas.microsoft.com/office/drawing/2014/main" id="{53A8F490-7755-48EB-8C36-F81CE98F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24790" y="1737816"/>
            <a:ext cx="410202" cy="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 descr="C:\Users\TarakanovAA\AppData\Local\Microsoft\Windows\INetCache\IE\FF1XC1T0\businessman.png">
            <a:extLst>
              <a:ext uri="{FF2B5EF4-FFF2-40B4-BE49-F238E27FC236}">
                <a16:creationId xmlns="" xmlns:a16="http://schemas.microsoft.com/office/drawing/2014/main" id="{AF6DD3D0-55A7-4B17-A793-0CBBED621D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452533" y="1737816"/>
            <a:ext cx="410202" cy="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TarakanovAA\AppData\Local\Microsoft\Windows\INetCache\IE\FF1XC1T0\rectangular-speech-balloon.png">
            <a:extLst>
              <a:ext uri="{FF2B5EF4-FFF2-40B4-BE49-F238E27FC236}">
                <a16:creationId xmlns="" xmlns:a16="http://schemas.microsoft.com/office/drawing/2014/main" id="{49AB3117-F8F5-4E19-95C8-B73DCA8961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16292" y="1367581"/>
            <a:ext cx="379983" cy="379983"/>
          </a:xfrm>
          <a:prstGeom prst="rect">
            <a:avLst/>
          </a:prstGeom>
          <a:noFill/>
          <a:scene3d>
            <a:camera prst="orthographicFront">
              <a:rot lat="0" lon="10799977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19CC8289-E2CD-47D9-97EA-D5258A565D79}"/>
              </a:ext>
            </a:extLst>
          </p:cNvPr>
          <p:cNvCxnSpPr>
            <a:endCxn id="21" idx="4"/>
          </p:cNvCxnSpPr>
          <p:nvPr/>
        </p:nvCxnSpPr>
        <p:spPr>
          <a:xfrm flipV="1">
            <a:off x="7551423" y="2642102"/>
            <a:ext cx="0" cy="146063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F37F8D35-03D3-4B8E-B21E-0810DBD01DDB}"/>
              </a:ext>
            </a:extLst>
          </p:cNvPr>
          <p:cNvSpPr txBox="1"/>
          <p:nvPr/>
        </p:nvSpPr>
        <p:spPr>
          <a:xfrm>
            <a:off x="4473404" y="2755172"/>
            <a:ext cx="2376264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Составление проекта договора с использованием электронного сервиса</a:t>
            </a:r>
          </a:p>
        </p:txBody>
      </p:sp>
      <p:sp>
        <p:nvSpPr>
          <p:cNvPr id="22" name="Овал 21">
            <a:extLst>
              <a:ext uri="{FF2B5EF4-FFF2-40B4-BE49-F238E27FC236}">
                <a16:creationId xmlns="" xmlns:a16="http://schemas.microsoft.com/office/drawing/2014/main" id="{627C3121-DF84-406D-89E2-2B6C858E98DF}"/>
              </a:ext>
            </a:extLst>
          </p:cNvPr>
          <p:cNvSpPr/>
          <p:nvPr/>
        </p:nvSpPr>
        <p:spPr>
          <a:xfrm>
            <a:off x="7353724" y="4111636"/>
            <a:ext cx="395397" cy="432048"/>
          </a:xfrm>
          <a:prstGeom prst="ellips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55F7489A-CBD5-4A1E-9C05-EBA3E3A266C4}"/>
              </a:ext>
            </a:extLst>
          </p:cNvPr>
          <p:cNvSpPr txBox="1"/>
          <p:nvPr/>
        </p:nvSpPr>
        <p:spPr>
          <a:xfrm>
            <a:off x="7785771" y="4043355"/>
            <a:ext cx="3256165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Автоматическая проверка трудового договора на соответствие требованиям ТК с использованием электронного сервиса</a:t>
            </a:r>
          </a:p>
        </p:txBody>
      </p:sp>
      <p:pic>
        <p:nvPicPr>
          <p:cNvPr id="24" name="Picture 7" descr="C:\Users\TarakanovAA\AppData\Local\Microsoft\Windows\INetCache\IE\FF1XC1T0\text-documents.png">
            <a:extLst>
              <a:ext uri="{FF2B5EF4-FFF2-40B4-BE49-F238E27FC236}">
                <a16:creationId xmlns="" xmlns:a16="http://schemas.microsoft.com/office/drawing/2014/main" id="{35C0EE4F-E8D0-485F-B89E-D7EFE9BD1B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40236" y="3526669"/>
            <a:ext cx="447430" cy="4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C:\Users\TarakanovAA\AppData\Local\Microsoft\Windows\INetCache\IE\FF1XC1T0\magnifier.png">
            <a:extLst>
              <a:ext uri="{FF2B5EF4-FFF2-40B4-BE49-F238E27FC236}">
                <a16:creationId xmlns="" xmlns:a16="http://schemas.microsoft.com/office/drawing/2014/main" id="{D6A42B4D-0F39-41AC-BCD8-C965E4C275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3874" y="3401619"/>
            <a:ext cx="425846" cy="425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A49F3508-7A46-413C-9C4D-22EAC66FF2CD}"/>
              </a:ext>
            </a:extLst>
          </p:cNvPr>
          <p:cNvCxnSpPr>
            <a:stCxn id="22" idx="2"/>
            <a:endCxn id="27" idx="6"/>
          </p:cNvCxnSpPr>
          <p:nvPr/>
        </p:nvCxnSpPr>
        <p:spPr>
          <a:xfrm flipH="1">
            <a:off x="3556716" y="4327660"/>
            <a:ext cx="3797008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Овал 26">
            <a:extLst>
              <a:ext uri="{FF2B5EF4-FFF2-40B4-BE49-F238E27FC236}">
                <a16:creationId xmlns="" xmlns:a16="http://schemas.microsoft.com/office/drawing/2014/main" id="{DC4F3D4E-531C-470E-AFCC-1ECE0E1510AE}"/>
              </a:ext>
            </a:extLst>
          </p:cNvPr>
          <p:cNvSpPr/>
          <p:nvPr/>
        </p:nvSpPr>
        <p:spPr>
          <a:xfrm>
            <a:off x="3161319" y="4111636"/>
            <a:ext cx="395397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5</a:t>
            </a:r>
            <a:endParaRPr lang="ru-RU" b="1" dirty="0"/>
          </a:p>
        </p:txBody>
      </p:sp>
      <p:pic>
        <p:nvPicPr>
          <p:cNvPr id="28" name="Picture 2" descr="C:\Users\TarakanovAA\AppData\Local\Microsoft\Windows\INetCache\IE\7KDEIUDU\people.png">
            <a:extLst>
              <a:ext uri="{FF2B5EF4-FFF2-40B4-BE49-F238E27FC236}">
                <a16:creationId xmlns="" xmlns:a16="http://schemas.microsoft.com/office/drawing/2014/main" id="{6FF0619C-A794-4104-ABC2-9C43B34703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4716" y="3709072"/>
            <a:ext cx="520964" cy="520964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="" xmlns:a16="http://schemas.microsoft.com/office/drawing/2014/main" id="{EF98E147-877D-49C2-A0A5-C3D75A782995}"/>
              </a:ext>
            </a:extLst>
          </p:cNvPr>
          <p:cNvCxnSpPr>
            <a:stCxn id="35" idx="4"/>
          </p:cNvCxnSpPr>
          <p:nvPr/>
        </p:nvCxnSpPr>
        <p:spPr>
          <a:xfrm flipH="1">
            <a:off x="3356772" y="4543684"/>
            <a:ext cx="2246" cy="1143225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9C669F6-3F9F-4242-9DC9-E6AD4A2FAF04}"/>
              </a:ext>
            </a:extLst>
          </p:cNvPr>
          <p:cNvSpPr txBox="1"/>
          <p:nvPr/>
        </p:nvSpPr>
        <p:spPr>
          <a:xfrm>
            <a:off x="815230" y="5637263"/>
            <a:ext cx="2149357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Автоматическое включение трудового договора в 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реестры </a:t>
            </a:r>
          </a:p>
          <a:p>
            <a:pPr algn="r"/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ПФР,      ФСС РФ ,       ФОМС</a:t>
            </a:r>
            <a:endParaRPr lang="ru-RU" sz="11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5FC9BD8-7BE2-45E7-AA51-056C7F5E0E1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69455" y="4970110"/>
            <a:ext cx="751791" cy="751791"/>
          </a:xfrm>
          <a:prstGeom prst="rect">
            <a:avLst/>
          </a:prstGeom>
        </p:spPr>
      </p:pic>
      <p:sp>
        <p:nvSpPr>
          <p:cNvPr id="32" name="Овал 31">
            <a:extLst>
              <a:ext uri="{FF2B5EF4-FFF2-40B4-BE49-F238E27FC236}">
                <a16:creationId xmlns="" xmlns:a16="http://schemas.microsoft.com/office/drawing/2014/main" id="{F3ABFE38-FFF3-4CA7-97A1-1E35327A262B}"/>
              </a:ext>
            </a:extLst>
          </p:cNvPr>
          <p:cNvSpPr/>
          <p:nvPr/>
        </p:nvSpPr>
        <p:spPr>
          <a:xfrm>
            <a:off x="3159073" y="5700035"/>
            <a:ext cx="395397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6</a:t>
            </a:r>
            <a:endParaRPr lang="ru-RU" b="1" dirty="0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72702661-C6FE-4968-A743-14C64FE7649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21676" y="2734581"/>
            <a:ext cx="587927" cy="587927"/>
          </a:xfrm>
          <a:prstGeom prst="rect">
            <a:avLst/>
          </a:prstGeom>
        </p:spPr>
      </p:pic>
      <p:cxnSp>
        <p:nvCxnSpPr>
          <p:cNvPr id="34" name="Прямая соединительная линия 33">
            <a:extLst>
              <a:ext uri="{FF2B5EF4-FFF2-40B4-BE49-F238E27FC236}">
                <a16:creationId xmlns="" xmlns:a16="http://schemas.microsoft.com/office/drawing/2014/main" id="{ADA83721-6AEC-4863-B4C5-2CAF1FB91A48}"/>
              </a:ext>
            </a:extLst>
          </p:cNvPr>
          <p:cNvCxnSpPr>
            <a:stCxn id="44" idx="2"/>
            <a:endCxn id="40" idx="6"/>
          </p:cNvCxnSpPr>
          <p:nvPr/>
        </p:nvCxnSpPr>
        <p:spPr>
          <a:xfrm flipH="1">
            <a:off x="3554470" y="5916059"/>
            <a:ext cx="2683777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>
            <a:extLst>
              <a:ext uri="{FF2B5EF4-FFF2-40B4-BE49-F238E27FC236}">
                <a16:creationId xmlns="" xmlns:a16="http://schemas.microsoft.com/office/drawing/2014/main" id="{F5626E12-4A16-4250-8508-80C7CABF0CCE}"/>
              </a:ext>
            </a:extLst>
          </p:cNvPr>
          <p:cNvSpPr/>
          <p:nvPr/>
        </p:nvSpPr>
        <p:spPr>
          <a:xfrm>
            <a:off x="6238247" y="5700035"/>
            <a:ext cx="395397" cy="432048"/>
          </a:xfrm>
          <a:prstGeom prst="ellipse">
            <a:avLst/>
          </a:prstGeom>
          <a:solidFill>
            <a:srgbClr val="27579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8</a:t>
            </a:r>
            <a:endParaRPr lang="ru-RU" b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6FE8F394-617C-42A8-8304-8EFD01895356}"/>
              </a:ext>
            </a:extLst>
          </p:cNvPr>
          <p:cNvSpPr txBox="1"/>
          <p:nvPr/>
        </p:nvSpPr>
        <p:spPr>
          <a:xfrm>
            <a:off x="8991583" y="5617138"/>
            <a:ext cx="2523223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Оформление бумажного экземпляра трудового договора или трудовой книжки в МФЦ</a:t>
            </a:r>
          </a:p>
        </p:txBody>
      </p:sp>
      <p:pic>
        <p:nvPicPr>
          <p:cNvPr id="37" name="Picture 3" descr="C:\Users\TarakanovAA\AppData\Local\Microsoft\Windows\INetCache\IE\FF1XC1T0\folder.png">
            <a:extLst>
              <a:ext uri="{FF2B5EF4-FFF2-40B4-BE49-F238E27FC236}">
                <a16:creationId xmlns="" xmlns:a16="http://schemas.microsoft.com/office/drawing/2014/main" id="{4A2A0BD3-2B8F-40DA-A84B-C43AB627B7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69548" y="5036191"/>
            <a:ext cx="468000" cy="46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92959E19-6246-475C-BDFC-60D6041368F8}"/>
              </a:ext>
            </a:extLst>
          </p:cNvPr>
          <p:cNvSpPr txBox="1"/>
          <p:nvPr/>
        </p:nvSpPr>
        <p:spPr>
          <a:xfrm>
            <a:off x="6273604" y="4970110"/>
            <a:ext cx="2160240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Включение записи о трудоустройстве в электронную трудовую книжку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71C35983-A539-4D14-85CF-349900D6FD9B}"/>
              </a:ext>
            </a:extLst>
          </p:cNvPr>
          <p:cNvCxnSpPr>
            <a:endCxn id="44" idx="6"/>
          </p:cNvCxnSpPr>
          <p:nvPr/>
        </p:nvCxnSpPr>
        <p:spPr>
          <a:xfrm flipH="1" flipV="1">
            <a:off x="6633644" y="5916059"/>
            <a:ext cx="1908859" cy="1161"/>
          </a:xfrm>
          <a:prstGeom prst="line">
            <a:avLst/>
          </a:prstGeom>
          <a:ln w="25400">
            <a:solidFill>
              <a:srgbClr val="27579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Овал 39">
            <a:extLst>
              <a:ext uri="{FF2B5EF4-FFF2-40B4-BE49-F238E27FC236}">
                <a16:creationId xmlns="" xmlns:a16="http://schemas.microsoft.com/office/drawing/2014/main" id="{5EB06BBA-59E5-4B4E-9E13-B2B94FB615F4}"/>
              </a:ext>
            </a:extLst>
          </p:cNvPr>
          <p:cNvSpPr/>
          <p:nvPr/>
        </p:nvSpPr>
        <p:spPr>
          <a:xfrm>
            <a:off x="8542503" y="5701196"/>
            <a:ext cx="395397" cy="432048"/>
          </a:xfrm>
          <a:prstGeom prst="ellipse">
            <a:avLst/>
          </a:prstGeom>
          <a:noFill/>
          <a:ln>
            <a:solidFill>
              <a:srgbClr val="27579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9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" name="Picture 2" descr="C:\Users\TARAKA~1\AppData\Local\Temp\file.png">
            <a:extLst>
              <a:ext uri="{FF2B5EF4-FFF2-40B4-BE49-F238E27FC236}">
                <a16:creationId xmlns="" xmlns:a16="http://schemas.microsoft.com/office/drawing/2014/main" id="{F09A5E0A-5F85-4414-BA50-14D15BFF15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480" y="5038837"/>
            <a:ext cx="441392" cy="44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9169A2D2-0C2C-408A-8217-02709103E0D5}"/>
              </a:ext>
            </a:extLst>
          </p:cNvPr>
          <p:cNvSpPr txBox="1"/>
          <p:nvPr/>
        </p:nvSpPr>
        <p:spPr>
          <a:xfrm>
            <a:off x="6489628" y="6001859"/>
            <a:ext cx="237626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>
                <a:solidFill>
                  <a:schemeClr val="accent3">
                    <a:lumMod val="75000"/>
                  </a:schemeClr>
                </a:solidFill>
              </a:rPr>
              <a:t>При желании гражданина или работодателя</a:t>
            </a:r>
          </a:p>
        </p:txBody>
      </p:sp>
      <p:sp>
        <p:nvSpPr>
          <p:cNvPr id="43" name="Овал 42">
            <a:extLst>
              <a:ext uri="{FF2B5EF4-FFF2-40B4-BE49-F238E27FC236}">
                <a16:creationId xmlns="" xmlns:a16="http://schemas.microsoft.com/office/drawing/2014/main" id="{C0D5CBCE-5C0B-42E7-A511-0F3D8DC5E1C3}"/>
              </a:ext>
            </a:extLst>
          </p:cNvPr>
          <p:cNvSpPr/>
          <p:nvPr/>
        </p:nvSpPr>
        <p:spPr>
          <a:xfrm>
            <a:off x="5344954" y="4111636"/>
            <a:ext cx="395397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1BC37249-44F7-41B2-8310-CFF3A1D9EF84}"/>
              </a:ext>
            </a:extLst>
          </p:cNvPr>
          <p:cNvSpPr txBox="1"/>
          <p:nvPr/>
        </p:nvSpPr>
        <p:spPr>
          <a:xfrm>
            <a:off x="4475675" y="3298014"/>
            <a:ext cx="2133953" cy="93871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Сбор информации  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для заключения 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 электронного  трудового договора 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с 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использованием </a:t>
            </a: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</a:rPr>
              <a:t>web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 сервиса</a:t>
            </a:r>
            <a:r>
              <a:rPr lang="en-US" sz="11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1100" b="1" dirty="0" smtClean="0">
                <a:solidFill>
                  <a:schemeClr val="accent5">
                    <a:lumMod val="75000"/>
                  </a:schemeClr>
                </a:solidFill>
              </a:rPr>
              <a:t>ЭКДО  (</a:t>
            </a:r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через СМЭВ)</a:t>
            </a:r>
          </a:p>
        </p:txBody>
      </p:sp>
      <p:pic>
        <p:nvPicPr>
          <p:cNvPr id="45" name="Picture 3" descr="C:\Users\TARAKA~1\AppData\Local\Temp\info.png">
            <a:extLst>
              <a:ext uri="{FF2B5EF4-FFF2-40B4-BE49-F238E27FC236}">
                <a16:creationId xmlns="" xmlns:a16="http://schemas.microsoft.com/office/drawing/2014/main" id="{D7B2464E-EA8E-40DD-AEC6-E8D66C34BC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4128" y="3573924"/>
            <a:ext cx="379276" cy="37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Овал 45">
            <a:extLst>
              <a:ext uri="{FF2B5EF4-FFF2-40B4-BE49-F238E27FC236}">
                <a16:creationId xmlns="" xmlns:a16="http://schemas.microsoft.com/office/drawing/2014/main" id="{C3745773-4E62-4317-9392-F877F5794A84}"/>
              </a:ext>
            </a:extLst>
          </p:cNvPr>
          <p:cNvSpPr/>
          <p:nvPr/>
        </p:nvSpPr>
        <p:spPr>
          <a:xfrm>
            <a:off x="4694575" y="5700035"/>
            <a:ext cx="395397" cy="432048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7</a:t>
            </a:r>
            <a:endParaRPr lang="ru-RU" b="1" dirty="0"/>
          </a:p>
        </p:txBody>
      </p:sp>
      <p:pic>
        <p:nvPicPr>
          <p:cNvPr id="47" name="Picture 7" descr="C:\Users\TarakanovAA\AppData\Local\Microsoft\Windows\INetCache\IE\FF1XC1T0\text-documents.png">
            <a:extLst>
              <a:ext uri="{FF2B5EF4-FFF2-40B4-BE49-F238E27FC236}">
                <a16:creationId xmlns="" xmlns:a16="http://schemas.microsoft.com/office/drawing/2014/main" id="{03B8387F-A815-4066-B21A-B74A15380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3284" y="6209031"/>
            <a:ext cx="447430" cy="447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17DBFE3C-E09D-48ED-93D0-88FD05058336}"/>
              </a:ext>
            </a:extLst>
          </p:cNvPr>
          <p:cNvSpPr txBox="1"/>
          <p:nvPr/>
        </p:nvSpPr>
        <p:spPr>
          <a:xfrm>
            <a:off x="3840714" y="6043935"/>
            <a:ext cx="268665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100" b="1" dirty="0">
                <a:solidFill>
                  <a:schemeClr val="accent5">
                    <a:lumMod val="75000"/>
                  </a:schemeClr>
                </a:solidFill>
              </a:rPr>
              <a:t>Предоставление работнику с использованием электронного сервиса для ознакомления документов, необходимых для начала работы</a:t>
            </a:r>
          </a:p>
        </p:txBody>
      </p:sp>
      <p:pic>
        <p:nvPicPr>
          <p:cNvPr id="49" name="Picture 2" descr="C:\Users\TARAKA~1\AppData\Local\Temp\man337.png">
            <a:extLst>
              <a:ext uri="{FF2B5EF4-FFF2-40B4-BE49-F238E27FC236}">
                <a16:creationId xmlns="" xmlns:a16="http://schemas.microsoft.com/office/drawing/2014/main" id="{5245F048-2B8B-4AC9-AADD-1BEB37FC14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38449" y="1134376"/>
            <a:ext cx="720080" cy="72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5" descr="C:\Users\TarakanovAA\AppData\Local\Microsoft\Windows\INetCache\IE\FF1XC1T0\businessman.png">
            <a:extLst>
              <a:ext uri="{FF2B5EF4-FFF2-40B4-BE49-F238E27FC236}">
                <a16:creationId xmlns="" xmlns:a16="http://schemas.microsoft.com/office/drawing/2014/main" id="{53A8F490-7755-48EB-8C36-F81CE98F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53749" y="2550071"/>
            <a:ext cx="410202" cy="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5" descr="C:\Users\TarakanovAA\AppData\Local\Microsoft\Windows\INetCache\IE\FF1XC1T0\businessman.png">
            <a:extLst>
              <a:ext uri="{FF2B5EF4-FFF2-40B4-BE49-F238E27FC236}">
                <a16:creationId xmlns="" xmlns:a16="http://schemas.microsoft.com/office/drawing/2014/main" id="{53A8F490-7755-48EB-8C36-F81CE98FBC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329999" y="2529480"/>
            <a:ext cx="410202" cy="4102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4" descr="C:\Users\TarakanovAA\AppData\Local\Microsoft\Windows\INetCache\IE\FF1XC1T0\rectangular-speech-balloon.png">
            <a:extLst>
              <a:ext uri="{FF2B5EF4-FFF2-40B4-BE49-F238E27FC236}">
                <a16:creationId xmlns="" xmlns:a16="http://schemas.microsoft.com/office/drawing/2014/main" id="{44706DB6-B084-48C7-A070-D12914908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40958" y="2944313"/>
            <a:ext cx="379983" cy="37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Прямоугольник 52"/>
          <p:cNvSpPr/>
          <p:nvPr/>
        </p:nvSpPr>
        <p:spPr>
          <a:xfrm>
            <a:off x="288263" y="348708"/>
            <a:ext cx="83362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505200" algn="l"/>
              </a:tabLst>
            </a:pPr>
            <a:r>
              <a:rPr lang="ru-RU" sz="2400" dirty="0" smtClean="0">
                <a:latin typeface="+mj-lt"/>
              </a:rPr>
              <a:t>  </a:t>
            </a:r>
            <a:r>
              <a:rPr lang="ru-RU" sz="2000" dirty="0" smtClean="0">
                <a:latin typeface="+mj-lt"/>
                <a:ea typeface="Helvetica Neue Light" charset="0"/>
                <a:cs typeface="Helvetica Neue Light" charset="0"/>
              </a:rPr>
              <a:t>ЭКДО -  как это  может  работать ? </a:t>
            </a:r>
            <a:endParaRPr lang="ru-RU" sz="2000" dirty="0">
              <a:latin typeface="+mj-lt"/>
              <a:ea typeface="Helvetica Neue Light" charset="0"/>
              <a:cs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526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 Подсистема  «</a:t>
            </a:r>
            <a:r>
              <a:rPr lang="ru-RU" sz="2000" dirty="0"/>
              <a:t>Э</a:t>
            </a:r>
            <a:r>
              <a:rPr lang="ru-RU" sz="2000" dirty="0" smtClean="0"/>
              <a:t>лектронный трудовой договор»  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8</a:t>
            </a:fld>
            <a:endParaRPr lang="ru-RU"/>
          </a:p>
        </p:txBody>
      </p:sp>
      <p:pic>
        <p:nvPicPr>
          <p:cNvPr id="4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196752"/>
            <a:ext cx="691224" cy="6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5110" y="1116190"/>
            <a:ext cx="2232248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Пользователь </a:t>
            </a:r>
          </a:p>
          <a:p>
            <a:pPr algn="ctr"/>
            <a:r>
              <a:rPr lang="ru-RU" sz="1100" b="1" dirty="0">
                <a:solidFill>
                  <a:schemeClr val="accent1">
                    <a:lumMod val="75000"/>
                  </a:schemeClr>
                </a:solidFill>
              </a:rPr>
              <a:t>(работник или  </a:t>
            </a:r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микропредприятие)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C:\Users\TARAKA~1\AppData\Local\Temp\wide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873" y="2399227"/>
            <a:ext cx="1199146" cy="8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943" y="2471235"/>
            <a:ext cx="1039006" cy="5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TARAKA~1\AppData\Local\Temp\wide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101" y="2399227"/>
            <a:ext cx="1199146" cy="8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74" y="2471234"/>
            <a:ext cx="1040400" cy="58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Соединительная линия уступом 2"/>
          <p:cNvCxnSpPr>
            <a:endCxn id="6" idx="0"/>
          </p:cNvCxnSpPr>
          <p:nvPr/>
        </p:nvCxnSpPr>
        <p:spPr>
          <a:xfrm rot="5400000">
            <a:off x="4737664" y="1199333"/>
            <a:ext cx="723677" cy="167611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46"/>
          <p:cNvCxnSpPr>
            <a:endCxn id="8" idx="0"/>
          </p:cNvCxnSpPr>
          <p:nvPr/>
        </p:nvCxnSpPr>
        <p:spPr>
          <a:xfrm rot="16200000" flipH="1">
            <a:off x="6452778" y="1160329"/>
            <a:ext cx="723677" cy="1754118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14901" y="3763782"/>
            <a:ext cx="1998546" cy="49244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300" b="1" u="sng" dirty="0">
                <a:solidFill>
                  <a:schemeClr val="accent1">
                    <a:lumMod val="75000"/>
                  </a:schemeClr>
                </a:solidFill>
              </a:rPr>
              <a:t>ГИС «Электронный трудовой договор»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75520" y="1752897"/>
            <a:ext cx="1966423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Личный </a:t>
            </a:r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кабинет работодателя/работника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на Едином портале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госуслуг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 descr="C:\Users\TarakanovAA\AppData\Local\Microsoft\Windows\INetCache\IE\FF1XC1T0\locked-padlock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5215" y="1292043"/>
            <a:ext cx="455514" cy="455514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15" name="TextBox 14"/>
          <p:cNvSpPr txBox="1"/>
          <p:nvPr/>
        </p:nvSpPr>
        <p:spPr>
          <a:xfrm>
            <a:off x="7068067" y="1381301"/>
            <a:ext cx="2232248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Идентификация через ЕСИА</a:t>
            </a:r>
          </a:p>
        </p:txBody>
      </p:sp>
      <p:cxnSp>
        <p:nvCxnSpPr>
          <p:cNvPr id="16" name="Соединительная линия уступом 53"/>
          <p:cNvCxnSpPr>
            <a:stCxn id="6" idx="2"/>
            <a:endCxn id="17" idx="0"/>
          </p:cNvCxnSpPr>
          <p:nvPr/>
        </p:nvCxnSpPr>
        <p:spPr>
          <a:xfrm rot="16200000" flipH="1">
            <a:off x="4534857" y="3025176"/>
            <a:ext cx="1143676" cy="1690498"/>
          </a:xfrm>
          <a:prstGeom prst="bentConnector3">
            <a:avLst>
              <a:gd name="adj1" fmla="val 2668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 descr="C:\Users\TARAKA~1\AppData\Local\Temp\ico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944" y="4442263"/>
            <a:ext cx="720000" cy="720000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18" name="Соединительная линия уступом 57"/>
          <p:cNvCxnSpPr>
            <a:stCxn id="8" idx="2"/>
            <a:endCxn id="17" idx="0"/>
          </p:cNvCxnSpPr>
          <p:nvPr/>
        </p:nvCxnSpPr>
        <p:spPr>
          <a:xfrm rot="5400000">
            <a:off x="6249971" y="3000560"/>
            <a:ext cx="1143676" cy="1739730"/>
          </a:xfrm>
          <a:prstGeom prst="bentConnector3">
            <a:avLst>
              <a:gd name="adj1" fmla="val 2668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55"/>
          <p:cNvSpPr/>
          <p:nvPr/>
        </p:nvSpPr>
        <p:spPr>
          <a:xfrm>
            <a:off x="3312847" y="3763781"/>
            <a:ext cx="5310914" cy="2016224"/>
          </a:xfrm>
          <a:prstGeom prst="round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8211874" y="1752897"/>
            <a:ext cx="2060590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Личный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кабинет 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работодателя /работника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на портале 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«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Работа в России»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835819" y="5249931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Модуль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подписания договора</a:t>
            </a:r>
          </a:p>
        </p:txBody>
      </p:sp>
      <p:pic>
        <p:nvPicPr>
          <p:cNvPr id="22" name="Picture 6" descr="C:\Users\TARAKA~1\AppData\Local\Temp\save-dis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1447" y="4442263"/>
            <a:ext cx="720000" cy="720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3" name="TextBox 22"/>
          <p:cNvSpPr txBox="1"/>
          <p:nvPr/>
        </p:nvSpPr>
        <p:spPr>
          <a:xfrm>
            <a:off x="3145323" y="5249931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Модуль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хранения договоров</a:t>
            </a:r>
          </a:p>
        </p:txBody>
      </p:sp>
      <p:pic>
        <p:nvPicPr>
          <p:cNvPr id="24" name="Picture 7" descr="C:\Users\TARAKA~1\AppData\Local\Temp\integrated-circuit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674" y="4442263"/>
            <a:ext cx="720000" cy="720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5" name="TextBox 24"/>
          <p:cNvSpPr txBox="1"/>
          <p:nvPr/>
        </p:nvSpPr>
        <p:spPr>
          <a:xfrm>
            <a:off x="6575550" y="5249931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Модуль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интеграции</a:t>
            </a:r>
          </a:p>
        </p:txBody>
      </p:sp>
      <p:pic>
        <p:nvPicPr>
          <p:cNvPr id="26" name="Picture 2" descr="C:\Users\TarakanovAA\AppData\Local\Microsoft\Windows\INetCache\IE\AVXK1DCK\offic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179" y="3905256"/>
            <a:ext cx="537421" cy="5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rakanovAA\AppData\Local\Microsoft\Windows\INetCache\IE\AVXK1DCK\offic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179" y="4533553"/>
            <a:ext cx="537421" cy="5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arakanovAA\AppData\Local\Microsoft\Windows\INetCache\IE\AVXK1DCK\offic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179" y="5162264"/>
            <a:ext cx="537421" cy="5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Соединительная линия уступом 78"/>
          <p:cNvCxnSpPr>
            <a:stCxn id="24" idx="3"/>
            <a:endCxn id="26" idx="1"/>
          </p:cNvCxnSpPr>
          <p:nvPr/>
        </p:nvCxnSpPr>
        <p:spPr>
          <a:xfrm flipV="1">
            <a:off x="8051674" y="4173967"/>
            <a:ext cx="1492504" cy="628297"/>
          </a:xfrm>
          <a:prstGeom prst="bentConnector3">
            <a:avLst>
              <a:gd name="adj1" fmla="val 72337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81"/>
          <p:cNvCxnSpPr>
            <a:stCxn id="24" idx="3"/>
            <a:endCxn id="28" idx="1"/>
          </p:cNvCxnSpPr>
          <p:nvPr/>
        </p:nvCxnSpPr>
        <p:spPr>
          <a:xfrm>
            <a:off x="8051674" y="4802264"/>
            <a:ext cx="1492504" cy="628711"/>
          </a:xfrm>
          <a:prstGeom prst="bentConnector3">
            <a:avLst>
              <a:gd name="adj1" fmla="val 72337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4" idx="3"/>
            <a:endCxn id="27" idx="1"/>
          </p:cNvCxnSpPr>
          <p:nvPr/>
        </p:nvCxnSpPr>
        <p:spPr>
          <a:xfrm>
            <a:off x="8051674" y="4802263"/>
            <a:ext cx="1492504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96764" y="571159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Интеграция с другими </a:t>
            </a:r>
            <a:b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ФГИС</a:t>
            </a:r>
          </a:p>
        </p:txBody>
      </p:sp>
      <p:pic>
        <p:nvPicPr>
          <p:cNvPr id="33" name="Picture 2" descr="C:\Users\TARAKA~1\AppData\Local\Temp\pc-computer-with-monitor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944" y="4533552"/>
            <a:ext cx="536400" cy="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ARAKA~1\AppData\Local\Temp\pc-computer-with-monitor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944" y="5212562"/>
            <a:ext cx="536400" cy="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ARAKA~1\AppData\Local\Temp\pc-computer-with-monitor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944" y="3904872"/>
            <a:ext cx="536400" cy="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>
            <a:stCxn id="33" idx="3"/>
            <a:endCxn id="22" idx="1"/>
          </p:cNvCxnSpPr>
          <p:nvPr/>
        </p:nvCxnSpPr>
        <p:spPr>
          <a:xfrm>
            <a:off x="2427345" y="4801753"/>
            <a:ext cx="1474103" cy="51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41"/>
          <p:cNvCxnSpPr>
            <a:stCxn id="35" idx="3"/>
            <a:endCxn id="22" idx="1"/>
          </p:cNvCxnSpPr>
          <p:nvPr/>
        </p:nvCxnSpPr>
        <p:spPr>
          <a:xfrm>
            <a:off x="2427345" y="4173073"/>
            <a:ext cx="1474103" cy="629191"/>
          </a:xfrm>
          <a:prstGeom prst="bentConnector3">
            <a:avLst>
              <a:gd name="adj1" fmla="val 29323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42"/>
          <p:cNvCxnSpPr>
            <a:stCxn id="34" idx="3"/>
            <a:endCxn id="22" idx="1"/>
          </p:cNvCxnSpPr>
          <p:nvPr/>
        </p:nvCxnSpPr>
        <p:spPr>
          <a:xfrm flipV="1">
            <a:off x="2427345" y="4802264"/>
            <a:ext cx="1474103" cy="678499"/>
          </a:xfrm>
          <a:prstGeom prst="bentConnector3">
            <a:avLst>
              <a:gd name="adj1" fmla="val 29323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4301" y="5812491"/>
            <a:ext cx="253242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Интеграция с кадровыми учетными системами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098689" y="4034573"/>
            <a:ext cx="594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ПФР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81599" y="5292474"/>
            <a:ext cx="594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ФСС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81599" y="4663764"/>
            <a:ext cx="594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ФНС</a:t>
            </a:r>
          </a:p>
        </p:txBody>
      </p:sp>
      <p:pic>
        <p:nvPicPr>
          <p:cNvPr id="43" name="Picture 2" descr="C:\Users\TarakanovAA\AppData\Local\Microsoft\Windows\INetCache\IE\AVXK1DCK\offic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020" y="6155592"/>
            <a:ext cx="537421" cy="5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Соединительная линия уступом 59"/>
          <p:cNvCxnSpPr>
            <a:stCxn id="23" idx="2"/>
            <a:endCxn id="43" idx="1"/>
          </p:cNvCxnSpPr>
          <p:nvPr/>
        </p:nvCxnSpPr>
        <p:spPr>
          <a:xfrm rot="16200000" flipH="1">
            <a:off x="4204881" y="5768162"/>
            <a:ext cx="712707" cy="599572"/>
          </a:xfrm>
          <a:prstGeom prst="bentConnector2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98440" y="6193470"/>
            <a:ext cx="9135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Оператор ГИС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65176" y="5885112"/>
            <a:ext cx="31327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18432" y="5780315"/>
            <a:ext cx="2005329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Технологический «гарант» реестра договоров: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-подтверждение сохранности документов</a:t>
            </a: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- предоставление выписок</a:t>
            </a:r>
          </a:p>
        </p:txBody>
      </p:sp>
      <p:pic>
        <p:nvPicPr>
          <p:cNvPr id="48" name="Picture 2" descr="C:\Users\TarakanovAA\AppData\Local\Microsoft\Windows\INetCache\IE\FF1XC1T0\locked-padlock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23760" y="6147937"/>
            <a:ext cx="424567" cy="4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76427" y="6571776"/>
            <a:ext cx="34713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mtClean="0">
                <a:ea typeface="Times New Roman" panose="02020603050405020304" pitchFamily="18" charset="0"/>
              </a:rPr>
              <a:t> </a:t>
            </a:r>
            <a:endParaRPr lang="ru-RU" sz="800" dirty="0"/>
          </a:p>
        </p:txBody>
      </p:sp>
      <p:sp>
        <p:nvSpPr>
          <p:cNvPr id="51" name="TextBox 50"/>
          <p:cNvSpPr txBox="1"/>
          <p:nvPr/>
        </p:nvSpPr>
        <p:spPr>
          <a:xfrm rot="10800000" flipV="1">
            <a:off x="11020301" y="4543265"/>
            <a:ext cx="109031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Электронная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трудовая </a:t>
            </a:r>
          </a:p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книжка  (</a:t>
            </a:r>
            <a:r>
              <a:rPr lang="en-US" sz="1200" b="1" dirty="0" smtClean="0">
                <a:solidFill>
                  <a:schemeClr val="accent1">
                    <a:lumMod val="75000"/>
                  </a:schemeClr>
                </a:solidFill>
              </a:rPr>
              <a:t>web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сервис)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cxnSp>
        <p:nvCxnSpPr>
          <p:cNvPr id="52" name="Соединительная линия уступом 78"/>
          <p:cNvCxnSpPr>
            <a:stCxn id="51" idx="0"/>
            <a:endCxn id="40" idx="3"/>
          </p:cNvCxnSpPr>
          <p:nvPr/>
        </p:nvCxnSpPr>
        <p:spPr>
          <a:xfrm rot="16200000" flipV="1">
            <a:off x="10944212" y="3922020"/>
            <a:ext cx="370192" cy="872297"/>
          </a:xfrm>
          <a:prstGeom prst="bentConnector2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10144222" y="4674262"/>
            <a:ext cx="594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23334" y="2915179"/>
            <a:ext cx="2887278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Технологический «гарант»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учета трудового стажа :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pPr marL="171450" indent="-171450">
              <a:buFontTx/>
              <a:buChar char="-"/>
            </a:pP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предоставление выписок</a:t>
            </a:r>
          </a:p>
          <a:p>
            <a:pPr marL="171450" indent="-171450">
              <a:buFontTx/>
              <a:buChar char="-"/>
            </a:pP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к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онтроль за формированием социальных прав  работника 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8205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000" dirty="0" smtClean="0"/>
              <a:t>Подсистема  «Электронная личная медицинская книжка работника»   </a:t>
            </a:r>
            <a:endParaRPr lang="ru-RU" sz="20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F13AC6-A09E-41B0-9234-A685F8879526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4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944" y="1196752"/>
            <a:ext cx="691224" cy="6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75550" y="1200828"/>
            <a:ext cx="1116124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1">
                    <a:lumMod val="75000"/>
                  </a:schemeClr>
                </a:solidFill>
              </a:rPr>
              <a:t>Работодатель  </a:t>
            </a: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Picture 5" descr="C:\Users\TARAKA~1\AppData\Local\Temp\wide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61873" y="2399227"/>
            <a:ext cx="1199146" cy="8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1943" y="2471235"/>
            <a:ext cx="1039006" cy="584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 descr="C:\Users\TARAKA~1\AppData\Local\Temp\wide6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92101" y="2399227"/>
            <a:ext cx="1199146" cy="89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71474" y="2471234"/>
            <a:ext cx="1040400" cy="58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0" name="Соединительная линия уступом 2"/>
          <p:cNvCxnSpPr>
            <a:endCxn id="6" idx="0"/>
          </p:cNvCxnSpPr>
          <p:nvPr/>
        </p:nvCxnSpPr>
        <p:spPr>
          <a:xfrm rot="5400000">
            <a:off x="4737664" y="1199333"/>
            <a:ext cx="723677" cy="167611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Соединительная линия уступом 46"/>
          <p:cNvCxnSpPr>
            <a:endCxn id="8" idx="0"/>
          </p:cNvCxnSpPr>
          <p:nvPr/>
        </p:nvCxnSpPr>
        <p:spPr>
          <a:xfrm rot="16200000" flipH="1">
            <a:off x="6452778" y="1160329"/>
            <a:ext cx="723677" cy="1754118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714901" y="3663755"/>
            <a:ext cx="1998546" cy="6924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300" b="1" u="sng" dirty="0">
                <a:solidFill>
                  <a:schemeClr val="accent1">
                    <a:lumMod val="75000"/>
                  </a:schemeClr>
                </a:solidFill>
              </a:rPr>
              <a:t>ГИС «</a:t>
            </a:r>
            <a:r>
              <a:rPr lang="ru-RU" sz="1300" b="1" u="sng" dirty="0" smtClean="0">
                <a:solidFill>
                  <a:schemeClr val="accent1">
                    <a:lumMod val="75000"/>
                  </a:schemeClr>
                </a:solidFill>
              </a:rPr>
              <a:t>Электронная личная медицинская книжка работника»</a:t>
            </a:r>
            <a:endParaRPr lang="ru-RU" sz="1300" b="1" u="sng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29199" y="1845230"/>
            <a:ext cx="2122585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  Работник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ЛК «Мое здоровье»</a:t>
            </a:r>
          </a:p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 в ЕГИСЗ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4" name="Picture 2" descr="C:\Users\TarakanovAA\AppData\Local\Microsoft\Windows\INetCache\IE\FF1XC1T0\locked-padlock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3168" y="1046519"/>
            <a:ext cx="455514" cy="4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7691674" y="1381301"/>
            <a:ext cx="286882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3">
                    <a:lumMod val="75000"/>
                  </a:schemeClr>
                </a:solidFill>
              </a:rPr>
              <a:t>Идентификация через </a:t>
            </a:r>
            <a:r>
              <a:rPr lang="ru-RU" sz="1200" b="1" dirty="0" smtClean="0">
                <a:solidFill>
                  <a:schemeClr val="accent3">
                    <a:lumMod val="75000"/>
                  </a:schemeClr>
                </a:solidFill>
              </a:rPr>
              <a:t>ЕСИА   </a:t>
            </a:r>
            <a:endParaRPr lang="ru-RU" sz="1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16" name="Соединительная линия уступом 53"/>
          <p:cNvCxnSpPr>
            <a:stCxn id="6" idx="2"/>
            <a:endCxn id="17" idx="0"/>
          </p:cNvCxnSpPr>
          <p:nvPr/>
        </p:nvCxnSpPr>
        <p:spPr>
          <a:xfrm rot="16200000" flipH="1">
            <a:off x="4534857" y="3025176"/>
            <a:ext cx="1143676" cy="1690498"/>
          </a:xfrm>
          <a:prstGeom prst="bentConnector3">
            <a:avLst>
              <a:gd name="adj1" fmla="val 2668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5" descr="C:\Users\TARAKA~1\AppData\Local\Temp\icon.pn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91944" y="4442263"/>
            <a:ext cx="720000" cy="720000"/>
          </a:xfrm>
          <a:prstGeom prst="rect">
            <a:avLst/>
          </a:prstGeom>
          <a:solidFill>
            <a:schemeClr val="bg1"/>
          </a:solidFill>
          <a:extLst/>
        </p:spPr>
      </p:pic>
      <p:cxnSp>
        <p:nvCxnSpPr>
          <p:cNvPr id="18" name="Соединительная линия уступом 57"/>
          <p:cNvCxnSpPr>
            <a:stCxn id="8" idx="2"/>
            <a:endCxn id="17" idx="0"/>
          </p:cNvCxnSpPr>
          <p:nvPr/>
        </p:nvCxnSpPr>
        <p:spPr>
          <a:xfrm rot="5400000">
            <a:off x="6249971" y="3000560"/>
            <a:ext cx="1143676" cy="1739730"/>
          </a:xfrm>
          <a:prstGeom prst="bentConnector3">
            <a:avLst>
              <a:gd name="adj1" fmla="val 2668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Скругленный прямоугольник 55"/>
          <p:cNvSpPr/>
          <p:nvPr/>
        </p:nvSpPr>
        <p:spPr>
          <a:xfrm>
            <a:off x="3312846" y="3694833"/>
            <a:ext cx="5310914" cy="2016224"/>
          </a:xfrm>
          <a:prstGeom prst="roundRect">
            <a:avLst/>
          </a:prstGeom>
          <a:noFill/>
          <a:ln w="31750">
            <a:solidFill>
              <a:schemeClr val="accent1">
                <a:lumMod val="7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7691674" y="1937563"/>
            <a:ext cx="358890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ЛК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на портале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«Социальный и гигиенический мониторинг» Реестр ЭЛМКР Роспотребнадзора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835819" y="5249931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Модуль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обмена данных с ЕГИСЗ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2" name="Picture 6" descr="C:\Users\TARAKA~1\AppData\Local\Temp\save-disk.png"/>
          <p:cNvPicPr>
            <a:picLocks noChangeAspect="1" noChangeArrowheads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01447" y="4442263"/>
            <a:ext cx="720000" cy="720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3" name="TextBox 22"/>
          <p:cNvSpPr txBox="1"/>
          <p:nvPr/>
        </p:nvSpPr>
        <p:spPr>
          <a:xfrm>
            <a:off x="3145323" y="5249931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Модуль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хранения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ЭЛМКР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4" name="Picture 7" descr="C:\Users\TARAKA~1\AppData\Local\Temp\integrated-circuit.png"/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31674" y="4442263"/>
            <a:ext cx="720000" cy="720000"/>
          </a:xfrm>
          <a:prstGeom prst="rect">
            <a:avLst/>
          </a:prstGeom>
          <a:solidFill>
            <a:schemeClr val="bg1"/>
          </a:solidFill>
          <a:extLst/>
        </p:spPr>
      </p:pic>
      <p:sp>
        <p:nvSpPr>
          <p:cNvPr id="25" name="TextBox 24"/>
          <p:cNvSpPr txBox="1"/>
          <p:nvPr/>
        </p:nvSpPr>
        <p:spPr>
          <a:xfrm>
            <a:off x="6575550" y="5249931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Модуль</a:t>
            </a:r>
          </a:p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 интеграции</a:t>
            </a:r>
          </a:p>
        </p:txBody>
      </p:sp>
      <p:pic>
        <p:nvPicPr>
          <p:cNvPr id="26" name="Picture 2" descr="C:\Users\TarakanovAA\AppData\Local\Microsoft\Windows\INetCache\IE\AVXK1DCK\offic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7289" y="3918672"/>
            <a:ext cx="537421" cy="5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" descr="C:\Users\TarakanovAA\AppData\Local\Microsoft\Windows\INetCache\IE\AVXK1DCK\offic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179" y="4533553"/>
            <a:ext cx="537421" cy="5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C:\Users\TarakanovAA\AppData\Local\Microsoft\Windows\INetCache\IE\AVXK1DCK\offic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44179" y="5162264"/>
            <a:ext cx="537421" cy="5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29" name="Соединительная линия уступом 78"/>
          <p:cNvCxnSpPr/>
          <p:nvPr/>
        </p:nvCxnSpPr>
        <p:spPr>
          <a:xfrm flipV="1">
            <a:off x="8400819" y="4187382"/>
            <a:ext cx="1465615" cy="614880"/>
          </a:xfrm>
          <a:prstGeom prst="bentConnector3">
            <a:avLst>
              <a:gd name="adj1" fmla="val 50000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81"/>
          <p:cNvCxnSpPr>
            <a:stCxn id="24" idx="3"/>
            <a:endCxn id="28" idx="1"/>
          </p:cNvCxnSpPr>
          <p:nvPr/>
        </p:nvCxnSpPr>
        <p:spPr>
          <a:xfrm>
            <a:off x="8051674" y="4802264"/>
            <a:ext cx="1492504" cy="628711"/>
          </a:xfrm>
          <a:prstGeom prst="bentConnector3">
            <a:avLst>
              <a:gd name="adj1" fmla="val 72337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>
            <a:stCxn id="24" idx="3"/>
            <a:endCxn id="27" idx="1"/>
          </p:cNvCxnSpPr>
          <p:nvPr/>
        </p:nvCxnSpPr>
        <p:spPr>
          <a:xfrm>
            <a:off x="8051674" y="4802263"/>
            <a:ext cx="1492504" cy="0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8696764" y="5711596"/>
            <a:ext cx="22322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Интеграция с другими </a:t>
            </a:r>
            <a:b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ФГИС  РОСТРУД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3" name="Picture 2" descr="C:\Users\TARAKA~1\AppData\Local\Temp\pc-computer-with-monitor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944" y="4533552"/>
            <a:ext cx="536400" cy="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2" descr="C:\Users\TARAKA~1\AppData\Local\Temp\pc-computer-with-monitor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944" y="5212562"/>
            <a:ext cx="536400" cy="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C:\Users\TARAKA~1\AppData\Local\Temp\pc-computer-with-monitor.png"/>
          <p:cNvPicPr>
            <a:picLocks noChangeAspect="1" noChangeArrowheads="1"/>
          </p:cNvPicPr>
          <p:nvPr/>
        </p:nvPicPr>
        <p:blipFill>
          <a:blip r:embed="rId11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90944" y="3904872"/>
            <a:ext cx="536400" cy="53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Прямая соединительная линия 35"/>
          <p:cNvCxnSpPr>
            <a:stCxn id="33" idx="3"/>
            <a:endCxn id="22" idx="1"/>
          </p:cNvCxnSpPr>
          <p:nvPr/>
        </p:nvCxnSpPr>
        <p:spPr>
          <a:xfrm>
            <a:off x="2427345" y="4801753"/>
            <a:ext cx="1474103" cy="511"/>
          </a:xfrm>
          <a:prstGeom prst="line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Соединительная линия уступом 41"/>
          <p:cNvCxnSpPr>
            <a:stCxn id="35" idx="3"/>
            <a:endCxn id="22" idx="1"/>
          </p:cNvCxnSpPr>
          <p:nvPr/>
        </p:nvCxnSpPr>
        <p:spPr>
          <a:xfrm>
            <a:off x="2427345" y="4173073"/>
            <a:ext cx="1474103" cy="629191"/>
          </a:xfrm>
          <a:prstGeom prst="bentConnector3">
            <a:avLst>
              <a:gd name="adj1" fmla="val 29323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Соединительная линия уступом 42"/>
          <p:cNvCxnSpPr>
            <a:stCxn id="34" idx="3"/>
            <a:endCxn id="22" idx="1"/>
          </p:cNvCxnSpPr>
          <p:nvPr/>
        </p:nvCxnSpPr>
        <p:spPr>
          <a:xfrm flipV="1">
            <a:off x="2427345" y="4802264"/>
            <a:ext cx="1474103" cy="678499"/>
          </a:xfrm>
          <a:prstGeom prst="bentConnector3">
            <a:avLst>
              <a:gd name="adj1" fmla="val 29323"/>
            </a:avLst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774301" y="5720158"/>
            <a:ext cx="25324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Интеграция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ПАК АМО и электронных СИЗ  с  </a:t>
            </a:r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кадровыми учетными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системами 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0098689" y="4034573"/>
            <a:ext cx="594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tx2"/>
                </a:solidFill>
              </a:rPr>
              <a:t>ПФР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0081599" y="5292474"/>
            <a:ext cx="594470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ФСС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0081598" y="4663764"/>
            <a:ext cx="847413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1200" b="1" smtClean="0">
                <a:solidFill>
                  <a:schemeClr val="accent1">
                    <a:lumMod val="75000"/>
                  </a:schemeClr>
                </a:solidFill>
              </a:rPr>
              <a:t>ФФОМС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3" name="Picture 2" descr="C:\Users\TarakanovAA\AppData\Local\Microsoft\Windows\INetCache\IE\AVXK1DCK\offic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61020" y="6155592"/>
            <a:ext cx="537421" cy="537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4" name="Соединительная линия уступом 59"/>
          <p:cNvCxnSpPr>
            <a:stCxn id="23" idx="2"/>
            <a:endCxn id="43" idx="1"/>
          </p:cNvCxnSpPr>
          <p:nvPr/>
        </p:nvCxnSpPr>
        <p:spPr>
          <a:xfrm rot="16200000" flipH="1">
            <a:off x="4204881" y="5768162"/>
            <a:ext cx="712707" cy="599572"/>
          </a:xfrm>
          <a:prstGeom prst="bentConnector2">
            <a:avLst/>
          </a:prstGeom>
          <a:ln w="254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398440" y="6193470"/>
            <a:ext cx="913505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>
                <a:solidFill>
                  <a:schemeClr val="accent1">
                    <a:lumMod val="75000"/>
                  </a:schemeClr>
                </a:solidFill>
              </a:rPr>
              <a:t>Оператор ГИС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265176" y="5885112"/>
            <a:ext cx="313271" cy="86177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5000" b="1" dirty="0">
                <a:solidFill>
                  <a:schemeClr val="accent1">
                    <a:lumMod val="75000"/>
                  </a:schemeClr>
                </a:solidFill>
              </a:rPr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6618432" y="5780315"/>
            <a:ext cx="226237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Технологический «гарант»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Р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еестра ЭЛМКР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sz="1200" b="1" dirty="0">
                <a:solidFill>
                  <a:schemeClr val="accent6">
                    <a:lumMod val="75000"/>
                  </a:schemeClr>
                </a:solidFill>
              </a:rPr>
              <a:t>-подтверждение </a:t>
            </a:r>
            <a:r>
              <a:rPr lang="ru-RU" sz="1200" b="1" dirty="0" smtClean="0">
                <a:solidFill>
                  <a:schemeClr val="accent6">
                    <a:lumMod val="75000"/>
                  </a:schemeClr>
                </a:solidFill>
              </a:rPr>
              <a:t>сохранности,  своевременной актуализации и обмена  данных ЭЛМКР </a:t>
            </a:r>
            <a:endParaRPr lang="ru-RU" sz="1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48" name="Picture 2" descr="C:\Users\TarakanovAA\AppData\Local\Microsoft\Windows\INetCache\IE\FF1XC1T0\locked-padlock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80802" y="6147937"/>
            <a:ext cx="353382" cy="45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9" name="Прямоугольник 48"/>
          <p:cNvSpPr/>
          <p:nvPr/>
        </p:nvSpPr>
        <p:spPr>
          <a:xfrm>
            <a:off x="176427" y="6571776"/>
            <a:ext cx="3471301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smtClean="0">
                <a:ea typeface="Times New Roman" panose="02020603050405020304" pitchFamily="18" charset="0"/>
              </a:rPr>
              <a:t> </a:t>
            </a:r>
            <a:endParaRPr lang="ru-RU" sz="800" dirty="0"/>
          </a:p>
        </p:txBody>
      </p:sp>
      <p:pic>
        <p:nvPicPr>
          <p:cNvPr id="51" name="Picture 2" descr="C:\Users\TarakanovAA\AppData\Local\Microsoft\Windows\INetCache\IE\AVXK1DCK\office.png"/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13501" y="5828350"/>
            <a:ext cx="537421" cy="6898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Picture 3" descr="C:\Users\TarakanovAA\AppData\Local\Microsoft\Windows\INetCache\IE\FF1XC1T0\house-key.png">
            <a:extLst>
              <a:ext uri="{FF2B5EF4-FFF2-40B4-BE49-F238E27FC236}">
                <a16:creationId xmlns="" xmlns:a16="http://schemas.microsoft.com/office/drawing/2014/main" id="{856941A1-D5CA-490C-AF56-CBB1CFE747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091582"/>
            <a:ext cx="371872" cy="379066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3" name="Picture 2" descr="C:\Users\TarakanovAA\AppData\Local\Microsoft\Windows\INetCache\IE\FF1XC1T0\locked-padlock.png">
            <a:extLst>
              <a:ext uri="{FF2B5EF4-FFF2-40B4-BE49-F238E27FC236}">
                <a16:creationId xmlns="" xmlns:a16="http://schemas.microsoft.com/office/drawing/2014/main" id="{F7794D18-AECC-466A-9F25-C2DD886450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01766" y="1630864"/>
            <a:ext cx="404438" cy="455514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54" name="Picture 2" descr="C:\Users\TARAKA~1\AppData\Local\Temp\man337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11429" y="1056714"/>
            <a:ext cx="691224" cy="691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944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27977</TotalTime>
  <Words>1072</Words>
  <Application>Microsoft Office PowerPoint</Application>
  <PresentationFormat>Произвольный</PresentationFormat>
  <Paragraphs>249</Paragraphs>
  <Slides>13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  Потребность в упрощении  </vt:lpstr>
      <vt:lpstr>Слайд 3</vt:lpstr>
      <vt:lpstr>Слайд 4</vt:lpstr>
      <vt:lpstr>         </vt:lpstr>
      <vt:lpstr>  Автоматическое формирование  отчетности  Фондами    </vt:lpstr>
      <vt:lpstr> </vt:lpstr>
      <vt:lpstr> Подсистема  «Электронный трудовой договор»  </vt:lpstr>
      <vt:lpstr>Подсистема  «Электронная личная медицинская книжка работника»   </vt:lpstr>
      <vt:lpstr>Цифровизация  социальных отношений </vt:lpstr>
      <vt:lpstr>Цифровое поколение   СИЗ</vt:lpstr>
      <vt:lpstr>Слайд 12</vt:lpstr>
      <vt:lpstr>Слайд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Хрусталева Наталья</dc:creator>
  <cp:lastModifiedBy>admin</cp:lastModifiedBy>
  <cp:revision>338</cp:revision>
  <cp:lastPrinted>2017-04-10T23:42:28Z</cp:lastPrinted>
  <dcterms:created xsi:type="dcterms:W3CDTF">2014-10-06T10:26:37Z</dcterms:created>
  <dcterms:modified xsi:type="dcterms:W3CDTF">2018-01-25T09:02:33Z</dcterms:modified>
</cp:coreProperties>
</file>